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notesMasterIdLst>
    <p:notesMasterId r:id="rId59"/>
  </p:notesMasterIdLst>
  <p:handoutMasterIdLst>
    <p:handoutMasterId r:id="rId60"/>
  </p:handoutMasterIdLst>
  <p:sldIdLst>
    <p:sldId id="372" r:id="rId2"/>
    <p:sldId id="257" r:id="rId3"/>
    <p:sldId id="375" r:id="rId4"/>
    <p:sldId id="258" r:id="rId5"/>
    <p:sldId id="260" r:id="rId6"/>
    <p:sldId id="376" r:id="rId7"/>
    <p:sldId id="261" r:id="rId8"/>
    <p:sldId id="377" r:id="rId9"/>
    <p:sldId id="262" r:id="rId10"/>
    <p:sldId id="378" r:id="rId11"/>
    <p:sldId id="263" r:id="rId12"/>
    <p:sldId id="379" r:id="rId13"/>
    <p:sldId id="392" r:id="rId14"/>
    <p:sldId id="264" r:id="rId15"/>
    <p:sldId id="380" r:id="rId16"/>
    <p:sldId id="381" r:id="rId17"/>
    <p:sldId id="267" r:id="rId18"/>
    <p:sldId id="268" r:id="rId19"/>
    <p:sldId id="382" r:id="rId20"/>
    <p:sldId id="362" r:id="rId21"/>
    <p:sldId id="271" r:id="rId22"/>
    <p:sldId id="272" r:id="rId23"/>
    <p:sldId id="323" r:id="rId24"/>
    <p:sldId id="324" r:id="rId25"/>
    <p:sldId id="393" r:id="rId26"/>
    <p:sldId id="383" r:id="rId27"/>
    <p:sldId id="369" r:id="rId28"/>
    <p:sldId id="308" r:id="rId29"/>
    <p:sldId id="384" r:id="rId30"/>
    <p:sldId id="394" r:id="rId31"/>
    <p:sldId id="395" r:id="rId32"/>
    <p:sldId id="396" r:id="rId33"/>
    <p:sldId id="374" r:id="rId34"/>
    <p:sldId id="295" r:id="rId35"/>
    <p:sldId id="294" r:id="rId36"/>
    <p:sldId id="296" r:id="rId37"/>
    <p:sldId id="285" r:id="rId38"/>
    <p:sldId id="385" r:id="rId39"/>
    <p:sldId id="386" r:id="rId40"/>
    <p:sldId id="387" r:id="rId41"/>
    <p:sldId id="388" r:id="rId42"/>
    <p:sldId id="397" r:id="rId43"/>
    <p:sldId id="398" r:id="rId44"/>
    <p:sldId id="286" r:id="rId45"/>
    <p:sldId id="287" r:id="rId46"/>
    <p:sldId id="297" r:id="rId47"/>
    <p:sldId id="399" r:id="rId48"/>
    <p:sldId id="400" r:id="rId49"/>
    <p:sldId id="290" r:id="rId50"/>
    <p:sldId id="291" r:id="rId51"/>
    <p:sldId id="298" r:id="rId52"/>
    <p:sldId id="389" r:id="rId53"/>
    <p:sldId id="390" r:id="rId54"/>
    <p:sldId id="391" r:id="rId55"/>
    <p:sldId id="299" r:id="rId56"/>
    <p:sldId id="316" r:id="rId57"/>
    <p:sldId id="401" r:id="rId58"/>
  </p:sldIdLst>
  <p:sldSz cx="12192000" cy="6858000"/>
  <p:notesSz cx="6797675" cy="98742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10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00"/>
    <a:srgbClr val="000099"/>
    <a:srgbClr val="0066FF"/>
    <a:srgbClr val="FF00FF"/>
    <a:srgbClr val="008000"/>
    <a:srgbClr val="778B3D"/>
    <a:srgbClr val="B16221"/>
    <a:srgbClr val="591907"/>
    <a:srgbClr val="99CCFF"/>
    <a:srgbClr val="33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ลักษณะสีอ่อน 2 - เน้น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>
        <p:scale>
          <a:sx n="81" d="100"/>
          <a:sy n="81" d="100"/>
        </p:scale>
        <p:origin x="-300" y="-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2" d="100"/>
          <a:sy n="62" d="100"/>
        </p:scale>
        <p:origin x="3354" y="84"/>
      </p:cViewPr>
      <p:guideLst>
        <p:guide orient="horz" pos="311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3317835138969728"/>
          <c:y val="3.349353659897794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3500" b="1" i="0" u="none" strike="noStrike" kern="1200" spc="0" baseline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cs"/>
            </a:defRPr>
          </a:pPr>
          <a:endParaRPr lang="th-TH"/>
        </a:p>
      </c:txPr>
    </c:title>
    <c:autoTitleDeleted val="0"/>
    <c:plotArea>
      <c:layout>
        <c:manualLayout>
          <c:layoutTarget val="inner"/>
          <c:xMode val="edge"/>
          <c:yMode val="edge"/>
          <c:x val="0.26574456669666791"/>
          <c:y val="0.20038679152636832"/>
          <c:w val="0.32580012421425297"/>
          <c:h val="0.71041274292364909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สินทรัพย์ไม่หมุนเวียน</c:v>
                </c:pt>
              </c:strCache>
            </c:strRef>
          </c:tx>
          <c:dPt>
            <c:idx val="0"/>
            <c:bubble3D val="0"/>
            <c:spPr>
              <a:solidFill>
                <a:schemeClr val="accent2">
                  <a:lumMod val="40000"/>
                  <a:lumOff val="60000"/>
                </a:schemeClr>
              </a:solidFill>
              <a:ln w="19050">
                <a:solidFill>
                  <a:prstClr val="black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BAC4D0"/>
              </a:solidFill>
              <a:ln w="19050">
                <a:solidFill>
                  <a:prstClr val="black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C5CFA5"/>
              </a:solidFill>
              <a:ln w="19050">
                <a:solidFill>
                  <a:prstClr val="black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B892B5"/>
              </a:solidFill>
              <a:ln w="19050">
                <a:solidFill>
                  <a:prstClr val="black"/>
                </a:solidFill>
              </a:ln>
              <a:effectLst/>
            </c:spPr>
          </c:dPt>
          <c:dPt>
            <c:idx val="4"/>
            <c:bubble3D val="0"/>
            <c:spPr>
              <a:solidFill>
                <a:srgbClr val="5E9881"/>
              </a:solidFill>
              <a:ln w="19050">
                <a:solidFill>
                  <a:prstClr val="black"/>
                </a:solidFill>
              </a:ln>
              <a:effectLst/>
            </c:spPr>
          </c:dPt>
          <c:dPt>
            <c:idx val="5"/>
            <c:bubble3D val="0"/>
            <c:spPr>
              <a:solidFill>
                <a:srgbClr val="C7BA99"/>
              </a:solidFill>
              <a:ln w="19050">
                <a:solidFill>
                  <a:prstClr val="black"/>
                </a:solidFill>
              </a:ln>
              <a:effectLst/>
            </c:spPr>
          </c:dPt>
          <c:dPt>
            <c:idx val="6"/>
            <c:bubble3D val="0"/>
            <c:spPr>
              <a:pattFill prst="dkUpDiag">
                <a:fgClr>
                  <a:schemeClr val="accent1">
                    <a:lumMod val="40000"/>
                    <a:lumOff val="60000"/>
                  </a:schemeClr>
                </a:fgClr>
                <a:bgClr>
                  <a:schemeClr val="bg1"/>
                </a:bgClr>
              </a:pattFill>
              <a:ln w="19050">
                <a:solidFill>
                  <a:prstClr val="black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0.13391348630181601"/>
                  <c:y val="-4.7108333751231454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0">
                    <a:noAutofit/>
                  </a:bodyPr>
                  <a:lstStyle/>
                  <a:p>
                    <a:pPr algn="l">
                      <a:defRPr sz="2600" b="1" i="0" u="none" strike="noStrike" kern="1200" baseline="0">
                        <a:solidFill>
                          <a:schemeClr val="tx1"/>
                        </a:solidFill>
                        <a:latin typeface="DilleniaUPC" panose="02020603050405020304" pitchFamily="18" charset="-34"/>
                        <a:ea typeface="+mn-ea"/>
                        <a:cs typeface="DilleniaUPC" panose="02020603050405020304" pitchFamily="18" charset="-34"/>
                      </a:defRPr>
                    </a:pPr>
                    <a:fld id="{436CB338-8406-488B-BB19-FD0ED9A0DE69}" type="CATEGORYNAME">
                      <a:rPr lang="th-TH" spc="-30" baseline="0" smtClean="0">
                        <a:solidFill>
                          <a:schemeClr val="tx1"/>
                        </a:solidFill>
                      </a:rPr>
                      <a:pPr algn="l">
                        <a:defRPr sz="2600" b="1" i="0" u="none" strike="noStrike" kern="1200" baseline="0">
                          <a:solidFill>
                            <a:schemeClr val="tx1"/>
                          </a:solidFill>
                          <a:latin typeface="DilleniaUPC" panose="02020603050405020304" pitchFamily="18" charset="-34"/>
                          <a:ea typeface="+mn-ea"/>
                          <a:cs typeface="DilleniaUPC" panose="02020603050405020304" pitchFamily="18" charset="-34"/>
                        </a:defRPr>
                      </a:pPr>
                      <a:t>[ชื่อประเภท]</a:t>
                    </a:fld>
                    <a:r>
                      <a:rPr lang="th-TH" spc="-30" baseline="0" dirty="0" smtClean="0">
                        <a:solidFill>
                          <a:schemeClr val="tx1"/>
                        </a:solidFill>
                      </a:rPr>
                      <a:t> เช่น สัญญาเช่า</a:t>
                    </a:r>
                  </a:p>
                </c:rich>
              </c:tx>
              <c:spPr>
                <a:solidFill>
                  <a:schemeClr val="accent6">
                    <a:lumMod val="40000"/>
                    <a:lumOff val="60000"/>
                  </a:schemeClr>
                </a:solidFill>
                <a:ln>
                  <a:solidFill>
                    <a:prstClr val="black"/>
                  </a:solidFill>
                </a:ln>
                <a:effectLst/>
              </c:spPr>
              <c:showLegendKey val="0"/>
              <c:showVal val="0"/>
              <c:showCatName val="1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7.1079095773573089E-2"/>
                  <c:y val="4.7422970592374623E-2"/>
                </c:manualLayout>
              </c:layout>
              <c:tx>
                <c:rich>
                  <a:bodyPr/>
                  <a:lstStyle/>
                  <a:p>
                    <a:r>
                      <a:rPr lang="th-TH" dirty="0" smtClean="0">
                        <a:solidFill>
                          <a:schemeClr val="tx1"/>
                        </a:solidFill>
                      </a:rPr>
                      <a:t>สินทรัพย์ชีวภาพ </a:t>
                    </a:r>
                    <a:br>
                      <a:rPr lang="th-TH" dirty="0" smtClean="0">
                        <a:solidFill>
                          <a:schemeClr val="tx1"/>
                        </a:solidFill>
                      </a:rPr>
                    </a:br>
                    <a:r>
                      <a:rPr lang="th-TH" dirty="0" smtClean="0">
                        <a:solidFill>
                          <a:schemeClr val="tx1"/>
                        </a:solidFill>
                      </a:rPr>
                      <a:t>(เมื่อมีมาตรฐานเฉพาะ)</a:t>
                    </a:r>
                    <a:endParaRPr lang="th-TH" dirty="0">
                      <a:solidFill>
                        <a:schemeClr val="tx1"/>
                      </a:solidFill>
                    </a:endParaRPr>
                  </a:p>
                </c:rich>
              </c:tx>
              <c:showLegendKey val="0"/>
              <c:showVal val="0"/>
              <c:showCatName val="1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5.5198497252247965E-2"/>
                  <c:y val="4.0658359391303085E-2"/>
                </c:manualLayout>
              </c:layout>
              <c:tx>
                <c:rich>
                  <a:bodyPr/>
                  <a:lstStyle/>
                  <a:p>
                    <a:r>
                      <a:rPr lang="th-TH" dirty="0" smtClean="0">
                        <a:solidFill>
                          <a:schemeClr val="tx1"/>
                        </a:solidFill>
                      </a:rPr>
                      <a:t>ทรัพยากรธรรมชาติ </a:t>
                    </a:r>
                    <a:br>
                      <a:rPr lang="th-TH" dirty="0" smtClean="0">
                        <a:solidFill>
                          <a:schemeClr val="tx1"/>
                        </a:solidFill>
                      </a:rPr>
                    </a:br>
                    <a:r>
                      <a:rPr lang="th-TH" dirty="0" smtClean="0">
                        <a:solidFill>
                          <a:schemeClr val="tx1"/>
                        </a:solidFill>
                      </a:rPr>
                      <a:t>(เมื่อมีวิธีการเฉพาะ)</a:t>
                    </a:r>
                    <a:endParaRPr lang="th-TH" dirty="0">
                      <a:solidFill>
                        <a:schemeClr val="tx1"/>
                      </a:solidFill>
                    </a:endParaRPr>
                  </a:p>
                </c:rich>
              </c:tx>
              <c:showLegendKey val="0"/>
              <c:showVal val="0"/>
              <c:showCatName val="1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4.0740875236679699E-2"/>
                  <c:y val="1.9621853429379801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0">
                    <a:noAutofit/>
                  </a:bodyPr>
                  <a:lstStyle/>
                  <a:p>
                    <a:pPr algn="l">
                      <a:defRPr sz="2600" b="1" i="0" u="none" strike="noStrike" kern="1200" baseline="0">
                        <a:solidFill>
                          <a:schemeClr val="tx1"/>
                        </a:solidFill>
                        <a:latin typeface="DilleniaUPC" panose="02020603050405020304" pitchFamily="18" charset="-34"/>
                        <a:ea typeface="+mn-ea"/>
                        <a:cs typeface="DilleniaUPC" panose="02020603050405020304" pitchFamily="18" charset="-34"/>
                      </a:defRPr>
                    </a:pPr>
                    <a:r>
                      <a:rPr lang="th-TH" sz="2600" spc="-40" baseline="0" dirty="0" smtClean="0">
                        <a:solidFill>
                          <a:schemeClr val="tx1"/>
                        </a:solidFill>
                      </a:rPr>
                      <a:t>สินทรัพย์เฉพาะทางการทหาร</a:t>
                    </a:r>
                    <a:r>
                      <a:rPr lang="th-TH" sz="2600" dirty="0" smtClean="0">
                        <a:solidFill>
                          <a:schemeClr val="tx1"/>
                        </a:solidFill>
                      </a:rPr>
                      <a:t> </a:t>
                    </a:r>
                    <a:br>
                      <a:rPr lang="th-TH" sz="2600" dirty="0" smtClean="0">
                        <a:solidFill>
                          <a:schemeClr val="tx1"/>
                        </a:solidFill>
                      </a:rPr>
                    </a:br>
                    <a:r>
                      <a:rPr lang="th-TH" sz="2600" dirty="0" smtClean="0">
                        <a:solidFill>
                          <a:schemeClr val="tx1"/>
                        </a:solidFill>
                      </a:rPr>
                      <a:t>(ไม่ลงบัญชี เน้นควบคุม)</a:t>
                    </a:r>
                    <a:endParaRPr lang="th-TH" sz="2600" dirty="0">
                      <a:solidFill>
                        <a:schemeClr val="tx1"/>
                      </a:solidFill>
                    </a:endParaRPr>
                  </a:p>
                </c:rich>
              </c:tx>
              <c:spPr>
                <a:solidFill>
                  <a:schemeClr val="accent6">
                    <a:lumMod val="40000"/>
                    <a:lumOff val="60000"/>
                  </a:schemeClr>
                </a:solidFill>
                <a:ln>
                  <a:solidFill>
                    <a:prstClr val="black"/>
                  </a:solidFill>
                </a:ln>
                <a:effectLst/>
              </c:spPr>
              <c:showLegendKey val="0"/>
              <c:showVal val="0"/>
              <c:showCatName val="1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6.8489641672130883E-2"/>
                  <c:y val="-2.5567276474385003E-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0">
                    <a:noAutofit/>
                  </a:bodyPr>
                  <a:lstStyle/>
                  <a:p>
                    <a:pPr algn="l">
                      <a:defRPr sz="2600" b="1" i="0" u="none" strike="noStrike" kern="1200" baseline="0">
                        <a:solidFill>
                          <a:schemeClr val="tx1"/>
                        </a:solidFill>
                        <a:latin typeface="DilleniaUPC" panose="02020603050405020304" pitchFamily="18" charset="-34"/>
                        <a:ea typeface="+mn-ea"/>
                        <a:cs typeface="DilleniaUPC" panose="02020603050405020304" pitchFamily="18" charset="-34"/>
                      </a:defRPr>
                    </a:pPr>
                    <a:r>
                      <a:rPr lang="th-TH" spc="-60" baseline="0" dirty="0" smtClean="0">
                        <a:solidFill>
                          <a:schemeClr val="tx1"/>
                        </a:solidFill>
                      </a:rPr>
                      <a:t>สินทรัพย์มรดกทางวัฒนธรรม</a:t>
                    </a:r>
                    <a:r>
                      <a:rPr lang="th-TH" baseline="0" dirty="0" smtClean="0">
                        <a:solidFill>
                          <a:schemeClr val="tx1"/>
                        </a:solidFill>
                      </a:rPr>
                      <a:t> </a:t>
                    </a:r>
                    <a:r>
                      <a:rPr lang="th-TH" dirty="0" smtClean="0">
                        <a:solidFill>
                          <a:schemeClr val="tx1"/>
                        </a:solidFill>
                      </a:rPr>
                      <a:t>(ไม่ลงบัญชี เน้นควบคุม)</a:t>
                    </a:r>
                    <a:endParaRPr lang="th-TH" dirty="0">
                      <a:solidFill>
                        <a:schemeClr val="tx1"/>
                      </a:solidFill>
                    </a:endParaRPr>
                  </a:p>
                </c:rich>
              </c:tx>
              <c:spPr>
                <a:solidFill>
                  <a:schemeClr val="accent6">
                    <a:lumMod val="40000"/>
                    <a:lumOff val="60000"/>
                  </a:schemeClr>
                </a:solidFill>
                <a:ln>
                  <a:solidFill>
                    <a:prstClr val="black"/>
                  </a:solidFill>
                </a:ln>
                <a:effectLst/>
              </c:spPr>
              <c:showLegendKey val="0"/>
              <c:showVal val="0"/>
              <c:showCatName val="1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7.7756762313737807E-2"/>
                  <c:y val="1.7050728517745032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0">
                    <a:noAutofit/>
                  </a:bodyPr>
                  <a:lstStyle/>
                  <a:p>
                    <a:pPr algn="l">
                      <a:defRPr sz="2600" b="1" i="0" u="none" strike="noStrike" kern="1200" baseline="0">
                        <a:solidFill>
                          <a:schemeClr val="tx1"/>
                        </a:solidFill>
                        <a:latin typeface="DilleniaUPC" panose="02020603050405020304" pitchFamily="18" charset="-34"/>
                        <a:ea typeface="+mn-ea"/>
                        <a:cs typeface="DilleniaUPC" panose="02020603050405020304" pitchFamily="18" charset="-34"/>
                      </a:defRPr>
                    </a:pPr>
                    <a:r>
                      <a:rPr lang="th-TH" dirty="0" smtClean="0">
                        <a:solidFill>
                          <a:schemeClr val="tx1"/>
                        </a:solidFill>
                      </a:rPr>
                      <a:t>ส/ท อื่น ๆ</a:t>
                    </a:r>
                    <a:r>
                      <a:rPr lang="th-TH" baseline="0" dirty="0" smtClean="0">
                        <a:solidFill>
                          <a:schemeClr val="tx1"/>
                        </a:solidFill>
                      </a:rPr>
                      <a:t> (ไม่มีมาตรฐาน</a:t>
                    </a:r>
                    <a:r>
                      <a:rPr lang="th-TH" spc="-30" baseline="0" dirty="0" smtClean="0">
                        <a:solidFill>
                          <a:schemeClr val="tx1"/>
                        </a:solidFill>
                      </a:rPr>
                      <a:t>เฉพาะ เช่น ลูกหนี้ระยะยาว)</a:t>
                    </a:r>
                    <a:endParaRPr lang="th-TH" spc="-30" baseline="0" dirty="0">
                      <a:solidFill>
                        <a:schemeClr val="tx1"/>
                      </a:solidFill>
                    </a:endParaRPr>
                  </a:p>
                </c:rich>
              </c:tx>
              <c:spPr>
                <a:solidFill>
                  <a:schemeClr val="accent6">
                    <a:lumMod val="40000"/>
                    <a:lumOff val="60000"/>
                  </a:schemeClr>
                </a:solidFill>
                <a:ln>
                  <a:solidFill>
                    <a:prstClr val="black"/>
                  </a:solidFill>
                </a:ln>
                <a:effectLst/>
              </c:spPr>
              <c:showLegendKey val="0"/>
              <c:showVal val="0"/>
              <c:showCatName val="1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0.12615629094904085"/>
                  <c:y val="-7.6129821263626843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0">
                    <a:noAutofit/>
                  </a:bodyPr>
                  <a:lstStyle/>
                  <a:p>
                    <a:pPr algn="l">
                      <a:defRPr sz="2600" b="1" i="0" u="none" strike="noStrike" kern="1200" baseline="0">
                        <a:solidFill>
                          <a:schemeClr val="tx1"/>
                        </a:solidFill>
                        <a:latin typeface="DilleniaUPC" panose="02020603050405020304" pitchFamily="18" charset="-34"/>
                        <a:ea typeface="+mn-ea"/>
                        <a:cs typeface="DilleniaUPC" panose="02020603050405020304" pitchFamily="18" charset="-34"/>
                      </a:defRPr>
                    </a:pPr>
                    <a:r>
                      <a:rPr lang="th-TH" sz="3200" b="1" dirty="0" smtClean="0">
                        <a:solidFill>
                          <a:schemeClr val="tx1"/>
                        </a:solidFill>
                        <a:latin typeface="DilleniaUPC" panose="02020603050405020304" pitchFamily="18" charset="-34"/>
                        <a:cs typeface="DilleniaUPC" panose="02020603050405020304" pitchFamily="18" charset="-34"/>
                      </a:rPr>
                      <a:t>ที่ดิน อาคาร</a:t>
                    </a:r>
                    <a:br>
                      <a:rPr lang="th-TH" sz="3200" b="1" dirty="0" smtClean="0">
                        <a:solidFill>
                          <a:schemeClr val="tx1"/>
                        </a:solidFill>
                        <a:latin typeface="DilleniaUPC" panose="02020603050405020304" pitchFamily="18" charset="-34"/>
                        <a:cs typeface="DilleniaUPC" panose="02020603050405020304" pitchFamily="18" charset="-34"/>
                      </a:rPr>
                    </a:br>
                    <a:r>
                      <a:rPr lang="th-TH" sz="3200" b="1" dirty="0" smtClean="0">
                        <a:solidFill>
                          <a:schemeClr val="tx1"/>
                        </a:solidFill>
                        <a:latin typeface="DilleniaUPC" panose="02020603050405020304" pitchFamily="18" charset="-34"/>
                        <a:cs typeface="DilleniaUPC" panose="02020603050405020304" pitchFamily="18" charset="-34"/>
                      </a:rPr>
                      <a:t>และอุปกรณ์ </a:t>
                    </a:r>
                    <a:r>
                      <a:rPr lang="th-TH" sz="3000" b="1" dirty="0" smtClean="0">
                        <a:solidFill>
                          <a:schemeClr val="tx1"/>
                        </a:solidFill>
                        <a:latin typeface="DilleniaUPC" panose="02020603050405020304" pitchFamily="18" charset="-34"/>
                        <a:cs typeface="DilleniaUPC" panose="02020603050405020304" pitchFamily="18" charset="-34"/>
                      </a:rPr>
                      <a:t>(ตาม</a:t>
                    </a:r>
                    <a:r>
                      <a:rPr lang="th-TH" sz="3000" b="1" baseline="0" dirty="0" smtClean="0">
                        <a:solidFill>
                          <a:schemeClr val="tx1"/>
                        </a:solidFill>
                        <a:latin typeface="DilleniaUPC" panose="02020603050405020304" pitchFamily="18" charset="-34"/>
                        <a:cs typeface="DilleniaUPC" panose="02020603050405020304" pitchFamily="18" charset="-34"/>
                      </a:rPr>
                      <a:t> </a:t>
                    </a:r>
                    <a:br>
                      <a:rPr lang="th-TH" sz="3000" b="1" baseline="0" dirty="0" smtClean="0">
                        <a:solidFill>
                          <a:schemeClr val="tx1"/>
                        </a:solidFill>
                        <a:latin typeface="DilleniaUPC" panose="02020603050405020304" pitchFamily="18" charset="-34"/>
                        <a:cs typeface="DilleniaUPC" panose="02020603050405020304" pitchFamily="18" charset="-34"/>
                      </a:rPr>
                    </a:br>
                    <a:r>
                      <a:rPr lang="th-TH" sz="3000" b="1" baseline="0" dirty="0" smtClean="0">
                        <a:solidFill>
                          <a:schemeClr val="tx1"/>
                        </a:solidFill>
                        <a:latin typeface="DilleniaUPC" panose="02020603050405020304" pitchFamily="18" charset="-34"/>
                        <a:cs typeface="DilleniaUPC" panose="02020603050405020304" pitchFamily="18" charset="-34"/>
                      </a:rPr>
                      <a:t>ม. บ/ช #17)</a:t>
                    </a:r>
                    <a:endParaRPr lang="th-TH" sz="3000" b="1" dirty="0">
                      <a:solidFill>
                        <a:schemeClr val="tx1"/>
                      </a:solidFill>
                      <a:latin typeface="DilleniaUPC" panose="02020603050405020304" pitchFamily="18" charset="-34"/>
                      <a:cs typeface="DilleniaUPC" panose="02020603050405020304" pitchFamily="18" charset="-34"/>
                    </a:endParaRPr>
                  </a:p>
                </c:rich>
              </c:tx>
              <c:spPr>
                <a:solidFill>
                  <a:schemeClr val="accent6">
                    <a:lumMod val="40000"/>
                    <a:lumOff val="60000"/>
                  </a:schemeClr>
                </a:solidFill>
                <a:ln>
                  <a:solidFill>
                    <a:prstClr val="black"/>
                  </a:solidFill>
                </a:ln>
                <a:effectLst/>
              </c:spPr>
              <c:showLegendKey val="0"/>
              <c:showVal val="0"/>
              <c:showCatName val="1"/>
              <c:showSerName val="0"/>
              <c:showPercent val="0"/>
              <c:showBubbleSize val="0"/>
            </c:dLbl>
            <c:spPr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prstClr val="black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l">
                  <a:defRPr sz="2600" b="1" i="0" u="none" strike="noStrike" kern="1200" baseline="0">
                    <a:solidFill>
                      <a:schemeClr val="tx1"/>
                    </a:solidFill>
                    <a:latin typeface="DilleniaUPC" panose="02020603050405020304" pitchFamily="18" charset="-34"/>
                    <a:ea typeface="+mn-ea"/>
                    <a:cs typeface="DilleniaUPC" panose="02020603050405020304" pitchFamily="18" charset="-34"/>
                  </a:defRPr>
                </a:pPr>
                <a:endParaRPr lang="th-TH"/>
              </a:p>
            </c:txPr>
            <c:showLegendKey val="0"/>
            <c:showVal val="0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Sheet1!$A$2:$A$8</c:f>
              <c:strCache>
                <c:ptCount val="7"/>
                <c:pt idx="0">
                  <c:v>มีมาตรฐานอื่นกำหนดเฉพาะ</c:v>
                </c:pt>
                <c:pt idx="1">
                  <c:v>สินทรัพย์ชีวภาพ</c:v>
                </c:pt>
                <c:pt idx="2">
                  <c:v>ทรัพยากรธรรมชาติ</c:v>
                </c:pt>
                <c:pt idx="3">
                  <c:v>สินทรัพย์เฉพาะทางการทหาร</c:v>
                </c:pt>
                <c:pt idx="4">
                  <c:v>สินทรัพย์มรดกทางวัฒนธรรม</c:v>
                </c:pt>
                <c:pt idx="5">
                  <c:v>อื่นๆ</c:v>
                </c:pt>
                <c:pt idx="6">
                  <c:v>ที่ดิน อาคาร และอุปกรณ์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  <c:pt idx="4">
                  <c:v>2</c:v>
                </c:pt>
                <c:pt idx="5">
                  <c:v>2</c:v>
                </c:pt>
                <c:pt idx="6">
                  <c:v>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25400"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th-TH"/>
    </a:p>
  </c:txPr>
  <c:externalData r:id="rId1">
    <c:autoUpdate val="0"/>
  </c:externalData>
  <c:userShapes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79DA230-8333-48E3-972F-3956C5D34224}" type="doc">
      <dgm:prSet loTypeId="urn:microsoft.com/office/officeart/2005/8/layout/cycle2" loCatId="cycle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th-TH"/>
        </a:p>
      </dgm:t>
    </dgm:pt>
    <dgm:pt modelId="{4801377B-1684-4A0B-8928-6A59E4C8ADC3}">
      <dgm:prSet phldrT="[ข้อความ]" custT="1"/>
      <dgm:spPr/>
      <dgm:t>
        <a:bodyPr/>
        <a:lstStyle/>
        <a:p>
          <a:r>
            <a:rPr lang="th-TH" sz="3200" b="1" dirty="0" smtClean="0"/>
            <a:t>วางแผนจัดหาสินทรัพย์</a:t>
          </a:r>
          <a:endParaRPr lang="th-TH" sz="3200" b="1" dirty="0"/>
        </a:p>
      </dgm:t>
    </dgm:pt>
    <dgm:pt modelId="{80FB196D-2E71-4474-9E74-884FB583DF26}" type="parTrans" cxnId="{338653B5-878F-4165-827D-EFD437EF02A4}">
      <dgm:prSet/>
      <dgm:spPr/>
      <dgm:t>
        <a:bodyPr/>
        <a:lstStyle/>
        <a:p>
          <a:endParaRPr lang="th-TH"/>
        </a:p>
      </dgm:t>
    </dgm:pt>
    <dgm:pt modelId="{539145A7-4336-4335-A17E-C3E992E2C1D5}" type="sibTrans" cxnId="{338653B5-878F-4165-827D-EFD437EF02A4}">
      <dgm:prSet/>
      <dgm:spPr/>
      <dgm:t>
        <a:bodyPr/>
        <a:lstStyle/>
        <a:p>
          <a:endParaRPr lang="th-TH"/>
        </a:p>
      </dgm:t>
    </dgm:pt>
    <dgm:pt modelId="{8853D20A-2A9D-4753-B968-19C8FFFB8F15}">
      <dgm:prSet phldrT="[ข้อความ]" custT="1"/>
      <dgm:spPr>
        <a:solidFill>
          <a:srgbClr val="FF00FF"/>
        </a:solidFill>
      </dgm:spPr>
      <dgm:t>
        <a:bodyPr/>
        <a:lstStyle/>
        <a:p>
          <a:r>
            <a:rPr lang="th-TH" sz="3200" b="1" dirty="0" smtClean="0"/>
            <a:t>ตรวจรับสินทรัพย์</a:t>
          </a:r>
          <a:endParaRPr lang="th-TH" sz="3200" b="1" dirty="0"/>
        </a:p>
      </dgm:t>
    </dgm:pt>
    <dgm:pt modelId="{741FEDA6-9EF6-4A2C-974E-8226151A2128}" type="parTrans" cxnId="{9A619F92-8F4E-41E7-9FD3-AF1A3A182AD2}">
      <dgm:prSet/>
      <dgm:spPr/>
      <dgm:t>
        <a:bodyPr/>
        <a:lstStyle/>
        <a:p>
          <a:endParaRPr lang="th-TH"/>
        </a:p>
      </dgm:t>
    </dgm:pt>
    <dgm:pt modelId="{FB4F2ADD-C326-42A7-9C06-645119402A10}" type="sibTrans" cxnId="{9A619F92-8F4E-41E7-9FD3-AF1A3A182AD2}">
      <dgm:prSet/>
      <dgm:spPr>
        <a:solidFill>
          <a:srgbClr val="FF00FF"/>
        </a:solidFill>
      </dgm:spPr>
      <dgm:t>
        <a:bodyPr/>
        <a:lstStyle/>
        <a:p>
          <a:endParaRPr lang="th-TH"/>
        </a:p>
      </dgm:t>
    </dgm:pt>
    <dgm:pt modelId="{2FA68873-A43A-4760-BC01-693F37891034}">
      <dgm:prSet phldrT="[ข้อความ]" custT="1"/>
      <dgm:spPr>
        <a:solidFill>
          <a:srgbClr val="0066FF"/>
        </a:solidFill>
      </dgm:spPr>
      <dgm:t>
        <a:bodyPr/>
        <a:lstStyle/>
        <a:p>
          <a:r>
            <a:rPr lang="th-TH" sz="3200" b="1" dirty="0" smtClean="0"/>
            <a:t>ใช้งานสินทรัพย์</a:t>
          </a:r>
          <a:endParaRPr lang="th-TH" sz="3200" b="1" dirty="0"/>
        </a:p>
      </dgm:t>
    </dgm:pt>
    <dgm:pt modelId="{9ED9E410-CEC9-4878-93D6-47BF7A43386E}" type="parTrans" cxnId="{62A6D37F-6FFE-4E06-BED9-AAE91E25D0BA}">
      <dgm:prSet/>
      <dgm:spPr/>
      <dgm:t>
        <a:bodyPr/>
        <a:lstStyle/>
        <a:p>
          <a:endParaRPr lang="th-TH"/>
        </a:p>
      </dgm:t>
    </dgm:pt>
    <dgm:pt modelId="{13B20CEB-1CFE-477D-B29B-1B505DD8C973}" type="sibTrans" cxnId="{62A6D37F-6FFE-4E06-BED9-AAE91E25D0BA}">
      <dgm:prSet/>
      <dgm:spPr>
        <a:solidFill>
          <a:srgbClr val="0066FF"/>
        </a:solidFill>
      </dgm:spPr>
      <dgm:t>
        <a:bodyPr/>
        <a:lstStyle/>
        <a:p>
          <a:endParaRPr lang="th-TH"/>
        </a:p>
      </dgm:t>
    </dgm:pt>
    <dgm:pt modelId="{0A04FEE3-FF2F-46A6-A0DA-F3BEF0BF7619}">
      <dgm:prSet phldrT="[ข้อความ]" custT="1"/>
      <dgm:spPr>
        <a:solidFill>
          <a:srgbClr val="00B050"/>
        </a:solidFill>
      </dgm:spPr>
      <dgm:t>
        <a:bodyPr/>
        <a:lstStyle/>
        <a:p>
          <a:r>
            <a:rPr lang="th-TH" sz="3200" b="1" dirty="0" smtClean="0"/>
            <a:t>จำหน่ายสินทรัพย์</a:t>
          </a:r>
          <a:endParaRPr lang="th-TH" sz="3200" b="1" dirty="0"/>
        </a:p>
      </dgm:t>
    </dgm:pt>
    <dgm:pt modelId="{7EEB5D8B-5E57-4862-89BF-6BB37B10EC95}" type="parTrans" cxnId="{842DC6E4-DC5D-479C-8547-5418C8104996}">
      <dgm:prSet/>
      <dgm:spPr/>
      <dgm:t>
        <a:bodyPr/>
        <a:lstStyle/>
        <a:p>
          <a:endParaRPr lang="th-TH"/>
        </a:p>
      </dgm:t>
    </dgm:pt>
    <dgm:pt modelId="{4EDF26E2-4149-4F31-A74A-377C01EE00E7}" type="sibTrans" cxnId="{842DC6E4-DC5D-479C-8547-5418C8104996}">
      <dgm:prSet/>
      <dgm:spPr>
        <a:solidFill>
          <a:srgbClr val="00B050"/>
        </a:solidFill>
      </dgm:spPr>
      <dgm:t>
        <a:bodyPr/>
        <a:lstStyle/>
        <a:p>
          <a:endParaRPr lang="th-TH"/>
        </a:p>
      </dgm:t>
    </dgm:pt>
    <dgm:pt modelId="{E01CC4A5-EC80-4529-828F-BB6AF0EAC614}" type="pres">
      <dgm:prSet presAssocID="{179DA230-8333-48E3-972F-3956C5D34224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7C0491D-C7A5-4CAB-9621-4303F286AF12}" type="pres">
      <dgm:prSet presAssocID="{4801377B-1684-4A0B-8928-6A59E4C8ADC3}" presName="node" presStyleLbl="node1" presStyleIdx="0" presStyleCnt="4" custScaleX="104149" custScaleY="11880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284389F-75F4-4E9F-8C2A-4FEEC8052659}" type="pres">
      <dgm:prSet presAssocID="{539145A7-4336-4335-A17E-C3E992E2C1D5}" presName="sibTrans" presStyleLbl="sibTrans2D1" presStyleIdx="0" presStyleCnt="4"/>
      <dgm:spPr/>
      <dgm:t>
        <a:bodyPr/>
        <a:lstStyle/>
        <a:p>
          <a:endParaRPr lang="en-US"/>
        </a:p>
      </dgm:t>
    </dgm:pt>
    <dgm:pt modelId="{7D9696F5-5C45-4C4D-BBA4-55AAE0A1F246}" type="pres">
      <dgm:prSet presAssocID="{539145A7-4336-4335-A17E-C3E992E2C1D5}" presName="connectorText" presStyleLbl="sibTrans2D1" presStyleIdx="0" presStyleCnt="4"/>
      <dgm:spPr/>
      <dgm:t>
        <a:bodyPr/>
        <a:lstStyle/>
        <a:p>
          <a:endParaRPr lang="en-US"/>
        </a:p>
      </dgm:t>
    </dgm:pt>
    <dgm:pt modelId="{4A535C05-A8F5-4A46-A155-E16C2B33F619}" type="pres">
      <dgm:prSet presAssocID="{8853D20A-2A9D-4753-B968-19C8FFFB8F15}" presName="node" presStyleLbl="node1" presStyleIdx="1" presStyleCnt="4" custScaleX="104149" custScaleY="118802" custRadScaleRad="147661" custRadScaleInc="722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194CD0B-B2BE-4460-921D-88C3ECB27382}" type="pres">
      <dgm:prSet presAssocID="{FB4F2ADD-C326-42A7-9C06-645119402A10}" presName="sibTrans" presStyleLbl="sibTrans2D1" presStyleIdx="1" presStyleCnt="4"/>
      <dgm:spPr/>
      <dgm:t>
        <a:bodyPr/>
        <a:lstStyle/>
        <a:p>
          <a:endParaRPr lang="en-US"/>
        </a:p>
      </dgm:t>
    </dgm:pt>
    <dgm:pt modelId="{F9430219-5A4C-4C50-8A24-77276F56BF7C}" type="pres">
      <dgm:prSet presAssocID="{FB4F2ADD-C326-42A7-9C06-645119402A10}" presName="connectorText" presStyleLbl="sibTrans2D1" presStyleIdx="1" presStyleCnt="4"/>
      <dgm:spPr/>
      <dgm:t>
        <a:bodyPr/>
        <a:lstStyle/>
        <a:p>
          <a:endParaRPr lang="en-US"/>
        </a:p>
      </dgm:t>
    </dgm:pt>
    <dgm:pt modelId="{7DD27104-F3B8-4626-B9B2-8FC7DE9777F3}" type="pres">
      <dgm:prSet presAssocID="{2FA68873-A43A-4760-BC01-693F37891034}" presName="node" presStyleLbl="node1" presStyleIdx="2" presStyleCnt="4" custScaleX="104149" custScaleY="11880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A8B4320-5653-4F4F-92BA-1CB78FEBF4AD}" type="pres">
      <dgm:prSet presAssocID="{13B20CEB-1CFE-477D-B29B-1B505DD8C973}" presName="sibTrans" presStyleLbl="sibTrans2D1" presStyleIdx="2" presStyleCnt="4"/>
      <dgm:spPr/>
      <dgm:t>
        <a:bodyPr/>
        <a:lstStyle/>
        <a:p>
          <a:endParaRPr lang="en-US"/>
        </a:p>
      </dgm:t>
    </dgm:pt>
    <dgm:pt modelId="{668D275B-6374-4EEB-A8AB-9E52D8F86A30}" type="pres">
      <dgm:prSet presAssocID="{13B20CEB-1CFE-477D-B29B-1B505DD8C973}" presName="connectorText" presStyleLbl="sibTrans2D1" presStyleIdx="2" presStyleCnt="4"/>
      <dgm:spPr/>
      <dgm:t>
        <a:bodyPr/>
        <a:lstStyle/>
        <a:p>
          <a:endParaRPr lang="en-US"/>
        </a:p>
      </dgm:t>
    </dgm:pt>
    <dgm:pt modelId="{DB30C391-BDBC-4EBE-BEE9-C6B30909526E}" type="pres">
      <dgm:prSet presAssocID="{0A04FEE3-FF2F-46A6-A0DA-F3BEF0BF7619}" presName="node" presStyleLbl="node1" presStyleIdx="3" presStyleCnt="4" custScaleX="104149" custScaleY="118802" custRadScaleRad="158803" custRadScaleInc="-671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662256-EC9E-4219-8A35-3453A7711A56}" type="pres">
      <dgm:prSet presAssocID="{4EDF26E2-4149-4F31-A74A-377C01EE00E7}" presName="sibTrans" presStyleLbl="sibTrans2D1" presStyleIdx="3" presStyleCnt="4"/>
      <dgm:spPr/>
      <dgm:t>
        <a:bodyPr/>
        <a:lstStyle/>
        <a:p>
          <a:endParaRPr lang="en-US"/>
        </a:p>
      </dgm:t>
    </dgm:pt>
    <dgm:pt modelId="{124CCC98-BBE3-43CC-BA00-880BDE20536C}" type="pres">
      <dgm:prSet presAssocID="{4EDF26E2-4149-4F31-A74A-377C01EE00E7}" presName="connectorText" presStyleLbl="sibTrans2D1" presStyleIdx="3" presStyleCnt="4"/>
      <dgm:spPr/>
      <dgm:t>
        <a:bodyPr/>
        <a:lstStyle/>
        <a:p>
          <a:endParaRPr lang="en-US"/>
        </a:p>
      </dgm:t>
    </dgm:pt>
  </dgm:ptLst>
  <dgm:cxnLst>
    <dgm:cxn modelId="{2F64D53C-AA87-4319-AA1E-8FCDA8BFA12F}" type="presOf" srcId="{4EDF26E2-4149-4F31-A74A-377C01EE00E7}" destId="{124CCC98-BBE3-43CC-BA00-880BDE20536C}" srcOrd="1" destOrd="0" presId="urn:microsoft.com/office/officeart/2005/8/layout/cycle2"/>
    <dgm:cxn modelId="{A70F1AAC-7673-45B7-BD90-8BFA686C9C54}" type="presOf" srcId="{539145A7-4336-4335-A17E-C3E992E2C1D5}" destId="{5284389F-75F4-4E9F-8C2A-4FEEC8052659}" srcOrd="0" destOrd="0" presId="urn:microsoft.com/office/officeart/2005/8/layout/cycle2"/>
    <dgm:cxn modelId="{1D0978E7-360B-4057-9812-AEFB85D17BC4}" type="presOf" srcId="{179DA230-8333-48E3-972F-3956C5D34224}" destId="{E01CC4A5-EC80-4529-828F-BB6AF0EAC614}" srcOrd="0" destOrd="0" presId="urn:microsoft.com/office/officeart/2005/8/layout/cycle2"/>
    <dgm:cxn modelId="{0FB2CED9-FEAF-4134-BBDB-23863CD9D5B1}" type="presOf" srcId="{2FA68873-A43A-4760-BC01-693F37891034}" destId="{7DD27104-F3B8-4626-B9B2-8FC7DE9777F3}" srcOrd="0" destOrd="0" presId="urn:microsoft.com/office/officeart/2005/8/layout/cycle2"/>
    <dgm:cxn modelId="{F596AACE-11EE-4B06-A621-86E480D135A3}" type="presOf" srcId="{FB4F2ADD-C326-42A7-9C06-645119402A10}" destId="{F9430219-5A4C-4C50-8A24-77276F56BF7C}" srcOrd="1" destOrd="0" presId="urn:microsoft.com/office/officeart/2005/8/layout/cycle2"/>
    <dgm:cxn modelId="{93FCFC27-FD14-434A-86C9-6AD111B088A8}" type="presOf" srcId="{13B20CEB-1CFE-477D-B29B-1B505DD8C973}" destId="{668D275B-6374-4EEB-A8AB-9E52D8F86A30}" srcOrd="1" destOrd="0" presId="urn:microsoft.com/office/officeart/2005/8/layout/cycle2"/>
    <dgm:cxn modelId="{338653B5-878F-4165-827D-EFD437EF02A4}" srcId="{179DA230-8333-48E3-972F-3956C5D34224}" destId="{4801377B-1684-4A0B-8928-6A59E4C8ADC3}" srcOrd="0" destOrd="0" parTransId="{80FB196D-2E71-4474-9E74-884FB583DF26}" sibTransId="{539145A7-4336-4335-A17E-C3E992E2C1D5}"/>
    <dgm:cxn modelId="{62A6D37F-6FFE-4E06-BED9-AAE91E25D0BA}" srcId="{179DA230-8333-48E3-972F-3956C5D34224}" destId="{2FA68873-A43A-4760-BC01-693F37891034}" srcOrd="2" destOrd="0" parTransId="{9ED9E410-CEC9-4878-93D6-47BF7A43386E}" sibTransId="{13B20CEB-1CFE-477D-B29B-1B505DD8C973}"/>
    <dgm:cxn modelId="{9A619F92-8F4E-41E7-9FD3-AF1A3A182AD2}" srcId="{179DA230-8333-48E3-972F-3956C5D34224}" destId="{8853D20A-2A9D-4753-B968-19C8FFFB8F15}" srcOrd="1" destOrd="0" parTransId="{741FEDA6-9EF6-4A2C-974E-8226151A2128}" sibTransId="{FB4F2ADD-C326-42A7-9C06-645119402A10}"/>
    <dgm:cxn modelId="{F4E8D4DD-4FEC-42C1-BB1E-950B15816D29}" type="presOf" srcId="{4EDF26E2-4149-4F31-A74A-377C01EE00E7}" destId="{FC662256-EC9E-4219-8A35-3453A7711A56}" srcOrd="0" destOrd="0" presId="urn:microsoft.com/office/officeart/2005/8/layout/cycle2"/>
    <dgm:cxn modelId="{6CC66F14-CFC8-4AF8-BC79-E81FB7C88105}" type="presOf" srcId="{FB4F2ADD-C326-42A7-9C06-645119402A10}" destId="{7194CD0B-B2BE-4460-921D-88C3ECB27382}" srcOrd="0" destOrd="0" presId="urn:microsoft.com/office/officeart/2005/8/layout/cycle2"/>
    <dgm:cxn modelId="{491E6A67-2788-47BC-99E3-A8144D8DA9D0}" type="presOf" srcId="{0A04FEE3-FF2F-46A6-A0DA-F3BEF0BF7619}" destId="{DB30C391-BDBC-4EBE-BEE9-C6B30909526E}" srcOrd="0" destOrd="0" presId="urn:microsoft.com/office/officeart/2005/8/layout/cycle2"/>
    <dgm:cxn modelId="{842DC6E4-DC5D-479C-8547-5418C8104996}" srcId="{179DA230-8333-48E3-972F-3956C5D34224}" destId="{0A04FEE3-FF2F-46A6-A0DA-F3BEF0BF7619}" srcOrd="3" destOrd="0" parTransId="{7EEB5D8B-5E57-4862-89BF-6BB37B10EC95}" sibTransId="{4EDF26E2-4149-4F31-A74A-377C01EE00E7}"/>
    <dgm:cxn modelId="{C7006239-2779-4232-84E2-EDCAE1622CB7}" type="presOf" srcId="{4801377B-1684-4A0B-8928-6A59E4C8ADC3}" destId="{27C0491D-C7A5-4CAB-9621-4303F286AF12}" srcOrd="0" destOrd="0" presId="urn:microsoft.com/office/officeart/2005/8/layout/cycle2"/>
    <dgm:cxn modelId="{426FCE8D-63C6-4257-9621-7625505A7EAF}" type="presOf" srcId="{8853D20A-2A9D-4753-B968-19C8FFFB8F15}" destId="{4A535C05-A8F5-4A46-A155-E16C2B33F619}" srcOrd="0" destOrd="0" presId="urn:microsoft.com/office/officeart/2005/8/layout/cycle2"/>
    <dgm:cxn modelId="{565C7419-5C87-4958-A587-EBA1B60ECC7A}" type="presOf" srcId="{13B20CEB-1CFE-477D-B29B-1B505DD8C973}" destId="{CA8B4320-5653-4F4F-92BA-1CB78FEBF4AD}" srcOrd="0" destOrd="0" presId="urn:microsoft.com/office/officeart/2005/8/layout/cycle2"/>
    <dgm:cxn modelId="{543DA4BD-00C7-42E4-B17D-C435C87E2F2F}" type="presOf" srcId="{539145A7-4336-4335-A17E-C3E992E2C1D5}" destId="{7D9696F5-5C45-4C4D-BBA4-55AAE0A1F246}" srcOrd="1" destOrd="0" presId="urn:microsoft.com/office/officeart/2005/8/layout/cycle2"/>
    <dgm:cxn modelId="{A7783171-04C7-45C5-8018-04E83335884D}" type="presParOf" srcId="{E01CC4A5-EC80-4529-828F-BB6AF0EAC614}" destId="{27C0491D-C7A5-4CAB-9621-4303F286AF12}" srcOrd="0" destOrd="0" presId="urn:microsoft.com/office/officeart/2005/8/layout/cycle2"/>
    <dgm:cxn modelId="{18379C9D-6408-4C6A-A6E6-2E0C2EA14E06}" type="presParOf" srcId="{E01CC4A5-EC80-4529-828F-BB6AF0EAC614}" destId="{5284389F-75F4-4E9F-8C2A-4FEEC8052659}" srcOrd="1" destOrd="0" presId="urn:microsoft.com/office/officeart/2005/8/layout/cycle2"/>
    <dgm:cxn modelId="{8BAAECDD-9213-41A6-BD42-66420CC83F40}" type="presParOf" srcId="{5284389F-75F4-4E9F-8C2A-4FEEC8052659}" destId="{7D9696F5-5C45-4C4D-BBA4-55AAE0A1F246}" srcOrd="0" destOrd="0" presId="urn:microsoft.com/office/officeart/2005/8/layout/cycle2"/>
    <dgm:cxn modelId="{E267EF8A-E3ED-42B8-8E9F-D4AB19C51074}" type="presParOf" srcId="{E01CC4A5-EC80-4529-828F-BB6AF0EAC614}" destId="{4A535C05-A8F5-4A46-A155-E16C2B33F619}" srcOrd="2" destOrd="0" presId="urn:microsoft.com/office/officeart/2005/8/layout/cycle2"/>
    <dgm:cxn modelId="{9D581FA9-51F4-495B-98B1-671CF42FF2E8}" type="presParOf" srcId="{E01CC4A5-EC80-4529-828F-BB6AF0EAC614}" destId="{7194CD0B-B2BE-4460-921D-88C3ECB27382}" srcOrd="3" destOrd="0" presId="urn:microsoft.com/office/officeart/2005/8/layout/cycle2"/>
    <dgm:cxn modelId="{50696F02-61FD-4471-97DC-C4469B21C275}" type="presParOf" srcId="{7194CD0B-B2BE-4460-921D-88C3ECB27382}" destId="{F9430219-5A4C-4C50-8A24-77276F56BF7C}" srcOrd="0" destOrd="0" presId="urn:microsoft.com/office/officeart/2005/8/layout/cycle2"/>
    <dgm:cxn modelId="{E3410B72-0BC2-4C40-870D-2D5776628794}" type="presParOf" srcId="{E01CC4A5-EC80-4529-828F-BB6AF0EAC614}" destId="{7DD27104-F3B8-4626-B9B2-8FC7DE9777F3}" srcOrd="4" destOrd="0" presId="urn:microsoft.com/office/officeart/2005/8/layout/cycle2"/>
    <dgm:cxn modelId="{8BA1CB3A-F447-48B9-B4E6-36F421CF17EE}" type="presParOf" srcId="{E01CC4A5-EC80-4529-828F-BB6AF0EAC614}" destId="{CA8B4320-5653-4F4F-92BA-1CB78FEBF4AD}" srcOrd="5" destOrd="0" presId="urn:microsoft.com/office/officeart/2005/8/layout/cycle2"/>
    <dgm:cxn modelId="{01B92649-1E4A-4FF5-901B-4F6398AA037A}" type="presParOf" srcId="{CA8B4320-5653-4F4F-92BA-1CB78FEBF4AD}" destId="{668D275B-6374-4EEB-A8AB-9E52D8F86A30}" srcOrd="0" destOrd="0" presId="urn:microsoft.com/office/officeart/2005/8/layout/cycle2"/>
    <dgm:cxn modelId="{2E59671A-6866-42C2-AF64-4237BFF7A32D}" type="presParOf" srcId="{E01CC4A5-EC80-4529-828F-BB6AF0EAC614}" destId="{DB30C391-BDBC-4EBE-BEE9-C6B30909526E}" srcOrd="6" destOrd="0" presId="urn:microsoft.com/office/officeart/2005/8/layout/cycle2"/>
    <dgm:cxn modelId="{99879363-7AA3-4511-8D1A-2BEB1930E824}" type="presParOf" srcId="{E01CC4A5-EC80-4529-828F-BB6AF0EAC614}" destId="{FC662256-EC9E-4219-8A35-3453A7711A56}" srcOrd="7" destOrd="0" presId="urn:microsoft.com/office/officeart/2005/8/layout/cycle2"/>
    <dgm:cxn modelId="{1A132984-9D81-424E-BE7F-610DA6023FD3}" type="presParOf" srcId="{FC662256-EC9E-4219-8A35-3453A7711A56}" destId="{124CCC98-BBE3-43CC-BA00-880BDE20536C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7C0491D-C7A5-4CAB-9621-4303F286AF12}">
      <dsp:nvSpPr>
        <dsp:cNvPr id="0" name=""/>
        <dsp:cNvSpPr/>
      </dsp:nvSpPr>
      <dsp:spPr>
        <a:xfrm>
          <a:off x="4622341" y="-145886"/>
          <a:ext cx="1634916" cy="1864937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200" b="1" kern="1200" dirty="0" smtClean="0"/>
            <a:t>วางแผนจัดหาสินทรัพย์</a:t>
          </a:r>
          <a:endParaRPr lang="th-TH" sz="3200" b="1" kern="1200" dirty="0"/>
        </a:p>
      </dsp:txBody>
      <dsp:txXfrm>
        <a:off x="4861769" y="127228"/>
        <a:ext cx="1156060" cy="1318709"/>
      </dsp:txXfrm>
    </dsp:sp>
    <dsp:sp modelId="{5284389F-75F4-4E9F-8C2A-4FEEC8052659}">
      <dsp:nvSpPr>
        <dsp:cNvPr id="0" name=""/>
        <dsp:cNvSpPr/>
      </dsp:nvSpPr>
      <dsp:spPr>
        <a:xfrm rot="2179140">
          <a:off x="6295975" y="1412830"/>
          <a:ext cx="712269" cy="529802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2000" kern="1200"/>
        </a:p>
      </dsp:txBody>
      <dsp:txXfrm>
        <a:off x="6311414" y="1471721"/>
        <a:ext cx="553328" cy="317882"/>
      </dsp:txXfrm>
    </dsp:sp>
    <dsp:sp modelId="{4A535C05-A8F5-4A46-A155-E16C2B33F619}">
      <dsp:nvSpPr>
        <dsp:cNvPr id="0" name=""/>
        <dsp:cNvSpPr/>
      </dsp:nvSpPr>
      <dsp:spPr>
        <a:xfrm>
          <a:off x="7079448" y="1660292"/>
          <a:ext cx="1634916" cy="1864937"/>
        </a:xfrm>
        <a:prstGeom prst="ellipse">
          <a:avLst/>
        </a:prstGeom>
        <a:solidFill>
          <a:srgbClr val="FF00FF"/>
        </a:soli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200" b="1" kern="1200" dirty="0" smtClean="0"/>
            <a:t>ตรวจรับสินทรัพย์</a:t>
          </a:r>
          <a:endParaRPr lang="th-TH" sz="3200" b="1" kern="1200" dirty="0"/>
        </a:p>
      </dsp:txBody>
      <dsp:txXfrm>
        <a:off x="7318876" y="1933406"/>
        <a:ext cx="1156060" cy="1318709"/>
      </dsp:txXfrm>
    </dsp:sp>
    <dsp:sp modelId="{7194CD0B-B2BE-4460-921D-88C3ECB27382}">
      <dsp:nvSpPr>
        <dsp:cNvPr id="0" name=""/>
        <dsp:cNvSpPr/>
      </dsp:nvSpPr>
      <dsp:spPr>
        <a:xfrm rot="8888218">
          <a:off x="6364955" y="3081944"/>
          <a:ext cx="637438" cy="529802"/>
        </a:xfrm>
        <a:prstGeom prst="rightArrow">
          <a:avLst>
            <a:gd name="adj1" fmla="val 60000"/>
            <a:gd name="adj2" fmla="val 50000"/>
          </a:avLst>
        </a:prstGeom>
        <a:solidFill>
          <a:srgbClr val="FF00FF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2000" kern="1200"/>
        </a:p>
      </dsp:txBody>
      <dsp:txXfrm rot="10800000">
        <a:off x="6511921" y="3145952"/>
        <a:ext cx="478497" cy="317882"/>
      </dsp:txXfrm>
    </dsp:sp>
    <dsp:sp modelId="{7DD27104-F3B8-4626-B9B2-8FC7DE9777F3}">
      <dsp:nvSpPr>
        <dsp:cNvPr id="0" name=""/>
        <dsp:cNvSpPr/>
      </dsp:nvSpPr>
      <dsp:spPr>
        <a:xfrm>
          <a:off x="4622341" y="3187508"/>
          <a:ext cx="1634916" cy="1864937"/>
        </a:xfrm>
        <a:prstGeom prst="ellipse">
          <a:avLst/>
        </a:prstGeom>
        <a:solidFill>
          <a:srgbClr val="0066FF"/>
        </a:soli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200" b="1" kern="1200" dirty="0" smtClean="0"/>
            <a:t>ใช้งานสินทรัพย์</a:t>
          </a:r>
          <a:endParaRPr lang="th-TH" sz="3200" b="1" kern="1200" dirty="0"/>
        </a:p>
      </dsp:txBody>
      <dsp:txXfrm>
        <a:off x="4861769" y="3460622"/>
        <a:ext cx="1156060" cy="1318709"/>
      </dsp:txXfrm>
    </dsp:sp>
    <dsp:sp modelId="{CA8B4320-5653-4F4F-92BA-1CB78FEBF4AD}">
      <dsp:nvSpPr>
        <dsp:cNvPr id="0" name=""/>
        <dsp:cNvSpPr/>
      </dsp:nvSpPr>
      <dsp:spPr>
        <a:xfrm rot="12601197">
          <a:off x="3773465" y="3101735"/>
          <a:ext cx="725119" cy="529802"/>
        </a:xfrm>
        <a:prstGeom prst="rightArrow">
          <a:avLst>
            <a:gd name="adj1" fmla="val 60000"/>
            <a:gd name="adj2" fmla="val 50000"/>
          </a:avLst>
        </a:prstGeom>
        <a:solidFill>
          <a:srgbClr val="0066FF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2000" kern="1200"/>
        </a:p>
      </dsp:txBody>
      <dsp:txXfrm rot="10800000">
        <a:off x="3921745" y="3247454"/>
        <a:ext cx="566178" cy="317882"/>
      </dsp:txXfrm>
    </dsp:sp>
    <dsp:sp modelId="{DB30C391-BDBC-4EBE-BEE9-C6B30909526E}">
      <dsp:nvSpPr>
        <dsp:cNvPr id="0" name=""/>
        <dsp:cNvSpPr/>
      </dsp:nvSpPr>
      <dsp:spPr>
        <a:xfrm>
          <a:off x="1979253" y="1660293"/>
          <a:ext cx="1634916" cy="1864937"/>
        </a:xfrm>
        <a:prstGeom prst="ellipse">
          <a:avLst/>
        </a:prstGeom>
        <a:solidFill>
          <a:srgbClr val="00B050"/>
        </a:soli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200" b="1" kern="1200" dirty="0" smtClean="0"/>
            <a:t>จำหน่ายสินทรัพย์</a:t>
          </a:r>
          <a:endParaRPr lang="th-TH" sz="3200" b="1" kern="1200" dirty="0"/>
        </a:p>
      </dsp:txBody>
      <dsp:txXfrm>
        <a:off x="2218681" y="1933407"/>
        <a:ext cx="1156060" cy="1318709"/>
      </dsp:txXfrm>
    </dsp:sp>
    <dsp:sp modelId="{FC662256-EC9E-4219-8A35-3453A7711A56}">
      <dsp:nvSpPr>
        <dsp:cNvPr id="0" name=""/>
        <dsp:cNvSpPr/>
      </dsp:nvSpPr>
      <dsp:spPr>
        <a:xfrm rot="19539172">
          <a:off x="3701461" y="1437487"/>
          <a:ext cx="796370" cy="529802"/>
        </a:xfrm>
        <a:prstGeom prst="rightArrow">
          <a:avLst>
            <a:gd name="adj1" fmla="val 60000"/>
            <a:gd name="adj2" fmla="val 50000"/>
          </a:avLst>
        </a:prstGeom>
        <a:solidFill>
          <a:srgbClr val="00B050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2000" kern="1200"/>
        </a:p>
      </dsp:txBody>
      <dsp:txXfrm>
        <a:off x="3715318" y="1588285"/>
        <a:ext cx="637429" cy="31788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0.54028</cdr:x>
      <cdr:y>0.27717</cdr:y>
    </cdr:from>
    <cdr:to>
      <cdr:x>0.6113</cdr:x>
      <cdr:y>0.32342</cdr:y>
    </cdr:to>
    <cdr:cxnSp macro="">
      <cdr:nvCxnSpPr>
        <cdr:cNvPr id="16" name="Straight Connector 15"/>
        <cdr:cNvCxnSpPr/>
      </cdr:nvCxnSpPr>
      <cdr:spPr>
        <a:xfrm xmlns:a="http://schemas.openxmlformats.org/drawingml/2006/main" flipV="1">
          <a:off x="6338048" y="1713362"/>
          <a:ext cx="833188" cy="285934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0.57747</cdr:x>
      <cdr:y>0.41991</cdr:y>
    </cdr:from>
    <cdr:to>
      <cdr:x>0.64252</cdr:x>
      <cdr:y>0.43131</cdr:y>
    </cdr:to>
    <cdr:cxnSp macro="">
      <cdr:nvCxnSpPr>
        <cdr:cNvPr id="18" name="Straight Connector 17"/>
        <cdr:cNvCxnSpPr/>
      </cdr:nvCxnSpPr>
      <cdr:spPr>
        <a:xfrm xmlns:a="http://schemas.openxmlformats.org/drawingml/2006/main" flipV="1">
          <a:off x="6774326" y="2480587"/>
          <a:ext cx="763145" cy="67339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0.56438</cdr:x>
      <cdr:y>0.71984</cdr:y>
    </cdr:from>
    <cdr:to>
      <cdr:x>0.64758</cdr:x>
      <cdr:y>0.77974</cdr:y>
    </cdr:to>
    <cdr:cxnSp macro="">
      <cdr:nvCxnSpPr>
        <cdr:cNvPr id="20" name="Straight Connector 19"/>
        <cdr:cNvCxnSpPr/>
      </cdr:nvCxnSpPr>
      <cdr:spPr>
        <a:xfrm xmlns:a="http://schemas.openxmlformats.org/drawingml/2006/main">
          <a:off x="6620767" y="4252390"/>
          <a:ext cx="976081" cy="353880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0.52063</cdr:x>
      <cdr:y>0.81777</cdr:y>
    </cdr:from>
    <cdr:to>
      <cdr:x>0.60247</cdr:x>
      <cdr:y>0.91618</cdr:y>
    </cdr:to>
    <cdr:cxnSp macro="">
      <cdr:nvCxnSpPr>
        <cdr:cNvPr id="22" name="Straight Connector 21"/>
        <cdr:cNvCxnSpPr/>
      </cdr:nvCxnSpPr>
      <cdr:spPr>
        <a:xfrm xmlns:a="http://schemas.openxmlformats.org/drawingml/2006/main">
          <a:off x="6107533" y="5055233"/>
          <a:ext cx="960069" cy="608344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0.45624</cdr:x>
      <cdr:y>0.16277</cdr:y>
    </cdr:from>
    <cdr:to>
      <cdr:x>0.57493</cdr:x>
      <cdr:y>0.25373</cdr:y>
    </cdr:to>
    <cdr:cxnSp macro="">
      <cdr:nvCxnSpPr>
        <cdr:cNvPr id="25" name="Straight Connector 24"/>
        <cdr:cNvCxnSpPr/>
      </cdr:nvCxnSpPr>
      <cdr:spPr>
        <a:xfrm xmlns:a="http://schemas.openxmlformats.org/drawingml/2006/main" flipV="1">
          <a:off x="5352137" y="1006226"/>
          <a:ext cx="1392379" cy="562239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0.58657</cdr:x>
      <cdr:y>0.58676</cdr:y>
    </cdr:from>
    <cdr:to>
      <cdr:x>0.64252</cdr:x>
      <cdr:y>0.5877</cdr:y>
    </cdr:to>
    <cdr:cxnSp macro="">
      <cdr:nvCxnSpPr>
        <cdr:cNvPr id="7" name="Straight Connector 17"/>
        <cdr:cNvCxnSpPr/>
      </cdr:nvCxnSpPr>
      <cdr:spPr>
        <a:xfrm xmlns:a="http://schemas.openxmlformats.org/drawingml/2006/main" flipV="1">
          <a:off x="6881078" y="3466239"/>
          <a:ext cx="656393" cy="5546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4" y="9378823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850447" y="9378823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BDA881-B5AF-434F-9FBC-BE620D0D86CA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34880546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4" y="2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idx="1"/>
          </p:nvPr>
        </p:nvSpPr>
        <p:spPr>
          <a:xfrm>
            <a:off x="3850447" y="2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00200C-C884-402C-8E35-4731C00C00DA}" type="datetime1">
              <a:rPr lang="th-TH" smtClean="0"/>
              <a:pPr/>
              <a:t>24/04/61</a:t>
            </a:fld>
            <a:endParaRPr lang="th-TH"/>
          </a:p>
        </p:txBody>
      </p:sp>
      <p:sp>
        <p:nvSpPr>
          <p:cNvPr id="4" name="ตัวยึด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107950" y="741363"/>
            <a:ext cx="6581775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ยึด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79768" y="4690270"/>
            <a:ext cx="5438140" cy="44434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4" y="9378823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850447" y="9378823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DB54EB-68B3-4782-93A9-2CF0380E0BDC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96034862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ตัวแทนรูปบนสไลด์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3" name="ตัวแทนบันทึกย่อ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th-TH" smtClean="0"/>
          </a:p>
        </p:txBody>
      </p:sp>
    </p:spTree>
    <p:extLst>
      <p:ext uri="{BB962C8B-B14F-4D97-AF65-F5344CB8AC3E}">
        <p14:creationId xmlns:p14="http://schemas.microsoft.com/office/powerpoint/2010/main" val="7252414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h-TH" dirty="0" smtClean="0"/>
              <a:t>สรุปคล้ายกับสินทรัพย์มรดกทางวัฒนธรรม เราดูที่วัตถุประสงค์ ในการครอบครองสินทรัพย์นั้นไว้เป็นหลัก ถ้าหากมีคุณลักษณะเป็นอาวุธยุทโธปกรณ์และมีไว้เพื่อการรบและความมั่นคง ก็จะถือเป็นสินทรัพย์เฉพาะทางการทหาร ซื้อมาไม่ต้องบันทึกเป็นสินทรัพย์ ให้บันทึกเป็นค่าใช้จ่ายตัดไปเลย แต่เน้นที่การควบคุม แต่ถ้าไม่ใช่ เช่นใช้เพื่อการดำเนินงานตามภารกิจของหน่วยงาน ก็จะเป็นที่ดิน อาคารและอุปกรณ์ ดังนั้นถ้าเราพูดถึงวัตถุประสงค์แบบนี้ กรณีหน่วยงานมีอาวุธปืน และไม่ได้ใช้เพื่อการรบ ก็จะถือเป็นอุปกรณ์ ตามปกติ เช่น...</a:t>
            </a:r>
            <a:endParaRPr lang="th-TH" dirty="0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0A00200C-C884-402C-8E35-4731C00C00DA}" type="datetime1">
              <a:rPr lang="th-TH" smtClean="0"/>
              <a:pPr/>
              <a:t>24/04/61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FDB54EB-68B3-4782-93A9-2CF0380E0BDC}" type="slidenum">
              <a:rPr lang="th-TH" smtClean="0"/>
              <a:pPr/>
              <a:t>10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486125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0A00200C-C884-402C-8E35-4731C00C00DA}" type="datetime1">
              <a:rPr lang="th-TH" smtClean="0"/>
              <a:pPr/>
              <a:t>24/04/61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FDB54EB-68B3-4782-93A9-2CF0380E0BDC}" type="slidenum">
              <a:rPr lang="th-TH" smtClean="0"/>
              <a:pPr/>
              <a:t>11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891863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h-TH" dirty="0" smtClean="0"/>
              <a:t>สรุปคำนิยามของที่ดิน อาคาร และอุปกรณ์ ก่อนอื่นเป็นสินทรัพย์มีตัวตน ถ้าไม่ใช่จะเป็นสินทรัพย์ไม่มีตัวตน ถ้าใช่ ก็มาดูว่าเข้าเงื่อนไขคำนิยาม </a:t>
            </a:r>
            <a:r>
              <a:rPr lang="en-US" dirty="0" smtClean="0"/>
              <a:t>2</a:t>
            </a:r>
            <a:r>
              <a:rPr lang="th-TH" dirty="0" smtClean="0"/>
              <a:t> ข้อเมื่อสักครู่ หรือไม่ ว่าใช้เพื่ออะไร ใช้เพื่อผลิตสินค้าหรือให้บริการ ให้เช่า ใช้เพื่อการดำเนินงาน และอีก </a:t>
            </a:r>
            <a:r>
              <a:rPr lang="en-US" dirty="0" smtClean="0"/>
              <a:t>1</a:t>
            </a:r>
            <a:r>
              <a:rPr lang="th-TH" dirty="0" smtClean="0"/>
              <a:t> ข้อ คือเกินกว่า </a:t>
            </a:r>
            <a:r>
              <a:rPr lang="en-US" dirty="0" smtClean="0"/>
              <a:t>1</a:t>
            </a:r>
            <a:r>
              <a:rPr lang="th-TH" dirty="0" smtClean="0"/>
              <a:t> ปีหรือไม่ ถ้าเข้าทั้ง </a:t>
            </a:r>
            <a:r>
              <a:rPr lang="en-US" dirty="0" smtClean="0"/>
              <a:t>2</a:t>
            </a:r>
            <a:r>
              <a:rPr lang="th-TH" dirty="0" smtClean="0"/>
              <a:t> ข้อ เป็นที่ดิน อาคารและอุปกรณ์ ถ้าไม่ใช่เป็นสินทรัพย์ได้หลากหลายเลย อาจจะเป็นสินค้า วัสดุ ของบางอย่างก็จำแนกง่าย แต่บางอย่างมันก็ก้ำกึ่ง และสำนักงบประมาณก็มีหลักเกณฑ์การจำแนกประเภทครุภัณฑ์ใหม่โดยที่ไม่ได้ใช้เกณฑ์ </a:t>
            </a:r>
            <a:r>
              <a:rPr lang="en-US" dirty="0" smtClean="0"/>
              <a:t>5,000</a:t>
            </a:r>
            <a:r>
              <a:rPr lang="th-TH" dirty="0" smtClean="0"/>
              <a:t> บาทแล้ว จะเขียนคล้ายๆ อย่างนี้ คือถ้ามีลักษณะคงทนถาวรก็จะเป็นครุภัณฑ์ไป ถ้าไม่ใช่ก็เป็นวัสดุใช้หมดเปลืองสิ้นไป พอไม่มีจำนวนเงินเป็นตัวแบ่งก็อาจทำให้ตีความไม่เหมือนกัน ซึ่งเป็นจุดหนึ่งที่เราจะต้องมากำหนดในแนวปฏิบัติต่อไป แต่มาตรฐานนี้มีผลบังคับใช้ปี </a:t>
            </a:r>
            <a:r>
              <a:rPr lang="en-US" dirty="0" smtClean="0"/>
              <a:t>61</a:t>
            </a:r>
            <a:r>
              <a:rPr lang="th-TH" dirty="0" smtClean="0"/>
              <a:t> ดังนั้นในระหว่างนี้ก็ยังใช้เกณฑ์เดิมคือ </a:t>
            </a:r>
            <a:r>
              <a:rPr lang="en-US" dirty="0" smtClean="0"/>
              <a:t>5,000</a:t>
            </a:r>
            <a:r>
              <a:rPr lang="th-TH" dirty="0" smtClean="0"/>
              <a:t> บาท เป็นเกณฑ์มูลค่าขั้นต่ำในการบันทึกสินทรัพย์อยู่</a:t>
            </a:r>
            <a:endParaRPr lang="th-TH" dirty="0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0A00200C-C884-402C-8E35-4731C00C00DA}" type="datetime1">
              <a:rPr lang="th-TH" smtClean="0"/>
              <a:pPr/>
              <a:t>24/04/61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FDB54EB-68B3-4782-93A9-2CF0380E0BDC}" type="slidenum">
              <a:rPr lang="th-TH" smtClean="0"/>
              <a:pPr/>
              <a:t>12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4857403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>
          <a:xfrm>
            <a:off x="679768" y="4690270"/>
            <a:ext cx="5438140" cy="5040280"/>
          </a:xfrm>
        </p:spPr>
        <p:txBody>
          <a:bodyPr>
            <a:normAutofit fontScale="70000" lnSpcReduction="20000"/>
          </a:bodyPr>
          <a:lstStyle/>
          <a:p>
            <a:r>
              <a:rPr lang="th-TH" dirty="0" smtClean="0"/>
              <a:t>จากการปฏิบัติงานในเรื่องสินทรัพย์ ก็จะมีการจัดหาสินทรัพย์เป็นส่วนสำคัญ</a:t>
            </a:r>
            <a:r>
              <a:rPr lang="th-TH" dirty="0" err="1" smtClean="0"/>
              <a:t>อันนึง</a:t>
            </a:r>
            <a:r>
              <a:rPr lang="th-TH" dirty="0" smtClean="0"/>
              <a:t>ในการทำงาน </a:t>
            </a:r>
          </a:p>
          <a:p>
            <a:r>
              <a:rPr lang="th-TH" dirty="0" smtClean="0"/>
              <a:t>จากภาพของวงจรสินทรัพย์นี้ จะมีกิจกรรมหลักเกี่ยวกับสินทรัพย์อยู่ </a:t>
            </a:r>
            <a:r>
              <a:rPr lang="en-US" dirty="0" smtClean="0"/>
              <a:t>4</a:t>
            </a:r>
            <a:r>
              <a:rPr lang="th-TH" dirty="0" smtClean="0"/>
              <a:t> เรื่อง ขั้นแรกเลย คือ การวางแผนจัดหาสินทรัพย์ หมายถึง การสำรวจว่าสินทรัพย์ที่มีอยู่นี้จำเป็นจะต้องจัดหามาเพิ่มเติมหรือไม่ หรือบางชิ้นชำรุดเสียหาย จะต้องมีการซ่อมแซมหรือปรับปรุงให้ดีขึ้นหรือไม่ เมื่อมีความต้องการที่ชัดเจนแล้ว ก็จะนำไปสู่การทำคำขอเสนองบประมาณ รวมไปถึงการทำสัญญาจัดหาจัดซื้อ ซึ่งอยู่ในเรื่องการวางแผนการจัดหาสินทรัพย์ ขั้นตอนเหล่านี้จะโยงเข้ากับ </a:t>
            </a:r>
            <a:r>
              <a:rPr lang="en-US" dirty="0" smtClean="0"/>
              <a:t>10</a:t>
            </a:r>
            <a:r>
              <a:rPr lang="th-TH" dirty="0" smtClean="0"/>
              <a:t> หัวข้อ ที่จะนำเสนอในมาตรฐาน วงจรสินทรัพย์นี้จะนำไปเชื่อมโยงกับมาตรฐานว่าประเด็นต่างๆ ในมาตรฐานอยู่ในขั้นตอนใดของวงจรสินทรัพย์นี้ </a:t>
            </a:r>
          </a:p>
          <a:p>
            <a:r>
              <a:rPr lang="th-TH" dirty="0" smtClean="0"/>
              <a:t>ในขั้นตอนแรก การบริหารจัดการสินทรัพย์ บัญชียังไม่ต้องบันทึก แค่มีการวางแผน เตรียมการ ยังไม่เกิดสินทรัพย์ขึ้นมา แต่ว่าต่อไปเจ้าหน้าที่บัญชีจะไม่รอให้ข้อมูลวิ่งเข้ามาหาเราแล้ว แต่จะวิ่งไปหาข้อมูลด้วย ในขั้นการวางแผนจัดหาสินทรัพย์นี้เราสามารถเข้าไปมีส่วนร่วมได้รับทราบด้วยว่าทางฝ่ายพัสดุหรือฝ่ายจัดหาจะมีเรื่องของการจัดซื้อสินทรัพย์อะไรบ้าง มีการซ่อมบำรุง หรือเปลี่ยนแทน หรือปรับปรุงสินทรัพย์ของหน่วยงานมีอะไรบ้าง ก็จะทำให้เราทราบล่วงหน้า ทีนี้เวลาจะมีการลงบัญชี สมมติมีการปรับปรุงอาคาร และมีการรื้อบางส่วน ติดตั้งวัสดุเพิ่มเติม จัดหาครุภัณฑ์มาเพิ่มเติม ทำ </a:t>
            </a:r>
            <a:r>
              <a:rPr lang="en-US" dirty="0" smtClean="0"/>
              <a:t>built-in </a:t>
            </a:r>
            <a:r>
              <a:rPr lang="th-TH" dirty="0" smtClean="0"/>
              <a:t>ถ้าเราไม่ทราบตั้งแต่ต้น แต่มารู้เมื่อเค้าจัดหาสินทรัพย์นี้มาแล้ว เราอาจจะขาดรายละเอียดบางอย่างไป พอเราถามกลับไป ฝ่ายจัดหาอาจจะบอกว่าเรื่องนี้ทางผู้รับเหมาไม่ได้แยกรายละเอียดมาให้ ก็จะเป็นการยุ่งยากของฝ่ายบัญชีในการหารายละเอียดเพิ่มเติม เพราะในมาตรฐานฯ ฉบับนี้จะพูดถึงการแยกส่วนประกอบของสินทรัพย์ ดังนั้นตัวนี้จึงเป็น</a:t>
            </a:r>
            <a:r>
              <a:rPr lang="th-TH" dirty="0" err="1" smtClean="0"/>
              <a:t>ตัวนึง</a:t>
            </a:r>
            <a:r>
              <a:rPr lang="th-TH" dirty="0" smtClean="0"/>
              <a:t>ที่ถ้าเรามีข้อมูลแต่แรกมันก็จะง่ายขึ้น ดังนั้นขั้นตอนนี้ก็เกี่ยวข้องกับชีวิตนักบัญชีด้วยเหมือนกัน</a:t>
            </a:r>
          </a:p>
          <a:p>
            <a:r>
              <a:rPr lang="th-TH" dirty="0" smtClean="0"/>
              <a:t>ต่อมาเมื่อได้รับสินทรัพย์ ไม่ว่าจะเป็นการจ้างก่อสร้าง หรือจัดซื้อเข้ามาก็แล้วแต่ รวมทั้งได้มาโดยไม่มีค่าใช้จ่ายด้วย คือ การได้รับบริจาค หรือได้รับโอนมา  ก็จะมีการควบคุมบันทึกสินทรัพย์ไว้ในบัญชี จุดนี้ก็เป็นจุดสำคัญว่าตอนที่เราได้สินทรัพย์มาตอนแรก เราจะทำอย่างไร </a:t>
            </a:r>
          </a:p>
          <a:p>
            <a:r>
              <a:rPr lang="th-TH" dirty="0" smtClean="0"/>
              <a:t>จากนั้นมา พอมีสินทรัพย์อยู่เราก็ใช้งานมันไป ในระหว่างการใช้งานมันก็จะเกิดค่าเสื่อมราคา อันนี้ก็เป็นอีก</a:t>
            </a:r>
            <a:r>
              <a:rPr lang="th-TH" dirty="0" err="1" smtClean="0"/>
              <a:t>ตัวนึง</a:t>
            </a:r>
            <a:r>
              <a:rPr lang="th-TH" dirty="0" smtClean="0"/>
              <a:t>ที่มีการเปลี่ยนแปลงไปจากเดิมบ้าง ก็จะมาดูกันว่าเปลี่ยนไปอย่างไร แต่ไม่ใช่แต่เรื่องค่าเสื่อมราคา ยังรวมถึงการปรับปรุงสินทรัพย์ที่เราใช้มาสัก</a:t>
            </a:r>
            <a:r>
              <a:rPr lang="th-TH" dirty="0" err="1" smtClean="0"/>
              <a:t>ระยะนึง</a:t>
            </a:r>
            <a:r>
              <a:rPr lang="th-TH" dirty="0" smtClean="0"/>
              <a:t>  มีการเปลี่ยนแทนชิ้นส่วน หรือมีการซ่อมบำรุงปกติ จะมีหลักเกณฑ์อย่างไรที่พูดไว้ในมาตรฐานฉบับนี้</a:t>
            </a:r>
          </a:p>
          <a:p>
            <a:r>
              <a:rPr lang="th-TH" dirty="0" smtClean="0"/>
              <a:t>หลังจากนั้นพอใช้งานจนหมดอายุ หรือไม่เหมาะสมที่จะใช้ต่อเราก็ต้องทำการตัดจำหน่ายออกไป ตามหลักการควบคุม ถ้าเราตรวจนับสินทรัพย์ที่มีอยู่ในบัญชี และพบว่ามีทั้งสินทรัพย์ที่ใช้ได้และใช้ไม่ได้ เราจะได้ทราบว่าจะต้องดำเนินการอะไรต่อไป </a:t>
            </a:r>
          </a:p>
          <a:p>
            <a:r>
              <a:rPr lang="th-TH" dirty="0" smtClean="0"/>
              <a:t>สุดท้ายก็วนไปหาจุดเดิม คือ วางแผนจัดหาใหม่ </a:t>
            </a:r>
          </a:p>
          <a:p>
            <a:r>
              <a:rPr lang="th-TH" dirty="0" smtClean="0"/>
              <a:t>ดังนั้นประเด็นที่จะคุยกันในมาตรฐานฯ ในวันนี้ก็จะหยอดใส่ไปในกิจกรรมหลักๆ </a:t>
            </a:r>
            <a:r>
              <a:rPr lang="en-US" dirty="0" smtClean="0"/>
              <a:t>4</a:t>
            </a:r>
            <a:r>
              <a:rPr lang="th-TH" dirty="0" smtClean="0"/>
              <a:t> กิจกรรมนี้ ในการบริหารจัดการสินทรัพย์</a:t>
            </a:r>
            <a:endParaRPr lang="th-TH" dirty="0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0A00200C-C884-402C-8E35-4731C00C00DA}" type="datetime1">
              <a:rPr lang="th-TH" smtClean="0"/>
              <a:pPr/>
              <a:t>24/04/61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6689589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0A00200C-C884-402C-8E35-4731C00C00DA}" type="datetime1">
              <a:rPr lang="th-TH" smtClean="0"/>
              <a:pPr/>
              <a:t>24/04/61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FDB54EB-68B3-4782-93A9-2CF0380E0BDC}" type="slidenum">
              <a:rPr lang="th-TH" smtClean="0"/>
              <a:pPr/>
              <a:t>14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2901354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0A00200C-C884-402C-8E35-4731C00C00DA}" type="datetime1">
              <a:rPr lang="th-TH" smtClean="0"/>
              <a:pPr/>
              <a:t>24/04/61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FDB54EB-68B3-4782-93A9-2CF0380E0BDC}" type="slidenum">
              <a:rPr lang="th-TH" smtClean="0"/>
              <a:pPr/>
              <a:t>15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5242433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DB54EB-68B3-4782-93A9-2CF0380E0BDC}" type="slidenum">
              <a:rPr lang="th-TH" smtClean="0"/>
              <a:pPr/>
              <a:t>16</a:t>
            </a:fld>
            <a:endParaRPr lang="th-TH"/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43AC1458-1A06-40AE-A1A6-8AA5491A5234}" type="datetime1">
              <a:rPr lang="th-TH" smtClean="0"/>
              <a:pPr/>
              <a:t>24/04/61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7053094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DB54EB-68B3-4782-93A9-2CF0380E0BDC}" type="slidenum">
              <a:rPr lang="th-TH" smtClean="0"/>
              <a:pPr/>
              <a:t>17</a:t>
            </a:fld>
            <a:endParaRPr lang="th-TH"/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865AEA57-1AD4-4C37-8533-2C85B77D7B8B}" type="datetime1">
              <a:rPr lang="th-TH" smtClean="0"/>
              <a:pPr/>
              <a:t>24/04/61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7077454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0A00200C-C884-402C-8E35-4731C00C00DA}" type="datetime1">
              <a:rPr lang="th-TH" smtClean="0"/>
              <a:pPr/>
              <a:t>24/04/61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FDB54EB-68B3-4782-93A9-2CF0380E0BDC}" type="slidenum">
              <a:rPr lang="th-TH" smtClean="0"/>
              <a:pPr/>
              <a:t>18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3002621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0A00200C-C884-402C-8E35-4731C00C00DA}" type="datetime1">
              <a:rPr lang="th-TH" smtClean="0"/>
              <a:pPr/>
              <a:t>24/04/61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FDB54EB-68B3-4782-93A9-2CF0380E0BDC}" type="slidenum">
              <a:rPr lang="th-TH" smtClean="0"/>
              <a:pPr/>
              <a:t>19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516914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DB54EB-68B3-4782-93A9-2CF0380E0BDC}" type="slidenum">
              <a:rPr lang="th-TH" smtClean="0"/>
              <a:pPr/>
              <a:t>2</a:t>
            </a:fld>
            <a:endParaRPr lang="th-TH"/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E9CA594D-615E-41A7-AD02-0F215255E090}" type="datetime1">
              <a:rPr lang="th-TH" smtClean="0"/>
              <a:pPr/>
              <a:t>24/04/61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9828915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0A00200C-C884-402C-8E35-4731C00C00DA}" type="datetime1">
              <a:rPr lang="th-TH" smtClean="0"/>
              <a:pPr/>
              <a:t>24/04/61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FDB54EB-68B3-4782-93A9-2CF0380E0BDC}" type="slidenum">
              <a:rPr lang="th-TH" smtClean="0"/>
              <a:pPr/>
              <a:t>20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2988778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0A00200C-C884-402C-8E35-4731C00C00DA}" type="datetime1">
              <a:rPr lang="th-TH" smtClean="0"/>
              <a:pPr/>
              <a:t>24/04/61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FDB54EB-68B3-4782-93A9-2CF0380E0BDC}" type="slidenum">
              <a:rPr lang="th-TH" smtClean="0"/>
              <a:pPr/>
              <a:t>21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6534101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0A00200C-C884-402C-8E35-4731C00C00DA}" type="datetime1">
              <a:rPr lang="th-TH" smtClean="0"/>
              <a:pPr/>
              <a:t>24/04/61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FDB54EB-68B3-4782-93A9-2CF0380E0BDC}" type="slidenum">
              <a:rPr lang="th-TH" smtClean="0"/>
              <a:pPr/>
              <a:t>22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3975534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0A00200C-C884-402C-8E35-4731C00C00DA}" type="datetime1">
              <a:rPr lang="th-TH" smtClean="0"/>
              <a:pPr/>
              <a:t>24/04/61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FDB54EB-68B3-4782-93A9-2CF0380E0BDC}" type="slidenum">
              <a:rPr lang="th-TH" smtClean="0"/>
              <a:pPr/>
              <a:t>23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3365316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0A00200C-C884-402C-8E35-4731C00C00DA}" type="datetime1">
              <a:rPr lang="th-TH" smtClean="0"/>
              <a:pPr/>
              <a:t>24/04/61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FDB54EB-68B3-4782-93A9-2CF0380E0BDC}" type="slidenum">
              <a:rPr lang="th-TH" smtClean="0"/>
              <a:pPr/>
              <a:t>24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7422251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h-TH" dirty="0" smtClean="0"/>
              <a:t>สรุปการแลกเปลี่ยนสินทรัพย์</a:t>
            </a:r>
          </a:p>
          <a:p>
            <a:r>
              <a:rPr lang="th-TH" dirty="0" smtClean="0"/>
              <a:t>อันดับแรกให้พิจารณาว่าถ้ามีการแลกเปลี่ยนสินทรัพย์เกิดขึ้นเราดูที่ตัวกระแสเงินสดจากสินทรัพย์เดิมที่นำไปแลกกับสินทรัพย์ใหม่ที่แลกมา กระแสเงินสดอาจจะสะท้อนมาในรูปของราคาตลาดของของชิ้นนั้น ไม่ใช่มูลค่าตามบัญชี หรืออาจจะเป็นการประมาณว่าถ้าเราถือของชิ้นนั้นอยู่เราจะได้กระแสเงินสดจากของชิ้นนั้นกลับมาเท่าไร ซึ่งส่วนใหญ่คิดยาก จึงดูที่ราคาตลาดเป็นหลักง่ายกว่า </a:t>
            </a:r>
          </a:p>
          <a:p>
            <a:r>
              <a:rPr lang="th-TH" dirty="0" smtClean="0"/>
              <a:t>มูลค่ายุติธรรมในที่นี้คือดูที่มีตลาดรับซื้อของอยู่ที่ราคาเท่าไหร่ </a:t>
            </a:r>
            <a:endParaRPr lang="th-TH" dirty="0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0A00200C-C884-402C-8E35-4731C00C00DA}" type="datetime1">
              <a:rPr lang="th-TH" smtClean="0"/>
              <a:pPr/>
              <a:t>24/04/61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FDB54EB-68B3-4782-93A9-2CF0380E0BDC}" type="slidenum">
              <a:rPr lang="th-TH" smtClean="0"/>
              <a:pPr/>
              <a:t>25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0282000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>
          <a:xfrm>
            <a:off x="679768" y="4690270"/>
            <a:ext cx="5438140" cy="5040280"/>
          </a:xfrm>
        </p:spPr>
        <p:txBody>
          <a:bodyPr>
            <a:normAutofit fontScale="70000" lnSpcReduction="20000"/>
          </a:bodyPr>
          <a:lstStyle/>
          <a:p>
            <a:r>
              <a:rPr lang="th-TH" dirty="0" smtClean="0"/>
              <a:t>จากการปฏิบัติงานในเรื่องสินทรัพย์ ก็จะมีการจัดหาสินทรัพย์เป็นส่วนสำคัญ</a:t>
            </a:r>
            <a:r>
              <a:rPr lang="th-TH" dirty="0" err="1" smtClean="0"/>
              <a:t>อันนึง</a:t>
            </a:r>
            <a:r>
              <a:rPr lang="th-TH" dirty="0" smtClean="0"/>
              <a:t>ในการทำงาน </a:t>
            </a:r>
          </a:p>
          <a:p>
            <a:r>
              <a:rPr lang="th-TH" dirty="0" smtClean="0"/>
              <a:t>จากภาพของวงจรสินทรัพย์นี้ จะมีกิจกรรมหลักเกี่ยวกับสินทรัพย์อยู่ </a:t>
            </a:r>
            <a:r>
              <a:rPr lang="en-US" dirty="0" smtClean="0"/>
              <a:t>4</a:t>
            </a:r>
            <a:r>
              <a:rPr lang="th-TH" dirty="0" smtClean="0"/>
              <a:t> เรื่อง ขั้นแรกเลย คือ การวางแผนจัดหาสินทรัพย์ หมายถึง การสำรวจว่าสินทรัพย์ที่มีอยู่นี้จำเป็นจะต้องจัดหามาเพิ่มเติมหรือไม่ หรือบางชิ้นชำรุดเสียหาย จะต้องมีการซ่อมแซมหรือปรับปรุงให้ดีขึ้นหรือไม่ เมื่อมีความต้องการที่ชัดเจนแล้ว ก็จะนำไปสู่การทำคำขอเสนองบประมาณ รวมไปถึงการทำสัญญาจัดหาจัดซื้อ ซึ่งอยู่ในเรื่องการวางแผนการจัดหาสินทรัพย์ ขั้นตอนเหล่านี้จะโยงเข้ากับ </a:t>
            </a:r>
            <a:r>
              <a:rPr lang="en-US" dirty="0" smtClean="0"/>
              <a:t>10</a:t>
            </a:r>
            <a:r>
              <a:rPr lang="th-TH" dirty="0" smtClean="0"/>
              <a:t> หัวข้อ ที่จะนำเสนอในมาตรฐาน วงจรสินทรัพย์นี้จะนำไปเชื่อมโยงกับมาตรฐานว่าประเด็นต่างๆ ในมาตรฐานอยู่ในขั้นตอนใดของวงจรสินทรัพย์นี้ </a:t>
            </a:r>
          </a:p>
          <a:p>
            <a:r>
              <a:rPr lang="th-TH" dirty="0" smtClean="0"/>
              <a:t>ในขั้นตอนแรก การบริหารจัดการสินทรัพย์ บัญชียังไม่ต้องบันทึก แค่มีการวางแผน เตรียมการ ยังไม่เกิดสินทรัพย์ขึ้นมา แต่ว่าต่อไปเจ้าหน้าที่บัญชีจะไม่รอให้ข้อมูลวิ่งเข้ามาหาเราแล้ว แต่จะวิ่งไปหาข้อมูลด้วย ในขั้นการวางแผนจัดหาสินทรัพย์นี้เราสามารถเข้าไปมีส่วนร่วมได้รับทราบด้วยว่าทางฝ่ายพัสดุหรือฝ่ายจัดหาจะมีเรื่องของการจัดซื้อสินทรัพย์อะไรบ้าง มีการซ่อมบำรุง หรือเปลี่ยนแทน หรือปรับปรุงสินทรัพย์ของหน่วยงานมีอะไรบ้าง ก็จะทำให้เราทราบล่วงหน้า ทีนี้เวลาจะมีการลงบัญชี สมมติมีการปรับปรุงอาคาร และมีการรื้อบางส่วน ติดตั้งวัสดุเพิ่มเติม จัดหาครุภัณฑ์มาเพิ่มเติม ทำ </a:t>
            </a:r>
            <a:r>
              <a:rPr lang="en-US" dirty="0" smtClean="0"/>
              <a:t>built-in </a:t>
            </a:r>
            <a:r>
              <a:rPr lang="th-TH" dirty="0" smtClean="0"/>
              <a:t>ถ้าเราไม่ทราบตั้งแต่ต้น แต่มารู้เมื่อเค้าจัดหาสินทรัพย์นี้มาแล้ว เราอาจจะขาดรายละเอียดบางอย่างไป พอเราถามกลับไป ฝ่ายจัดหาอาจจะบอกว่าเรื่องนี้ทางผู้รับเหมาไม่ได้แยกรายละเอียดมาให้ ก็จะเป็นการยุ่งยากของฝ่ายบัญชีในการหารายละเอียดเพิ่มเติม เพราะในมาตรฐานฯ ฉบับนี้จะพูดถึงการแยกส่วนประกอบของสินทรัพย์ ดังนั้นตัวนี้จึงเป็น</a:t>
            </a:r>
            <a:r>
              <a:rPr lang="th-TH" dirty="0" err="1" smtClean="0"/>
              <a:t>ตัวนึง</a:t>
            </a:r>
            <a:r>
              <a:rPr lang="th-TH" dirty="0" smtClean="0"/>
              <a:t>ที่ถ้าเรามีข้อมูลแต่แรกมันก็จะง่ายขึ้น ดังนั้นขั้นตอนนี้ก็เกี่ยวข้องกับชีวิตนักบัญชีด้วยเหมือนกัน</a:t>
            </a:r>
          </a:p>
          <a:p>
            <a:r>
              <a:rPr lang="th-TH" dirty="0" smtClean="0"/>
              <a:t>ต่อมาเมื่อได้รับสินทรัพย์ ไม่ว่าจะเป็นการจ้างก่อสร้าง หรือจัดซื้อเข้ามาก็แล้วแต่ รวมทั้งได้มาโดยไม่มีค่าใช้จ่ายด้วย คือ การได้รับบริจาค หรือได้รับโอนมา  ก็จะมีการควบคุมบันทึกสินทรัพย์ไว้ในบัญชี จุดนี้ก็เป็นจุดสำคัญว่าตอนที่เราได้สินทรัพย์มาตอนแรก เราจะทำอย่างไร </a:t>
            </a:r>
          </a:p>
          <a:p>
            <a:r>
              <a:rPr lang="th-TH" dirty="0" smtClean="0"/>
              <a:t>จากนั้นมา พอมีสินทรัพย์อยู่เราก็ใช้งานมันไป ในระหว่างการใช้งานมันก็จะเกิดค่าเสื่อมราคา อันนี้ก็เป็นอีก</a:t>
            </a:r>
            <a:r>
              <a:rPr lang="th-TH" dirty="0" err="1" smtClean="0"/>
              <a:t>ตัวนึง</a:t>
            </a:r>
            <a:r>
              <a:rPr lang="th-TH" dirty="0" smtClean="0"/>
              <a:t>ที่มีการเปลี่ยนแปลงไปจากเดิมบ้าง ก็จะมาดูกันว่าเปลี่ยนไปอย่างไร แต่ไม่ใช่แต่เรื่องค่าเสื่อมราคา ยังรวมถึงการปรับปรุงสินทรัพย์ที่เราใช้มาสัก</a:t>
            </a:r>
            <a:r>
              <a:rPr lang="th-TH" dirty="0" err="1" smtClean="0"/>
              <a:t>ระยะนึง</a:t>
            </a:r>
            <a:r>
              <a:rPr lang="th-TH" dirty="0" smtClean="0"/>
              <a:t>  มีการเปลี่ยนแทนชิ้นส่วน หรือมีการซ่อมบำรุงปกติ จะมีหลักเกณฑ์อย่างไรที่พูดไว้ในมาตรฐานฉบับนี้</a:t>
            </a:r>
          </a:p>
          <a:p>
            <a:r>
              <a:rPr lang="th-TH" dirty="0" smtClean="0"/>
              <a:t>หลังจากนั้นพอใช้งานจนหมดอายุ หรือไม่เหมาะสมที่จะใช้ต่อเราก็ต้องทำการตัดจำหน่ายออกไป ตามหลักการควบคุม ถ้าเราตรวจนับสินทรัพย์ที่มีอยู่ในบัญชี และพบว่ามีทั้งสินทรัพย์ที่ใช้ได้และใช้ไม่ได้ เราจะได้ทราบว่าจะต้องดำเนินการอะไรต่อไป </a:t>
            </a:r>
          </a:p>
          <a:p>
            <a:r>
              <a:rPr lang="th-TH" dirty="0" smtClean="0"/>
              <a:t>สุดท้ายก็วนไปหาจุดเดิม คือ วางแผนจัดหาใหม่ </a:t>
            </a:r>
          </a:p>
          <a:p>
            <a:r>
              <a:rPr lang="th-TH" dirty="0" smtClean="0"/>
              <a:t>ดังนั้นประเด็นที่จะคุยกันในมาตรฐานฯ ในวันนี้ก็จะหยอดใส่ไปในกิจกรรมหลักๆ </a:t>
            </a:r>
            <a:r>
              <a:rPr lang="en-US" dirty="0" smtClean="0"/>
              <a:t>4</a:t>
            </a:r>
            <a:r>
              <a:rPr lang="th-TH" dirty="0" smtClean="0"/>
              <a:t> กิจกรรมนี้ ในการบริหารจัดการสินทรัพย์</a:t>
            </a:r>
            <a:endParaRPr lang="th-TH" dirty="0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0A00200C-C884-402C-8E35-4731C00C00DA}" type="datetime1">
              <a:rPr lang="th-TH" smtClean="0"/>
              <a:pPr/>
              <a:t>24/04/61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3218257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0A00200C-C884-402C-8E35-4731C00C00DA}" type="datetime1">
              <a:rPr lang="th-TH" smtClean="0"/>
              <a:pPr/>
              <a:t>24/04/61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FDB54EB-68B3-4782-93A9-2CF0380E0BDC}" type="slidenum">
              <a:rPr lang="th-TH" smtClean="0"/>
              <a:pPr/>
              <a:t>27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4967995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0A00200C-C884-402C-8E35-4731C00C00DA}" type="datetime1">
              <a:rPr lang="th-TH" smtClean="0"/>
              <a:pPr/>
              <a:t>24/04/61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FDB54EB-68B3-4782-93A9-2CF0380E0BDC}" type="slidenum">
              <a:rPr lang="th-TH" smtClean="0"/>
              <a:pPr/>
              <a:t>28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3323243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0A00200C-C884-402C-8E35-4731C00C00DA}" type="datetime1">
              <a:rPr lang="th-TH" smtClean="0"/>
              <a:pPr/>
              <a:t>24/04/61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FDB54EB-68B3-4782-93A9-2CF0380E0BDC}" type="slidenum">
              <a:rPr lang="th-TH" smtClean="0"/>
              <a:pPr/>
              <a:t>29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589664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>
          <a:xfrm>
            <a:off x="679768" y="4690270"/>
            <a:ext cx="5438140" cy="5040280"/>
          </a:xfrm>
        </p:spPr>
        <p:txBody>
          <a:bodyPr>
            <a:normAutofit fontScale="70000" lnSpcReduction="20000"/>
          </a:bodyPr>
          <a:lstStyle/>
          <a:p>
            <a:r>
              <a:rPr lang="th-TH" dirty="0" smtClean="0"/>
              <a:t>จากการปฏิบัติงานในเรื่องสินทรัพย์ ก็จะมีการจัดหาสินทรัพย์เป็นส่วนสำคัญ</a:t>
            </a:r>
            <a:r>
              <a:rPr lang="th-TH" dirty="0" err="1" smtClean="0"/>
              <a:t>อันนึง</a:t>
            </a:r>
            <a:r>
              <a:rPr lang="th-TH" dirty="0" smtClean="0"/>
              <a:t>ในการทำงาน </a:t>
            </a:r>
          </a:p>
          <a:p>
            <a:r>
              <a:rPr lang="th-TH" dirty="0" smtClean="0"/>
              <a:t>จากภาพของวงจรสินทรัพย์นี้ จะมีกิจกรรมหลักเกี่ยวกับสินทรัพย์อยู่ </a:t>
            </a:r>
            <a:r>
              <a:rPr lang="en-US" dirty="0" smtClean="0"/>
              <a:t>4</a:t>
            </a:r>
            <a:r>
              <a:rPr lang="th-TH" dirty="0" smtClean="0"/>
              <a:t> เรื่อง ขั้นแรกเลย คือ การวางแผนจัดหาสินทรัพย์ หมายถึง การสำรวจว่าสินทรัพย์ที่มีอยู่นี้จำเป็นจะต้องจัดหามาเพิ่มเติมหรือไม่ หรือบางชิ้นชำรุดเสียหาย จะต้องมีการซ่อมแซมหรือปรับปรุงให้ดีขึ้นหรือไม่ เมื่อมีความต้องการที่ชัดเจนแล้ว ก็จะนำไปสู่การทำคำขอเสนองบประมาณ รวมไปถึงการทำสัญญาจัดหาจัดซื้อ ซึ่งอยู่ในเรื่องการวางแผนการจัดหาสินทรัพย์ ขั้นตอนเหล่านี้จะโยงเข้ากับ </a:t>
            </a:r>
            <a:r>
              <a:rPr lang="en-US" dirty="0" smtClean="0"/>
              <a:t>10</a:t>
            </a:r>
            <a:r>
              <a:rPr lang="th-TH" dirty="0" smtClean="0"/>
              <a:t> หัวข้อ ที่จะนำเสนอในมาตรฐาน วงจรสินทรัพย์นี้จะนำไปเชื่อมโยงกับมาตรฐานว่าประเด็นต่างๆ ในมาตรฐานอยู่ในขั้นตอนใดของวงจรสินทรัพย์นี้ </a:t>
            </a:r>
          </a:p>
          <a:p>
            <a:r>
              <a:rPr lang="th-TH" dirty="0" smtClean="0"/>
              <a:t>ในขั้นตอนแรก การบริหารจัดการสินทรัพย์ บัญชียังไม่ต้องบันทึก แค่มีการวางแผน เตรียมการ ยังไม่เกิดสินทรัพย์ขึ้นมา แต่ว่าต่อไปเจ้าหน้าที่บัญชีจะไม่รอให้ข้อมูลวิ่งเข้ามาหาเราแล้ว แต่จะวิ่งไปหาข้อมูลด้วย ในขั้นการวางแผนจัดหาสินทรัพย์นี้เราสามารถเข้าไปมีส่วนร่วมได้รับทราบด้วยว่าทางฝ่ายพัสดุหรือฝ่ายจัดหาจะมีเรื่องของการจัดซื้อสินทรัพย์อะไรบ้าง มีการซ่อมบำรุง หรือเปลี่ยนแทน หรือปรับปรุงสินทรัพย์ของหน่วยงานมีอะไรบ้าง ก็จะทำให้เราทราบล่วงหน้า ทีนี้เวลาจะมีการลงบัญชี สมมติมีการปรับปรุงอาคาร และมีการรื้อบางส่วน ติดตั้งวัสดุเพิ่มเติม จัดหาครุภัณฑ์มาเพิ่มเติม ทำ </a:t>
            </a:r>
            <a:r>
              <a:rPr lang="en-US" dirty="0" smtClean="0"/>
              <a:t>built-in </a:t>
            </a:r>
            <a:r>
              <a:rPr lang="th-TH" dirty="0" smtClean="0"/>
              <a:t>ถ้าเราไม่ทราบตั้งแต่ต้น แต่มารู้เมื่อเค้าจัดหาสินทรัพย์นี้มาแล้ว เราอาจจะขาดรายละเอียดบางอย่างไป พอเราถามกลับไป ฝ่ายจัดหาอาจจะบอกว่าเรื่องนี้ทางผู้รับเหมาไม่ได้แยกรายละเอียดมาให้ ก็จะเป็นการยุ่งยากของฝ่ายบัญชีในการหารายละเอียดเพิ่มเติม เพราะในมาตรฐานฯ ฉบับนี้จะพูดถึงการแยกส่วนประกอบของสินทรัพย์ ดังนั้นตัวนี้จึงเป็น</a:t>
            </a:r>
            <a:r>
              <a:rPr lang="th-TH" dirty="0" err="1" smtClean="0"/>
              <a:t>ตัวนึง</a:t>
            </a:r>
            <a:r>
              <a:rPr lang="th-TH" dirty="0" smtClean="0"/>
              <a:t>ที่ถ้าเรามีข้อมูลแต่แรกมันก็จะง่ายขึ้น ดังนั้นขั้นตอนนี้ก็เกี่ยวข้องกับชีวิตนักบัญชีด้วยเหมือนกัน</a:t>
            </a:r>
          </a:p>
          <a:p>
            <a:r>
              <a:rPr lang="th-TH" dirty="0" smtClean="0"/>
              <a:t>ต่อมาเมื่อได้รับสินทรัพย์ ไม่ว่าจะเป็นการจ้างก่อสร้าง หรือจัดซื้อเข้ามาก็แล้วแต่ รวมทั้งได้มาโดยไม่มีค่าใช้จ่ายด้วย คือ การได้รับบริจาค หรือได้รับโอนมา  ก็จะมีการควบคุมบันทึกสินทรัพย์ไว้ในบัญชี จุดนี้ก็เป็นจุดสำคัญว่าตอนที่เราได้สินทรัพย์มาตอนแรก เราจะทำอย่างไร </a:t>
            </a:r>
          </a:p>
          <a:p>
            <a:r>
              <a:rPr lang="th-TH" dirty="0" smtClean="0"/>
              <a:t>จากนั้นมา พอมีสินทรัพย์อยู่เราก็ใช้งานมันไป ในระหว่างการใช้งานมันก็จะเกิดค่าเสื่อมราคา อันนี้ก็เป็นอีก</a:t>
            </a:r>
            <a:r>
              <a:rPr lang="th-TH" dirty="0" err="1" smtClean="0"/>
              <a:t>ตัวนึง</a:t>
            </a:r>
            <a:r>
              <a:rPr lang="th-TH" dirty="0" smtClean="0"/>
              <a:t>ที่มีการเปลี่ยนแปลงไปจากเดิมบ้าง ก็จะมาดูกันว่าเปลี่ยนไปอย่างไร แต่ไม่ใช่แต่เรื่องค่าเสื่อมราคา ยังรวมถึงการปรับปรุงสินทรัพย์ที่เราใช้มาสัก</a:t>
            </a:r>
            <a:r>
              <a:rPr lang="th-TH" dirty="0" err="1" smtClean="0"/>
              <a:t>ระยะนึง</a:t>
            </a:r>
            <a:r>
              <a:rPr lang="th-TH" dirty="0" smtClean="0"/>
              <a:t>  มีการเปลี่ยนแทนชิ้นส่วน หรือมีการซ่อมบำรุงปกติ จะมีหลักเกณฑ์อย่างไรที่พูดไว้ในมาตรฐานฉบับนี้</a:t>
            </a:r>
          </a:p>
          <a:p>
            <a:r>
              <a:rPr lang="th-TH" dirty="0" smtClean="0"/>
              <a:t>หลังจากนั้นพอใช้งานจนหมดอายุ หรือไม่เหมาะสมที่จะใช้ต่อเราก็ต้องทำการตัดจำหน่ายออกไป ตามหลักการควบคุม ถ้าเราตรวจนับสินทรัพย์ที่มีอยู่ในบัญชี และพบว่ามีทั้งสินทรัพย์ที่ใช้ได้และใช้ไม่ได้ เราจะได้ทราบว่าจะต้องดำเนินการอะไรต่อไป </a:t>
            </a:r>
          </a:p>
          <a:p>
            <a:r>
              <a:rPr lang="th-TH" dirty="0" smtClean="0"/>
              <a:t>สุดท้ายก็วนไปหาจุดเดิม คือ วางแผนจัดหาใหม่ </a:t>
            </a:r>
          </a:p>
          <a:p>
            <a:r>
              <a:rPr lang="th-TH" dirty="0" smtClean="0"/>
              <a:t>ดังนั้นประเด็นที่จะคุยกันในมาตรฐานฯ ในวันนี้ก็จะหยอดใส่ไปในกิจกรรมหลักๆ </a:t>
            </a:r>
            <a:r>
              <a:rPr lang="en-US" dirty="0" smtClean="0"/>
              <a:t>4</a:t>
            </a:r>
            <a:r>
              <a:rPr lang="th-TH" dirty="0" smtClean="0"/>
              <a:t> กิจกรรมนี้ ในการบริหารจัดการสินทรัพย์</a:t>
            </a:r>
            <a:endParaRPr lang="th-TH" dirty="0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0A00200C-C884-402C-8E35-4731C00C00DA}" type="datetime1">
              <a:rPr lang="th-TH" smtClean="0"/>
              <a:pPr/>
              <a:t>24/04/61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8453754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0A00200C-C884-402C-8E35-4731C00C00DA}" type="datetime1">
              <a:rPr lang="th-TH" smtClean="0"/>
              <a:pPr/>
              <a:t>24/04/61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FDB54EB-68B3-4782-93A9-2CF0380E0BDC}" type="slidenum">
              <a:rPr lang="th-TH" smtClean="0"/>
              <a:pPr/>
              <a:t>30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4920191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0A00200C-C884-402C-8E35-4731C00C00DA}" type="datetime1">
              <a:rPr lang="th-TH" smtClean="0"/>
              <a:pPr/>
              <a:t>24/04/61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FDB54EB-68B3-4782-93A9-2CF0380E0BDC}" type="slidenum">
              <a:rPr lang="th-TH" smtClean="0"/>
              <a:pPr/>
              <a:t>31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5629112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0A00200C-C884-402C-8E35-4731C00C00DA}" type="datetime1">
              <a:rPr lang="th-TH" smtClean="0"/>
              <a:pPr/>
              <a:t>24/04/61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FDB54EB-68B3-4782-93A9-2CF0380E0BDC}" type="slidenum">
              <a:rPr lang="th-TH" smtClean="0"/>
              <a:pPr/>
              <a:t>32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9280387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0A00200C-C884-402C-8E35-4731C00C00DA}" type="datetime1">
              <a:rPr lang="th-TH" smtClean="0"/>
              <a:pPr/>
              <a:t>24/04/61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FDB54EB-68B3-4782-93A9-2CF0380E0BDC}" type="slidenum">
              <a:rPr lang="th-TH" smtClean="0"/>
              <a:pPr/>
              <a:t>34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2722562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0A00200C-C884-402C-8E35-4731C00C00DA}" type="datetime1">
              <a:rPr lang="th-TH" smtClean="0"/>
              <a:pPr/>
              <a:t>24/04/61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FDB54EB-68B3-4782-93A9-2CF0380E0BDC}" type="slidenum">
              <a:rPr lang="th-TH" smtClean="0"/>
              <a:pPr/>
              <a:t>35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3407490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0A00200C-C884-402C-8E35-4731C00C00DA}" type="datetime1">
              <a:rPr lang="th-TH" smtClean="0"/>
              <a:pPr/>
              <a:t>24/04/61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FDB54EB-68B3-4782-93A9-2CF0380E0BDC}" type="slidenum">
              <a:rPr lang="th-TH" smtClean="0"/>
              <a:pPr/>
              <a:t>36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7931394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0A00200C-C884-402C-8E35-4731C00C00DA}" type="datetime1">
              <a:rPr lang="th-TH" smtClean="0"/>
              <a:pPr/>
              <a:t>24/04/61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FDB54EB-68B3-4782-93A9-2CF0380E0BDC}" type="slidenum">
              <a:rPr lang="th-TH" smtClean="0"/>
              <a:pPr/>
              <a:t>37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2197768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0A00200C-C884-402C-8E35-4731C00C00DA}" type="datetime1">
              <a:rPr lang="th-TH" smtClean="0"/>
              <a:pPr/>
              <a:t>24/04/61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FDB54EB-68B3-4782-93A9-2CF0380E0BDC}" type="slidenum">
              <a:rPr lang="th-TH" smtClean="0"/>
              <a:pPr/>
              <a:t>38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3794737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0A00200C-C884-402C-8E35-4731C00C00DA}" type="datetime1">
              <a:rPr lang="th-TH" smtClean="0"/>
              <a:pPr/>
              <a:t>24/04/61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FDB54EB-68B3-4782-93A9-2CF0380E0BDC}" type="slidenum">
              <a:rPr lang="th-TH" smtClean="0"/>
              <a:pPr/>
              <a:t>39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4055393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0A00200C-C884-402C-8E35-4731C00C00DA}" type="datetime1">
              <a:rPr lang="th-TH" smtClean="0"/>
              <a:pPr/>
              <a:t>24/04/61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FDB54EB-68B3-4782-93A9-2CF0380E0BDC}" type="slidenum">
              <a:rPr lang="th-TH" smtClean="0"/>
              <a:pPr/>
              <a:t>40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653984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0A00200C-C884-402C-8E35-4731C00C00DA}" type="datetime1">
              <a:rPr lang="th-TH" smtClean="0"/>
              <a:pPr/>
              <a:t>24/04/61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FDB54EB-68B3-4782-93A9-2CF0380E0BDC}" type="slidenum">
              <a:rPr lang="th-TH" smtClean="0"/>
              <a:pPr/>
              <a:t>4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8445087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0A00200C-C884-402C-8E35-4731C00C00DA}" type="datetime1">
              <a:rPr lang="th-TH" smtClean="0"/>
              <a:pPr/>
              <a:t>24/04/61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FDB54EB-68B3-4782-93A9-2CF0380E0BDC}" type="slidenum">
              <a:rPr lang="th-TH" smtClean="0"/>
              <a:pPr/>
              <a:t>41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8501645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0A00200C-C884-402C-8E35-4731C00C00DA}" type="datetime1">
              <a:rPr lang="th-TH" smtClean="0"/>
              <a:pPr/>
              <a:t>24/04/61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FDB54EB-68B3-4782-93A9-2CF0380E0BDC}" type="slidenum">
              <a:rPr lang="th-TH" smtClean="0"/>
              <a:pPr/>
              <a:t>42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8977419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0A00200C-C884-402C-8E35-4731C00C00DA}" type="datetime1">
              <a:rPr lang="th-TH" smtClean="0"/>
              <a:pPr/>
              <a:t>24/04/61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FDB54EB-68B3-4782-93A9-2CF0380E0BDC}" type="slidenum">
              <a:rPr lang="th-TH" smtClean="0"/>
              <a:pPr/>
              <a:t>43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3038302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0A00200C-C884-402C-8E35-4731C00C00DA}" type="datetime1">
              <a:rPr lang="th-TH" smtClean="0"/>
              <a:pPr/>
              <a:t>24/04/61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FDB54EB-68B3-4782-93A9-2CF0380E0BDC}" type="slidenum">
              <a:rPr lang="th-TH" smtClean="0"/>
              <a:pPr/>
              <a:t>44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86865017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0A00200C-C884-402C-8E35-4731C00C00DA}" type="datetime1">
              <a:rPr lang="th-TH" smtClean="0"/>
              <a:pPr/>
              <a:t>24/04/61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FDB54EB-68B3-4782-93A9-2CF0380E0BDC}" type="slidenum">
              <a:rPr lang="th-TH" smtClean="0"/>
              <a:pPr/>
              <a:t>45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8660235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0A00200C-C884-402C-8E35-4731C00C00DA}" type="datetime1">
              <a:rPr lang="th-TH" smtClean="0"/>
              <a:pPr/>
              <a:t>24/04/61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FDB54EB-68B3-4782-93A9-2CF0380E0BDC}" type="slidenum">
              <a:rPr lang="th-TH" smtClean="0"/>
              <a:pPr/>
              <a:t>46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10232569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0A00200C-C884-402C-8E35-4731C00C00DA}" type="datetime1">
              <a:rPr lang="th-TH" smtClean="0"/>
              <a:pPr/>
              <a:t>24/04/61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FDB54EB-68B3-4782-93A9-2CF0380E0BDC}" type="slidenum">
              <a:rPr lang="th-TH" smtClean="0"/>
              <a:pPr/>
              <a:t>47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28174554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0A00200C-C884-402C-8E35-4731C00C00DA}" type="datetime1">
              <a:rPr lang="th-TH" smtClean="0"/>
              <a:pPr/>
              <a:t>24/04/61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FDB54EB-68B3-4782-93A9-2CF0380E0BDC}" type="slidenum">
              <a:rPr lang="th-TH" smtClean="0"/>
              <a:pPr/>
              <a:t>48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4378044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0A00200C-C884-402C-8E35-4731C00C00DA}" type="datetime1">
              <a:rPr lang="th-TH" smtClean="0"/>
              <a:pPr/>
              <a:t>24/04/61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FDB54EB-68B3-4782-93A9-2CF0380E0BDC}" type="slidenum">
              <a:rPr lang="th-TH" smtClean="0"/>
              <a:pPr/>
              <a:t>49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81840018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0A00200C-C884-402C-8E35-4731C00C00DA}" type="datetime1">
              <a:rPr lang="th-TH" smtClean="0"/>
              <a:pPr/>
              <a:t>24/04/61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FDB54EB-68B3-4782-93A9-2CF0380E0BDC}" type="slidenum">
              <a:rPr lang="th-TH" smtClean="0"/>
              <a:pPr/>
              <a:t>50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682634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0A00200C-C884-402C-8E35-4731C00C00DA}" type="datetime1">
              <a:rPr lang="th-TH" smtClean="0"/>
              <a:pPr/>
              <a:t>24/04/61</a:t>
            </a:fld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FDB54EB-68B3-4782-93A9-2CF0380E0BDC}" type="slidenum">
              <a:rPr lang="th-TH" smtClean="0"/>
              <a:pPr/>
              <a:t>5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87617037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0A00200C-C884-402C-8E35-4731C00C00DA}" type="datetime1">
              <a:rPr lang="th-TH" smtClean="0"/>
              <a:pPr/>
              <a:t>24/04/61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FDB54EB-68B3-4782-93A9-2CF0380E0BDC}" type="slidenum">
              <a:rPr lang="th-TH" smtClean="0"/>
              <a:pPr/>
              <a:t>51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31952278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0A00200C-C884-402C-8E35-4731C00C00DA}" type="datetime1">
              <a:rPr lang="th-TH" smtClean="0"/>
              <a:pPr/>
              <a:t>24/04/61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FDB54EB-68B3-4782-93A9-2CF0380E0BDC}" type="slidenum">
              <a:rPr lang="th-TH" smtClean="0"/>
              <a:pPr/>
              <a:t>52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33785136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0A00200C-C884-402C-8E35-4731C00C00DA}" type="datetime1">
              <a:rPr lang="th-TH" smtClean="0"/>
              <a:pPr/>
              <a:t>24/04/61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FDB54EB-68B3-4782-93A9-2CF0380E0BDC}" type="slidenum">
              <a:rPr lang="th-TH" smtClean="0"/>
              <a:pPr/>
              <a:t>53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87658086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0A00200C-C884-402C-8E35-4731C00C00DA}" type="datetime1">
              <a:rPr lang="th-TH" smtClean="0"/>
              <a:pPr/>
              <a:t>24/04/61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FDB54EB-68B3-4782-93A9-2CF0380E0BDC}" type="slidenum">
              <a:rPr lang="th-TH" smtClean="0"/>
              <a:pPr/>
              <a:t>54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9560424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0A00200C-C884-402C-8E35-4731C00C00DA}" type="datetime1">
              <a:rPr lang="th-TH" smtClean="0"/>
              <a:pPr/>
              <a:t>24/04/61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FDB54EB-68B3-4782-93A9-2CF0380E0BDC}" type="slidenum">
              <a:rPr lang="th-TH" smtClean="0"/>
              <a:pPr/>
              <a:t>55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77527275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0A00200C-C884-402C-8E35-4731C00C00DA}" type="datetime1">
              <a:rPr lang="th-TH" smtClean="0"/>
              <a:pPr/>
              <a:t>24/04/61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FDB54EB-68B3-4782-93A9-2CF0380E0BDC}" type="slidenum">
              <a:rPr lang="th-TH" smtClean="0"/>
              <a:pPr/>
              <a:t>56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17241425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0A00200C-C884-402C-8E35-4731C00C00DA}" type="datetime1">
              <a:rPr lang="th-TH" smtClean="0"/>
              <a:pPr/>
              <a:t>24/04/61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FDB54EB-68B3-4782-93A9-2CF0380E0BDC}" type="slidenum">
              <a:rPr lang="th-TH" smtClean="0"/>
              <a:pPr/>
              <a:t>57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656694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th-TH" dirty="0" smtClean="0"/>
              <a:t>สรุปสินทรัพย์อะไรบ้างที่จะมาใช้มาตรฐานฉบับนี้ อะไรที่ไม่ใช้ จากแผนภาพอันนี้ ทางฝั่งซ้ายเป็นสินทรัพย์ทั่วๆ ไปที่เรารู้จัก ถ้ามีก็ดูตามมาตรฐานฉบับนี้ว่าจะต้องปฏิบัติอย่างไร ตอนได้มา ตอนตีราคาภายหลัง ตอนคิดค่าเสื่อมราคา อะไรก็แล้วแต่ทั้งหมด </a:t>
            </a:r>
          </a:p>
          <a:p>
            <a:r>
              <a:rPr lang="th-TH" dirty="0" smtClean="0"/>
              <a:t>แต่มีสินทรัพย์บางอย่างซึ่งถ้ามีอยู่ก็จะไม่ต้องปฏิบัติตามมาตรฐานฉบับนี้ ถ้าพูดถึงสินทรัพย์ไม่หมุนเวียนในงบการเงินก็จะเริ่มตั้งแต่ ลูกหนี้ระยะยาว เงินให้กู้ยืม เงินลงทุน ที่ดินอาคารและอุปกรณ์ สินทรัพย์โครงสร้างพื้นฐาน สินทรัพย์ไม่มีตัวตน </a:t>
            </a:r>
          </a:p>
          <a:p>
            <a:r>
              <a:rPr lang="th-TH" dirty="0" smtClean="0"/>
              <a:t>สินทรัพย์ไม่หมุนเวียนอื่น ทั้งหมดเลยเราจับมาใส่อยู่ในวงกลมนี้ </a:t>
            </a:r>
          </a:p>
          <a:p>
            <a:r>
              <a:rPr lang="th-TH" dirty="0" smtClean="0"/>
              <a:t>ในวงกลมนี้ตัวที่ยกเว้นจะอยู่ทางฝั่งขวา ข้างบนสุดเลยคือกรณีมีมาตรฐานอื่นกำหนดไว้แล้ว ก็ไปใช้มาตรฐานฉบับนั้นแทน ไม่ต้องมาดูมาตรฐานฉบับนี้ เช่น อสังหาริมทรัพย์เพื่อการลงทุน เช่น ตึกให้เช่า ที่ดินมีไว้เพื่อขายเก็งกำไร ถ้ามีก็ไปดูมาตรฐานเฉพาะเรื่องนั้นไม่ต้องมาดูเรื่องนี้ </a:t>
            </a:r>
          </a:p>
          <a:p>
            <a:r>
              <a:rPr lang="th-TH" dirty="0" smtClean="0"/>
              <a:t>อันต่อมาพูดรวมๆ กันไป คือ สินทรัพย์ชีวภาพกับทรัพยากรธรรมชาติ ถ้าหน่วยงานมีสินทรัพย์ชีวภาพ เช่น กรณีมหาวิทยาลัยมีสัตว์ทดลอง หรือที่จะเลี้ยงเป็นปศุสัตว์ อยู่ในหน่วยงาน ถ้ามีการซื้อหามา จำพวกนี้ ไม่ว่าจะเป็นสัตว์หรือพืช ก็ตัดเป็นค่าใช้จ่ายไปเลย ไม่ต้องบันทึกเป็นสินทรัพย์ แต่ก็ต้องมีการควบคุมในทะเบียนไว้ เหมืองแร่ก็เหมือนกัน ถ้ามีต้นทุนในการจัดหามา ก็บันทึกเป็นค่าใช้จ่าย แต่ส่วนใหญ่ของพวกนี้เป็นทรัพย์ในดินอยู่แล้ว ก็จะไม่มีต้นทุน</a:t>
            </a:r>
          </a:p>
          <a:p>
            <a:r>
              <a:rPr lang="th-TH" dirty="0" smtClean="0"/>
              <a:t>อีก /</a:t>
            </a:r>
            <a:r>
              <a:rPr lang="en-US" dirty="0" smtClean="0"/>
              <a:t>2</a:t>
            </a:r>
            <a:r>
              <a:rPr lang="th-TH" dirty="0" smtClean="0"/>
              <a:t> ตัวที่มีและไม่ต้องมาทำตามมาตรฐานฉบับนี้ คือสินทรัพย์เฉพาะทางการทหาร ถ้าเข้าข่ายเป็นสินทรัพย์เฉพาะทางการทหารตามคำนิยาม ก็จะยกเว้นออกไป คือตัดเป็นค่าใช้จ่าย เลยตอนที่ได้มา กรณีสินทรัพย์มรดกทางวัฒนธรรม อาจจะมีสินทรัพย์ที่เก็บไว้ในเชิงอนุรักษ์ จัดแสดงเป็นพิพิธภัณฑ์ ถ้าตอนจัดหามาและมีต้นทุน และเข้าข่ายเป็นสินทรัพย์มรดกทางวัฒนธรรม ก็เช่นเดียวกัน ไม่ต้องมาบันทึกบัญชีเป็นสินทรัพย์ ตามมาตรฐานฉบับนี้ ตัดเป็นค่าใช้จ่ายเมื่อได้มาเลย แต่เน้นว่าต้องมีการควบคุมติดตามว่าตอนนี้สินทรัพย์อยู่ที่ไหน  ใครเป็นคนดูแลรับผิดชอบอยู่</a:t>
            </a:r>
          </a:p>
          <a:p>
            <a:r>
              <a:rPr lang="th-TH" dirty="0" smtClean="0"/>
              <a:t>แกละก็มากรณีสุดท้าย คือ ประเภทอื่นๆ ทั้งหมด ในท่อนข้างล่าง เช่น ลูกหนี้ระยะยาว เงินลงทุนระยะยาว ถ้าท่านครอบครองอยู่ ส่วนใหญ่ก็จะเข้าหลักตามเกณฑ์คงค้างปกติอยู่แล้ว  ไม่ได้เป็นรายการซับซ้อนอะไร ยกเว้นเงินลงทุนระยะยาว  ก็จะไปใช้นโยบายการบัญชีภาครัฐ เรื่อง เงินลงทุน  ก็จะกำหนดเฉพาะ</a:t>
            </a:r>
          </a:p>
          <a:p>
            <a:r>
              <a:rPr lang="th-TH" dirty="0" smtClean="0"/>
              <a:t>ถ้านอกนั้นทั้งหมด อาคารที่ใช้ประโยชน์ ที่ดินที่ใช้ประโยชน์ ครุภัณฑ์ต่างๆ ก็มาดูตามมาตรฐานฉบับนี้</a:t>
            </a:r>
          </a:p>
          <a:p>
            <a:r>
              <a:rPr lang="th-TH" dirty="0" smtClean="0"/>
              <a:t>อันนี้จะเป็นสรุปเรื่องขอบเขต</a:t>
            </a:r>
          </a:p>
          <a:p>
            <a:endParaRPr lang="th-TH" dirty="0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0A00200C-C884-402C-8E35-4731C00C00DA}" type="datetime1">
              <a:rPr lang="th-TH" smtClean="0"/>
              <a:pPr/>
              <a:t>24/04/61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FDB54EB-68B3-4782-93A9-2CF0380E0BDC}" type="slidenum">
              <a:rPr lang="th-TH" smtClean="0"/>
              <a:pPr/>
              <a:t>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385440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0A00200C-C884-402C-8E35-4731C00C00DA}" type="datetime1">
              <a:rPr lang="th-TH" smtClean="0"/>
              <a:pPr/>
              <a:t>24/04/61</a:t>
            </a:fld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FDB54EB-68B3-4782-93A9-2CF0380E0BDC}" type="slidenum">
              <a:rPr lang="th-TH" smtClean="0"/>
              <a:pPr/>
              <a:t>7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869963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th-TH" dirty="0" smtClean="0"/>
              <a:t>สรุปสินทรัพย์มรดกทางวัฒนธรรมคืออะไร จากการจัดประชุมรับฟังความคิดเห็น ก็มีความเห็นว่าน่าจะพูดให้ชัดลงไปอีกนิดว่าอะไรที่เป็นอะไรที่ไม่เป็นสินทรัพย์มรดกทางวัฒนธรรม </a:t>
            </a:r>
          </a:p>
          <a:p>
            <a:r>
              <a:rPr lang="th-TH" dirty="0" smtClean="0"/>
              <a:t>ต้องเรียนชี้แจงก่อนว่าเราจะพูดเนื้อหาในมาตรฐานก่อน ซึ่งมาตรฐานจะพูดกว้างๆ หลังจากนั้นเราจะไปทำแนวปฏิบัติขึ้นมา ซึ่งจะมีรายละเอียดและให้ตัวอย่างเยอะกว่า มาตรฐาน โดยจะหยิบยกมาจากข้อคิดเห็นหรือข้อเสนอแนะที่หน่วยงานให้ไว้ </a:t>
            </a:r>
          </a:p>
          <a:p>
            <a:r>
              <a:rPr lang="th-TH" dirty="0" smtClean="0"/>
              <a:t>ในชั้นนี้จึงอยากขยายความลงไปอีก</a:t>
            </a:r>
            <a:r>
              <a:rPr lang="th-TH" dirty="0" err="1" smtClean="0"/>
              <a:t>ระดับนึง</a:t>
            </a:r>
            <a:r>
              <a:rPr lang="th-TH" dirty="0" smtClean="0"/>
              <a:t> แต่จะยังไม่ลงไปถึงรายละเอียดทั้งหมด ให้ท่านพอมองออกว่าอะไรเป็นสินทรัพย์มรดกทางวัฒนธรรม อะไรไม่ใช่ ถ้าเราใช้รูปนี้เป็นตัวแทนมองลักษณะทางกายภาพมันก็คล้ายจะเป็นสินทรัพย์มรดกทางวัฒนธรรม สิ่งเหล่านั้นจะต้องมีคุณลักษณะ </a:t>
            </a:r>
            <a:r>
              <a:rPr lang="en-US" dirty="0" smtClean="0"/>
              <a:t>4 </a:t>
            </a:r>
            <a:r>
              <a:rPr lang="th-TH" dirty="0" smtClean="0"/>
              <a:t>ข้อ คือ ทรงคุณค่าในตัวของมัน ไม่ว่าจะเป็นทางประวัติศาสตร์ วัฒนธรรม การศึกษา มีข้อห้ามข้อจำกัดในการแลกเปลี่ยน โอนย้าย ถ่ายเท เช่น พระพุทธรูปโบราณก็ไม่สามารถนำออกนอกประเทศได้ เป็นมรดกของชาติ มีผู้ดูแลเฉพาะ สร้างทดแทนไม่ได้ บางอย่างอาจจะสร้างได้ แต่สร้างแล้วจะไม่เหมือนเดิม เพราะวัสดุที่ใช้ เทคนิคที่ใช้ในการจัดสร้างจะไม่เหมือนสมัยก่อนที่มีการสร้างครั้งแรก จึงเป็นสินทรัพย์ที่มีลักษณะเฉพาะตัวของมัน และแน่นอนการประมาณอายุทำได้ยาก เช่น อายุยาวนานมากๆ ก็ไม่รู้ว่านานกี่ปี หรือวันดีคืนดีมันอาจจะหายไปก็ได้ด้วยภัยธรรมชาติ เช่น แผ่นดินไหว เป็นต้น อันนี้ก็เป็นลักษณะของสินทรัพย์มรดกทางวัฒนธรรม </a:t>
            </a:r>
          </a:p>
          <a:p>
            <a:r>
              <a:rPr lang="th-TH" dirty="0" smtClean="0"/>
              <a:t>ตามมาตรฐานนี้ สินทรัพย์มรดกทางวัฒนธรรมที่ยกเว้นไม่ต้องบันทึกเป็นสินทรัพย์ให้ดูที่วัตถุประสงค์ของการถือหรือการใช้งานเป็นหลัก ถ้าของนั้นถือเอาไว้ในเชิงอนุรักษ์ ไม่ว่าจะจัดแสดงเพื่อให้ความรู้ หรือเก็บรักษาไว้ให้ลูกหลานดู อันนี้ก็จะจัดเป็นสินทรัพย์มรดกทาง</a:t>
            </a:r>
            <a:r>
              <a:rPr lang="th-TH" dirty="0" err="1" smtClean="0"/>
              <a:t>วัฒนธรม</a:t>
            </a:r>
            <a:r>
              <a:rPr lang="th-TH" dirty="0" smtClean="0"/>
              <a:t> แต่ถ้าเราใช้สิ่งเหล่านั้นเพื่อการดำเนินงานด้วย จะจัดเป็นที่ดิน อาคารและอุปกรณ์ เช่น ในหน่วยงานมีห้องจัดแสดงที่มาของหน่วยงาน อาจจะเป็นหนังสือตั้งแต่สมัยเจ้าพระยาให้มีการจัดตั้งหน่วยงาน  หรือจะเป็นแจกัน ถ้วยโถโอชาม รูปภาพต่างๆ ของเหล่านั้นถ้ามีไว้</a:t>
            </a:r>
            <a:r>
              <a:rPr lang="th-TH" dirty="0" err="1" smtClean="0"/>
              <a:t>เพิ่อ</a:t>
            </a:r>
            <a:r>
              <a:rPr lang="th-TH" dirty="0" smtClean="0"/>
              <a:t>การอนุรักษ์ จะถือเป็นสินทรัพย์มรดกทางวัฒนธรรม ถ้ามีต้นทุนในการจัดหาจัดซื้อมา ก็บันทึกเป็นค่าใช้จ่าย ทั้งหมดเมื่อได้มา แต่เน้นในเรื่องการควบคุมต้องมีทะเบียนควบคุมไว้ แต่ถ้าเป็นภาพเขียนที่เอามาประดับผนังในห้องรับรอง โต๊ะชุดมุกไว้รับรองแขก อาจจะมีลักษณะภายนอกเป็นสินทรัพย์มรดกทางวัฒนธรรมได้ แต่ในกรณีนี้ถือเป็นการใช้เพื่อการดำเนินงานปกติ ก็จะบันทึกเป็นสินทรัพย์ และคิดค่าเสื่อมราคา โดยจัดเป็นรายการที่ดิน อาคาร และอุปกรณ์  สำหรับอาคารโบราณที่ใช้เป็นอาคารสำนักงานด้วย และขึ้นทะเบียนกับกรมศิลปากรเป็นโบราณสถาน เช่น อาจจะเป็นวังเก่าของเจ้าพระยาในอดีต ในกรณีนี้จะถือเป็นสินทรัพย์มรดกทางวัฒนธรรมด้วย </a:t>
            </a:r>
          </a:p>
          <a:p>
            <a:r>
              <a:rPr lang="th-TH" dirty="0" smtClean="0"/>
              <a:t>ดังนั้น พูดสั้นๆ คือ ดูวัตถุประสงค์เป็นหลัก อนุรักษ์ คือ สินทรัพย์มรดกทางวัฒนธรรม แต่ถ้าใช้ในการดำเนินงานปกติ ถือเป็นที่ดิน อาคารและอุปกรณ์</a:t>
            </a:r>
            <a:endParaRPr lang="th-TH" dirty="0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0A00200C-C884-402C-8E35-4731C00C00DA}" type="datetime1">
              <a:rPr lang="th-TH" smtClean="0"/>
              <a:pPr/>
              <a:t>24/04/61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FDB54EB-68B3-4782-93A9-2CF0380E0BDC}" type="slidenum">
              <a:rPr lang="th-TH" smtClean="0"/>
              <a:pPr/>
              <a:t>8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467925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0A00200C-C884-402C-8E35-4731C00C00DA}" type="datetime1">
              <a:rPr lang="th-TH" smtClean="0"/>
              <a:pPr/>
              <a:t>24/04/61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FDB54EB-68B3-4782-93A9-2CF0380E0BDC}" type="slidenum">
              <a:rPr lang="th-TH" smtClean="0"/>
              <a:pPr/>
              <a:t>9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714115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61E28-B34F-4944-A4F8-1141D584C48C}" type="datetime1">
              <a:rPr lang="en-US" smtClean="0"/>
              <a:pPr/>
              <a:t>4/24/2018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BD94DB29-0DB9-4AFC-B7D7-714E5675EC4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4967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60D71-31D7-4872-AAD5-0007632D9565}" type="datetime1">
              <a:rPr lang="en-US" smtClean="0"/>
              <a:pPr/>
              <a:t>4/24/2018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BD94DB29-0DB9-4AFC-B7D7-714E5675EC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569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39342-DED4-412E-8218-A957A667AED7}" type="datetime1">
              <a:rPr lang="en-US" smtClean="0"/>
              <a:pPr/>
              <a:t>4/24/2018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BD94DB29-0DB9-4AFC-B7D7-714E5675EC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801268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02293-7F6E-49EF-9943-D8EF03FF6CE5}" type="datetime1">
              <a:rPr lang="en-US" smtClean="0"/>
              <a:pPr/>
              <a:t>4/24/2018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D94DB29-0DB9-4AFC-B7D7-714E5675EC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0761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53495-A0CC-4256-98B5-9BFF9F36E95C}" type="datetime1">
              <a:rPr lang="en-US" smtClean="0"/>
              <a:pPr/>
              <a:t>4/24/2018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D94DB29-0DB9-4AFC-B7D7-714E5675EC4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716010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3830B-3383-4472-B799-5ECF3FF21878}" type="datetime1">
              <a:rPr lang="en-US" smtClean="0"/>
              <a:pPr/>
              <a:t>4/24/2018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D94DB29-0DB9-4AFC-B7D7-714E5675EC4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41582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94B49-C67F-4A88-AB26-14FD812373AD}" type="datetime1">
              <a:rPr lang="en-US" smtClean="0"/>
              <a:pPr/>
              <a:t>4/24/2018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4DB29-0DB9-4AFC-B7D7-714E5675EC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92119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D80D3-E9ED-4BF0-AC38-8AD148624C53}" type="datetime1">
              <a:rPr lang="en-US" smtClean="0"/>
              <a:pPr/>
              <a:t>4/24/2018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4DB29-0DB9-4AFC-B7D7-714E5675EC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80143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2313" y="523870"/>
            <a:ext cx="8911687" cy="1280890"/>
          </a:xfrm>
        </p:spPr>
        <p:txBody>
          <a:bodyPr>
            <a:normAutofit/>
          </a:bodyPr>
          <a:lstStyle>
            <a:lvl1pPr>
              <a:defRPr sz="4400" b="1" baseline="0">
                <a:latin typeface="DilleniaUPC" pitchFamily="18" charset="-34"/>
                <a:cs typeface="DilleniaUPC" pitchFamily="18" charset="-34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2313" y="1887853"/>
            <a:ext cx="9595489" cy="4242583"/>
          </a:xfrm>
        </p:spPr>
        <p:txBody>
          <a:bodyPr>
            <a:normAutofit/>
          </a:bodyPr>
          <a:lstStyle>
            <a:lvl1pPr>
              <a:defRPr sz="2000" baseline="0">
                <a:solidFill>
                  <a:schemeClr val="tx1"/>
                </a:solidFill>
                <a:latin typeface="DilleniaUPC" pitchFamily="18" charset="-34"/>
                <a:cs typeface="DilleniaUPC" pitchFamily="18" charset="-34"/>
              </a:defRPr>
            </a:lvl1pPr>
            <a:lvl2pPr>
              <a:defRPr sz="1800" baseline="0">
                <a:solidFill>
                  <a:schemeClr val="tx1"/>
                </a:solidFill>
                <a:latin typeface="DilleniaUPC" pitchFamily="18" charset="-34"/>
                <a:cs typeface="DilleniaUPC" pitchFamily="18" charset="-34"/>
              </a:defRPr>
            </a:lvl2pPr>
            <a:lvl3pPr>
              <a:defRPr sz="1600" baseline="0">
                <a:solidFill>
                  <a:schemeClr val="tx1"/>
                </a:solidFill>
                <a:latin typeface="DilleniaUPC" pitchFamily="18" charset="-34"/>
                <a:cs typeface="DilleniaUPC" pitchFamily="18" charset="-34"/>
              </a:defRPr>
            </a:lvl3pPr>
            <a:lvl4pPr>
              <a:defRPr sz="1400" baseline="0">
                <a:solidFill>
                  <a:schemeClr val="tx1"/>
                </a:solidFill>
                <a:latin typeface="DilleniaUPC" pitchFamily="18" charset="-34"/>
                <a:cs typeface="DilleniaUPC" pitchFamily="18" charset="-34"/>
              </a:defRPr>
            </a:lvl4pPr>
            <a:lvl5pPr>
              <a:defRPr sz="1400" baseline="0">
                <a:solidFill>
                  <a:schemeClr val="tx1"/>
                </a:solidFill>
                <a:latin typeface="DilleniaUPC" pitchFamily="18" charset="-34"/>
                <a:cs typeface="DilleniaUPC" pitchFamily="18" charset="-34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9779C-3335-482E-93CD-D0CEACCA46EE}" type="datetime1">
              <a:rPr lang="en-US" smtClean="0"/>
              <a:pPr/>
              <a:t>4/24/2018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4DB29-0DB9-4AFC-B7D7-714E5675EC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90078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C083F-80DF-48BA-B6D5-5AF447D90CC5}" type="datetime1">
              <a:rPr lang="en-US" smtClean="0"/>
              <a:pPr/>
              <a:t>4/24/2018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BD94DB29-0DB9-4AFC-B7D7-714E5675EC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5250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B4D38-EBBD-435A-9C90-0DFFB73AE714}" type="datetime1">
              <a:rPr lang="en-US" smtClean="0"/>
              <a:pPr/>
              <a:t>4/24/2018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BD94DB29-0DB9-4AFC-B7D7-714E5675EC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4560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A74B5-D0CA-4502-9237-83DA8B9C6F61}" type="datetime1">
              <a:rPr lang="en-US" smtClean="0"/>
              <a:pPr/>
              <a:t>4/24/2018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BD94DB29-0DB9-4AFC-B7D7-714E5675EC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1884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75312-3110-4CC2-86CF-512DAD4F2584}" type="datetime1">
              <a:rPr lang="en-US" smtClean="0"/>
              <a:pPr/>
              <a:t>4/24/2018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4DB29-0DB9-4AFC-B7D7-714E5675EC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4575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74069-4D47-4353-9B75-E6BB046F6E88}" type="datetime1">
              <a:rPr lang="en-US" smtClean="0"/>
              <a:pPr/>
              <a:t>4/24/2018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4DB29-0DB9-4AFC-B7D7-714E5675EC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61392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B1D5-DB1A-4C63-85BD-00A29D2CC031}" type="datetime1">
              <a:rPr lang="en-US" smtClean="0"/>
              <a:pPr/>
              <a:t>4/24/2018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4DB29-0DB9-4AFC-B7D7-714E5675EC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11009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FB28D-3416-45F8-A196-13FDCFFB482B}" type="datetime1">
              <a:rPr lang="en-US" smtClean="0"/>
              <a:pPr/>
              <a:t>4/24/2018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D94DB29-0DB9-4AFC-B7D7-714E5675EC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48895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88EC9F-1657-40A8-B58D-0FA4F662D39D}" type="datetime1">
              <a:rPr lang="en-US" smtClean="0"/>
              <a:pPr/>
              <a:t>4/24/2018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BD94DB29-0DB9-4AFC-B7D7-714E5675EC4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9762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707" r:id="rId12"/>
    <p:sldLayoutId id="2147483708" r:id="rId13"/>
    <p:sldLayoutId id="2147483709" r:id="rId14"/>
    <p:sldLayoutId id="2147483710" r:id="rId15"/>
    <p:sldLayoutId id="2147483711" r:id="rId16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08213" y="2192339"/>
            <a:ext cx="7967662" cy="1793875"/>
          </a:xfrm>
        </p:spPr>
        <p:txBody>
          <a:bodyPr rtlCol="0">
            <a:noAutofit/>
          </a:bodyPr>
          <a:lstStyle/>
          <a:p>
            <a:pPr algn="r">
              <a:defRPr/>
            </a:pPr>
            <a:r>
              <a:rPr lang="th-TH" b="1" i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anose="02020603050405020304" pitchFamily="18" charset="-34"/>
              </a:rPr>
              <a:t>มาตรฐานการบัญชี</a:t>
            </a:r>
            <a:r>
              <a:rPr lang="th-TH" b="1" i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anose="02020603050405020304" pitchFamily="18" charset="-34"/>
              </a:rPr>
              <a:t>ภาครัฐ ฉบับ</a:t>
            </a:r>
            <a:r>
              <a:rPr lang="th-TH" b="1" i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anose="02020603050405020304" pitchFamily="18" charset="-34"/>
              </a:rPr>
              <a:t>ที่ </a:t>
            </a:r>
            <a:r>
              <a:rPr lang="th-TH" b="1" i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anose="02020603050405020304" pitchFamily="18" charset="-34"/>
              </a:rPr>
              <a:t>17 </a:t>
            </a:r>
            <a:r>
              <a:rPr lang="th-TH" b="1" i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anose="02020603050405020304" pitchFamily="18" charset="-34"/>
              </a:rPr>
              <a:t/>
            </a:r>
            <a:br>
              <a:rPr lang="th-TH" b="1" i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anose="02020603050405020304" pitchFamily="18" charset="-34"/>
              </a:rPr>
            </a:br>
            <a:r>
              <a:rPr lang="th-TH" b="1" i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anose="02020603050405020304" pitchFamily="18" charset="-34"/>
              </a:rPr>
              <a:t>เรื่อง </a:t>
            </a:r>
            <a:r>
              <a:rPr lang="th-TH" b="1" i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anose="02020603050405020304" pitchFamily="18" charset="-34"/>
              </a:rPr>
              <a:t>ที่ดิน อาคาร และอุปกรณ์</a:t>
            </a:r>
            <a:endParaRPr lang="th-TH" b="1" i="1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" panose="02020603050405020304" pitchFamily="18" charset="-34"/>
            </a:endParaRPr>
          </a:p>
        </p:txBody>
      </p:sp>
      <p:sp>
        <p:nvSpPr>
          <p:cNvPr id="16387" name="Subtitle 11"/>
          <p:cNvSpPr>
            <a:spLocks noGrp="1"/>
          </p:cNvSpPr>
          <p:nvPr>
            <p:ph type="subTitle" idx="1"/>
          </p:nvPr>
        </p:nvSpPr>
        <p:spPr>
          <a:xfrm>
            <a:off x="3931920" y="5251705"/>
            <a:ext cx="7772400" cy="1031875"/>
          </a:xfrm>
        </p:spPr>
        <p:txBody>
          <a:bodyPr rtlCol="0">
            <a:noAutofit/>
          </a:bodyPr>
          <a:lstStyle/>
          <a:p>
            <a:pPr algn="r">
              <a:spcBef>
                <a:spcPts val="0"/>
              </a:spcBef>
              <a:defRPr/>
            </a:pPr>
            <a:r>
              <a:rPr lang="th-TH" sz="34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anose="02020603050405020304" pitchFamily="18" charset="-34"/>
                <a:cs typeface="+mj-cs"/>
              </a:rPr>
              <a:t>กลุ่มงานมาตรฐานและนโยบายการบัญชีภาครัฐ</a:t>
            </a:r>
          </a:p>
          <a:p>
            <a:pPr algn="r">
              <a:spcBef>
                <a:spcPts val="0"/>
              </a:spcBef>
              <a:defRPr/>
            </a:pPr>
            <a:r>
              <a:rPr lang="th-TH" sz="3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anose="02020603050405020304" pitchFamily="18" charset="-34"/>
                <a:cs typeface="+mj-cs"/>
              </a:rPr>
              <a:t>กองบัญชี</a:t>
            </a:r>
            <a:r>
              <a:rPr lang="th-TH" sz="34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anose="02020603050405020304" pitchFamily="18" charset="-34"/>
                <a:cs typeface="+mj-cs"/>
              </a:rPr>
              <a:t>ภาครัฐ</a:t>
            </a:r>
          </a:p>
        </p:txBody>
      </p:sp>
      <p:cxnSp>
        <p:nvCxnSpPr>
          <p:cNvPr id="7" name="Straight Connector 6"/>
          <p:cNvCxnSpPr/>
          <p:nvPr/>
        </p:nvCxnSpPr>
        <p:spPr bwMode="auto">
          <a:xfrm>
            <a:off x="2431706" y="1857364"/>
            <a:ext cx="7858180" cy="1588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000099"/>
            </a:solidFill>
            <a:prstDash val="solid"/>
            <a:round/>
            <a:headEnd type="none" w="med" len="med"/>
            <a:tailEnd type="none" w="med" len="med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</p:cxnSp>
      <p:cxnSp>
        <p:nvCxnSpPr>
          <p:cNvPr id="9" name="Straight Connector 8"/>
          <p:cNvCxnSpPr/>
          <p:nvPr/>
        </p:nvCxnSpPr>
        <p:spPr bwMode="auto">
          <a:xfrm>
            <a:off x="2309786" y="4284668"/>
            <a:ext cx="7858180" cy="1588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000099"/>
            </a:solidFill>
            <a:prstDash val="solid"/>
            <a:round/>
            <a:headEnd type="none" w="med" len="med"/>
            <a:tailEnd type="none" w="med" len="med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</p:cxnSp>
      <p:sp>
        <p:nvSpPr>
          <p:cNvPr id="15" name="Subtitle 11"/>
          <p:cNvSpPr txBox="1">
            <a:spLocks/>
          </p:cNvSpPr>
          <p:nvPr/>
        </p:nvSpPr>
        <p:spPr bwMode="auto">
          <a:xfrm>
            <a:off x="2739201" y="476187"/>
            <a:ext cx="6867934" cy="10033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3300"/>
              </a:buClr>
              <a:buSzPct val="110000"/>
              <a:buFont typeface="Wingdings" panose="05000000000000000000" pitchFamily="2" charset="2"/>
              <a:buNone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SzPct val="110000"/>
              <a:buFont typeface="Wingdings" panose="05000000000000000000" pitchFamily="2" charset="2"/>
              <a:buChar char="ü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3300"/>
              </a:buClr>
              <a:buSzPct val="110000"/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3300"/>
              </a:buClr>
              <a:buSzPct val="11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3300"/>
              </a:buClr>
              <a:buSzPct val="11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3300"/>
              </a:buClr>
              <a:buSzPct val="11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3300"/>
              </a:buClr>
              <a:buSzPct val="11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3300"/>
              </a:buClr>
              <a:buSzPct val="11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3300"/>
              </a:buClr>
              <a:buSzPct val="11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algn="l">
              <a:spcBef>
                <a:spcPts val="0"/>
              </a:spcBef>
              <a:defRPr/>
            </a:pPr>
            <a:r>
              <a:rPr lang="th-TH" sz="3800" b="1" kern="0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anose="02020603050405020304" pitchFamily="18" charset="-34"/>
              </a:rPr>
              <a:t>กรมบัญชีกลาง</a:t>
            </a:r>
          </a:p>
          <a:p>
            <a:pPr algn="l">
              <a:spcBef>
                <a:spcPts val="0"/>
              </a:spcBef>
              <a:defRPr/>
            </a:pPr>
            <a:r>
              <a:rPr lang="en-US" sz="3800" b="1" kern="0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anose="02020603050405020304" pitchFamily="18" charset="-34"/>
              </a:rPr>
              <a:t>The Comptroller General’s Department (CGD)</a:t>
            </a:r>
            <a:endParaRPr lang="th-TH" sz="3800" b="1" kern="0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" panose="02020603050405020304" pitchFamily="18" charset="-34"/>
            </a:endParaRPr>
          </a:p>
        </p:txBody>
      </p:sp>
      <p:sp>
        <p:nvSpPr>
          <p:cNvPr id="11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BD94DB29-0DB9-4AFC-B7D7-714E5675EC4F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2" name="วงรี 1"/>
          <p:cNvSpPr/>
          <p:nvPr/>
        </p:nvSpPr>
        <p:spPr>
          <a:xfrm>
            <a:off x="9460831" y="256382"/>
            <a:ext cx="1402242" cy="1381950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1365504" y="365760"/>
            <a:ext cx="1243584" cy="1308149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73424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54907" y="2345890"/>
            <a:ext cx="5276912" cy="28963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4DB29-0DB9-4AFC-B7D7-714E5675EC4F}" type="slidenum">
              <a:rPr lang="en-US" smtClean="0"/>
              <a:pPr/>
              <a:t>10</a:t>
            </a:fld>
            <a:endParaRPr lang="en-US"/>
          </a:p>
        </p:txBody>
      </p:sp>
      <p:cxnSp>
        <p:nvCxnSpPr>
          <p:cNvPr id="5" name="Straight Connector 4"/>
          <p:cNvCxnSpPr/>
          <p:nvPr/>
        </p:nvCxnSpPr>
        <p:spPr>
          <a:xfrm flipH="1">
            <a:off x="5943601" y="2468880"/>
            <a:ext cx="15239" cy="2834640"/>
          </a:xfrm>
          <a:prstGeom prst="line">
            <a:avLst/>
          </a:prstGeom>
          <a:ln w="79375" cmpd="sng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4377173" y="2781941"/>
            <a:ext cx="1481496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500" b="1" dirty="0" smtClean="0">
                <a:solidFill>
                  <a:schemeClr val="accent1">
                    <a:lumMod val="75000"/>
                  </a:schemeClr>
                </a:solidFill>
              </a:rPr>
              <a:t>   ไม่ใช่</a:t>
            </a:r>
          </a:p>
          <a:p>
            <a:r>
              <a:rPr lang="th-TH" sz="3500" b="1" dirty="0" smtClean="0">
                <a:solidFill>
                  <a:schemeClr val="accent1">
                    <a:lumMod val="75000"/>
                  </a:schemeClr>
                </a:solidFill>
              </a:rPr>
              <a:t>    รักษา</a:t>
            </a:r>
          </a:p>
          <a:p>
            <a:r>
              <a:rPr lang="th-TH" sz="3500" b="1" dirty="0" smtClean="0">
                <a:solidFill>
                  <a:schemeClr val="accent1">
                    <a:lumMod val="75000"/>
                  </a:schemeClr>
                </a:solidFill>
              </a:rPr>
              <a:t>ความมั่นคง</a:t>
            </a:r>
            <a:endParaRPr lang="en-US" sz="35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54900" y="2794991"/>
            <a:ext cx="1481496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500" b="1" dirty="0" smtClean="0">
                <a:solidFill>
                  <a:schemeClr val="accent1">
                    <a:lumMod val="75000"/>
                  </a:schemeClr>
                </a:solidFill>
              </a:rPr>
              <a:t>   การรบ/</a:t>
            </a:r>
          </a:p>
          <a:p>
            <a:r>
              <a:rPr lang="th-TH" sz="3500" b="1" dirty="0" smtClean="0">
                <a:solidFill>
                  <a:schemeClr val="accent1">
                    <a:lumMod val="75000"/>
                  </a:schemeClr>
                </a:solidFill>
              </a:rPr>
              <a:t>    รักษา</a:t>
            </a:r>
          </a:p>
          <a:p>
            <a:r>
              <a:rPr lang="th-TH" sz="3500" b="1" dirty="0" smtClean="0">
                <a:solidFill>
                  <a:schemeClr val="accent1">
                    <a:lumMod val="75000"/>
                  </a:schemeClr>
                </a:solidFill>
              </a:rPr>
              <a:t>ความมั่นคง</a:t>
            </a:r>
            <a:endParaRPr lang="en-US" sz="35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45596" y="1402816"/>
            <a:ext cx="12618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200" b="1" dirty="0" smtClean="0">
                <a:solidFill>
                  <a:schemeClr val="accent1">
                    <a:lumMod val="75000"/>
                  </a:schemeClr>
                </a:solidFill>
              </a:rPr>
              <a:t>เพื่อการรบ</a:t>
            </a:r>
            <a:endParaRPr lang="en-US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645107" y="1586136"/>
            <a:ext cx="23092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3200" b="1" dirty="0" smtClean="0">
                <a:solidFill>
                  <a:schemeClr val="accent1">
                    <a:lumMod val="75000"/>
                  </a:schemeClr>
                </a:solidFill>
              </a:rPr>
              <a:t>ใช้ในราชการทหาร</a:t>
            </a:r>
            <a:endParaRPr lang="en-US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367449" y="1569923"/>
            <a:ext cx="189827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3200" b="1" dirty="0" smtClean="0">
                <a:solidFill>
                  <a:schemeClr val="accent1">
                    <a:lumMod val="75000"/>
                  </a:schemeClr>
                </a:solidFill>
              </a:rPr>
              <a:t>รักษาความมั่นคง</a:t>
            </a:r>
          </a:p>
          <a:p>
            <a:pPr algn="ctr"/>
            <a:r>
              <a:rPr lang="th-TH" sz="3200" b="1" dirty="0" smtClean="0">
                <a:solidFill>
                  <a:schemeClr val="accent1">
                    <a:lumMod val="75000"/>
                  </a:schemeClr>
                </a:solidFill>
              </a:rPr>
              <a:t>ของประเทศ</a:t>
            </a:r>
            <a:endParaRPr lang="en-US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259912" y="2916704"/>
            <a:ext cx="1723550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4000" b="1" dirty="0" smtClean="0">
                <a:solidFill>
                  <a:schemeClr val="accent1">
                    <a:lumMod val="75000"/>
                  </a:schemeClr>
                </a:solidFill>
              </a:rPr>
              <a:t>ที่ดิน</a:t>
            </a:r>
          </a:p>
          <a:p>
            <a:pPr algn="ctr"/>
            <a:r>
              <a:rPr lang="th-TH" sz="4000" b="1" dirty="0" smtClean="0">
                <a:solidFill>
                  <a:schemeClr val="accent1">
                    <a:lumMod val="75000"/>
                  </a:schemeClr>
                </a:solidFill>
              </a:rPr>
              <a:t>อาคาร</a:t>
            </a:r>
          </a:p>
          <a:p>
            <a:pPr algn="ctr"/>
            <a:r>
              <a:rPr lang="th-TH" sz="4000" b="1" dirty="0" smtClean="0">
                <a:solidFill>
                  <a:schemeClr val="accent1">
                    <a:lumMod val="75000"/>
                  </a:schemeClr>
                </a:solidFill>
              </a:rPr>
              <a:t>และอุปกรณ์</a:t>
            </a:r>
            <a:endParaRPr lang="en-US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547534" y="3299378"/>
            <a:ext cx="219803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4000" b="1" dirty="0" smtClean="0">
                <a:solidFill>
                  <a:schemeClr val="accent1">
                    <a:lumMod val="75000"/>
                  </a:schemeClr>
                </a:solidFill>
              </a:rPr>
              <a:t>สินทรัพย์เฉพาะ</a:t>
            </a:r>
          </a:p>
          <a:p>
            <a:pPr algn="ctr"/>
            <a:r>
              <a:rPr lang="th-TH" sz="4000" b="1" dirty="0" smtClean="0">
                <a:solidFill>
                  <a:schemeClr val="accent1">
                    <a:lumMod val="75000"/>
                  </a:schemeClr>
                </a:solidFill>
              </a:rPr>
              <a:t>ทางการทหาร</a:t>
            </a:r>
            <a:endParaRPr lang="en-US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214870" y="5242240"/>
            <a:ext cx="3317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200" b="1" dirty="0" smtClean="0"/>
              <a:t>วัตถุประสงค์การถือ</a:t>
            </a:r>
          </a:p>
          <a:p>
            <a:pPr algn="ctr"/>
            <a:r>
              <a:rPr lang="th-TH" sz="3200" b="1" dirty="0" smtClean="0"/>
              <a:t>+</a:t>
            </a:r>
          </a:p>
          <a:p>
            <a:pPr algn="ctr"/>
            <a:r>
              <a:rPr lang="th-TH" sz="3200" b="1" dirty="0" smtClean="0"/>
              <a:t>ภารกิจของหน่วยงาน</a:t>
            </a:r>
            <a:endParaRPr lang="en-US" sz="3200" b="1" dirty="0"/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1732313" y="523870"/>
            <a:ext cx="8911687" cy="1280890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4400" b="1" dirty="0">
                <a:latin typeface="DilleniaUPC" pitchFamily="18" charset="-34"/>
                <a:cs typeface="DilleniaUPC" pitchFamily="18" charset="-34"/>
              </a:rPr>
              <a:t>สินทรัพย์เฉพาะทางการทหาร</a:t>
            </a:r>
            <a:endParaRPr lang="en-US" sz="4400" b="1" dirty="0">
              <a:latin typeface="DilleniaUPC" pitchFamily="18" charset="-34"/>
              <a:cs typeface="DilleniaUPC" pitchFamily="18" charset="-34"/>
            </a:endParaRPr>
          </a:p>
        </p:txBody>
      </p:sp>
      <p:cxnSp>
        <p:nvCxnSpPr>
          <p:cNvPr id="20" name="Straight Connector 24"/>
          <p:cNvCxnSpPr/>
          <p:nvPr/>
        </p:nvCxnSpPr>
        <p:spPr>
          <a:xfrm flipV="1">
            <a:off x="6507480" y="2057400"/>
            <a:ext cx="1024950" cy="746762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4"/>
          <p:cNvCxnSpPr/>
          <p:nvPr/>
        </p:nvCxnSpPr>
        <p:spPr>
          <a:xfrm flipH="1" flipV="1">
            <a:off x="4169556" y="2106174"/>
            <a:ext cx="502722" cy="637083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4"/>
          <p:cNvCxnSpPr/>
          <p:nvPr/>
        </p:nvCxnSpPr>
        <p:spPr>
          <a:xfrm flipV="1">
            <a:off x="5786502" y="1909839"/>
            <a:ext cx="22959" cy="697123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ight Arrow 26"/>
          <p:cNvSpPr/>
          <p:nvPr/>
        </p:nvSpPr>
        <p:spPr>
          <a:xfrm>
            <a:off x="7816912" y="3406543"/>
            <a:ext cx="534391" cy="433163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ight Arrow 26"/>
          <p:cNvSpPr/>
          <p:nvPr/>
        </p:nvSpPr>
        <p:spPr>
          <a:xfrm rot="10800000">
            <a:off x="2781267" y="3406543"/>
            <a:ext cx="534391" cy="433163"/>
          </a:xfrm>
          <a:prstGeom prst="rightArrow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250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คำนิยาม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2313" y="1384292"/>
            <a:ext cx="10252858" cy="3416300"/>
          </a:xfrm>
        </p:spPr>
        <p:txBody>
          <a:bodyPr>
            <a:noAutofit/>
          </a:bodyPr>
          <a:lstStyle/>
          <a:p>
            <a:r>
              <a:rPr lang="th-TH" sz="3200" dirty="0" smtClean="0">
                <a:solidFill>
                  <a:srgbClr val="D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th-TH" sz="3200" u="sng" dirty="0" smtClean="0">
                <a:solidFill>
                  <a:srgbClr val="D00000"/>
                </a:solidFill>
              </a:rPr>
              <a:t>ที่ดิน </a:t>
            </a:r>
            <a:r>
              <a:rPr lang="th-TH" sz="3200" u="sng" dirty="0">
                <a:solidFill>
                  <a:srgbClr val="D00000"/>
                </a:solidFill>
              </a:rPr>
              <a:t>อาคารและอุปกรณ์</a:t>
            </a:r>
            <a:r>
              <a:rPr lang="th-TH" sz="3200" dirty="0"/>
              <a:t> หมายถึง สินทรัพย์ที่มีตัวตน</a:t>
            </a:r>
            <a:r>
              <a:rPr lang="th-TH" sz="3200" dirty="0" smtClean="0"/>
              <a:t>ซึ่งต้องเข้า</a:t>
            </a:r>
            <a:r>
              <a:rPr lang="th-TH" sz="3200" dirty="0"/>
              <a:t>เงื่อนไขทุกข้อ</a:t>
            </a:r>
            <a:r>
              <a:rPr lang="th-TH" sz="3200" dirty="0" smtClean="0"/>
              <a:t>ต่อไปนี้ </a:t>
            </a:r>
            <a:r>
              <a:rPr lang="th-TH" sz="3200" b="1" dirty="0" smtClean="0"/>
              <a:t>(ย่อหน้าที่ 9)</a:t>
            </a:r>
          </a:p>
          <a:p>
            <a:pPr lvl="1"/>
            <a:r>
              <a:rPr lang="th-TH" sz="2800" dirty="0" smtClean="0"/>
              <a:t>หน่วยงานมีไว้เพื่อ</a:t>
            </a:r>
          </a:p>
          <a:p>
            <a:pPr marL="1252538" lvl="2" indent="-258763">
              <a:lnSpc>
                <a:spcPct val="90000"/>
              </a:lnSpc>
              <a:buFont typeface="Wingdings" panose="05000000000000000000" pitchFamily="2" charset="2"/>
              <a:buChar char="§"/>
              <a:defRPr/>
            </a:pPr>
            <a:r>
              <a:rPr lang="th-TH" sz="3200" dirty="0" smtClean="0"/>
              <a:t> </a:t>
            </a:r>
            <a:r>
              <a:rPr lang="th-TH" sz="2800" dirty="0"/>
              <a:t>ใช้ประโยชน์ในการผลิต หรือใช้ในการจำหน่ายสินค้าหรือให้บริการ </a:t>
            </a:r>
          </a:p>
          <a:p>
            <a:pPr marL="1349375" lvl="2" indent="-355600">
              <a:lnSpc>
                <a:spcPct val="90000"/>
              </a:lnSpc>
              <a:buFont typeface="Wingdings" panose="05000000000000000000" pitchFamily="2" charset="2"/>
              <a:buChar char="§"/>
              <a:defRPr/>
            </a:pPr>
            <a:r>
              <a:rPr lang="th-TH" sz="2800" dirty="0" smtClean="0"/>
              <a:t>ให้ผู้อื่นเช่า </a:t>
            </a:r>
            <a:r>
              <a:rPr lang="th-TH" sz="2800" dirty="0"/>
              <a:t>หรือ</a:t>
            </a:r>
          </a:p>
          <a:p>
            <a:pPr marL="1349375" lvl="2" indent="-355600">
              <a:lnSpc>
                <a:spcPct val="90000"/>
              </a:lnSpc>
              <a:buFont typeface="Wingdings" panose="05000000000000000000" pitchFamily="2" charset="2"/>
              <a:buChar char="§"/>
              <a:defRPr/>
            </a:pPr>
            <a:r>
              <a:rPr lang="th-TH" sz="2800" dirty="0" smtClean="0"/>
              <a:t>ใช้</a:t>
            </a:r>
            <a:r>
              <a:rPr lang="th-TH" sz="2800" dirty="0"/>
              <a:t>ในการ</a:t>
            </a:r>
            <a:r>
              <a:rPr lang="th-TH" sz="2800" dirty="0" smtClean="0"/>
              <a:t>บริหารงาน</a:t>
            </a:r>
          </a:p>
          <a:p>
            <a:pPr marL="822325" lvl="1">
              <a:lnSpc>
                <a:spcPct val="90000"/>
              </a:lnSpc>
              <a:defRPr/>
            </a:pPr>
            <a:r>
              <a:rPr lang="th-TH" sz="2800" dirty="0" smtClean="0"/>
              <a:t> หน่วยงานคาด</a:t>
            </a:r>
            <a:r>
              <a:rPr lang="th-TH" sz="2800" dirty="0"/>
              <a:t>ว่าจะใช้ประโยชน์มากกว่าหนึ่งรอบ</a:t>
            </a:r>
            <a:r>
              <a:rPr lang="th-TH" sz="2800" dirty="0" smtClean="0"/>
              <a:t>ระยะเวลา</a:t>
            </a:r>
          </a:p>
          <a:p>
            <a:pPr marL="342900" lvl="1" indent="-342900">
              <a:lnSpc>
                <a:spcPct val="90000"/>
              </a:lnSpc>
              <a:buSzPct val="90000"/>
              <a:defRPr/>
            </a:pPr>
            <a:r>
              <a:rPr lang="th-TH" sz="4000" dirty="0" smtClean="0"/>
              <a:t>	 </a:t>
            </a:r>
            <a:r>
              <a:rPr lang="th-TH" sz="3200" dirty="0" smtClean="0"/>
              <a:t>จาก</a:t>
            </a:r>
            <a:r>
              <a:rPr lang="th-TH" sz="3200" dirty="0"/>
              <a:t>คำ</a:t>
            </a:r>
            <a:r>
              <a:rPr lang="th-TH" sz="3200" dirty="0" smtClean="0"/>
              <a:t>นิยาม</a:t>
            </a:r>
          </a:p>
          <a:p>
            <a:pPr marL="742950" lvl="2" indent="-342900">
              <a:lnSpc>
                <a:spcPct val="90000"/>
              </a:lnSpc>
              <a:defRPr/>
            </a:pPr>
            <a:r>
              <a:rPr lang="th-TH" sz="3000" dirty="0" smtClean="0"/>
              <a:t> </a:t>
            </a:r>
            <a:r>
              <a:rPr lang="th-TH" altLang="en-US" sz="2800" dirty="0"/>
              <a:t>ชิ้นส่วน อะไหล่ อุปกรณ์ที่สำรองไว้ใช้งาน และอุปกรณ์ที่ใช้ในการซ่อมบำรุง เมื่อเป็นไปตามคำนิยามของที่ดิน อาคาร และอุปกรณ์ </a:t>
            </a:r>
            <a:r>
              <a:rPr lang="th-TH" altLang="en-US" sz="2800" u="sng" dirty="0"/>
              <a:t>หากไม่ใช่</a:t>
            </a:r>
            <a:r>
              <a:rPr lang="th-TH" altLang="en-US" sz="2800" dirty="0"/>
              <a:t> จะจัดประเภทเป็นสินค้าหรือวัสดุคงเหลือ</a:t>
            </a:r>
            <a:br>
              <a:rPr lang="th-TH" altLang="en-US" sz="2800" dirty="0"/>
            </a:br>
            <a:r>
              <a:rPr lang="th-TH" altLang="en-US" sz="2800" b="1" dirty="0"/>
              <a:t>(ย่อหน้าที่ </a:t>
            </a:r>
            <a:r>
              <a:rPr lang="th-TH" altLang="en-US" sz="2800" b="1" dirty="0" smtClean="0"/>
              <a:t>11)</a:t>
            </a:r>
            <a:endParaRPr lang="en-US" sz="3000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4DB29-0DB9-4AFC-B7D7-714E5675EC4F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2516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/>
              <a:t>คำนิยาม</a:t>
            </a: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4DB29-0DB9-4AFC-B7D7-714E5675EC4F}" type="slidenum">
              <a:rPr lang="en-US" smtClean="0"/>
              <a:pPr/>
              <a:t>12</a:t>
            </a:fld>
            <a:endParaRPr lang="en-US"/>
          </a:p>
        </p:txBody>
      </p:sp>
      <p:grpSp>
        <p:nvGrpSpPr>
          <p:cNvPr id="7" name="กลุ่ม 6"/>
          <p:cNvGrpSpPr/>
          <p:nvPr/>
        </p:nvGrpSpPr>
        <p:grpSpPr>
          <a:xfrm>
            <a:off x="4994086" y="612985"/>
            <a:ext cx="2048570" cy="1269304"/>
            <a:chOff x="5083750" y="535456"/>
            <a:chExt cx="2208811" cy="1492280"/>
          </a:xfrm>
        </p:grpSpPr>
        <p:sp>
          <p:nvSpPr>
            <p:cNvPr id="5" name="แผนผังลําดับงาน: การตัดสินใจ 4"/>
            <p:cNvSpPr/>
            <p:nvPr/>
          </p:nvSpPr>
          <p:spPr>
            <a:xfrm>
              <a:off x="5083750" y="535456"/>
              <a:ext cx="2208811" cy="1492280"/>
            </a:xfrm>
            <a:prstGeom prst="flowChartDecision">
              <a:avLst/>
            </a:prstGeom>
            <a:solidFill>
              <a:srgbClr val="66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6" name="กล่องข้อความ 5"/>
            <p:cNvSpPr txBox="1"/>
            <p:nvPr/>
          </p:nvSpPr>
          <p:spPr>
            <a:xfrm>
              <a:off x="5665641" y="854734"/>
              <a:ext cx="1045028" cy="10493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2600" dirty="0">
                  <a:latin typeface="DilleniaUPC" pitchFamily="18" charset="-34"/>
                  <a:cs typeface="DilleniaUPC" pitchFamily="18" charset="-34"/>
                </a:rPr>
                <a:t>สินทรัพย์มีตัวตน</a:t>
              </a:r>
            </a:p>
          </p:txBody>
        </p:sp>
      </p:grpSp>
      <p:sp>
        <p:nvSpPr>
          <p:cNvPr id="12" name="แผนผังลําดับงาน: การตัดสินใจ 11"/>
          <p:cNvSpPr/>
          <p:nvPr/>
        </p:nvSpPr>
        <p:spPr>
          <a:xfrm>
            <a:off x="4994087" y="2321826"/>
            <a:ext cx="2048570" cy="1269303"/>
          </a:xfrm>
          <a:prstGeom prst="flowChartDecision">
            <a:avLst/>
          </a:prstGeom>
          <a:solidFill>
            <a:srgbClr val="33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3" name="กล่องข้อความ 12"/>
          <p:cNvSpPr txBox="1"/>
          <p:nvPr/>
        </p:nvSpPr>
        <p:spPr>
          <a:xfrm>
            <a:off x="5423296" y="2593398"/>
            <a:ext cx="118872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600" dirty="0" smtClean="0">
                <a:latin typeface="DilleniaUPC" pitchFamily="18" charset="-34"/>
                <a:cs typeface="DilleniaUPC" pitchFamily="18" charset="-34"/>
              </a:rPr>
              <a:t>เข้าเงื่อนไข นิยาม </a:t>
            </a:r>
            <a:r>
              <a:rPr lang="en-US" sz="2600" dirty="0" smtClean="0">
                <a:latin typeface="DilleniaUPC" pitchFamily="18" charset="-34"/>
                <a:cs typeface="DilleniaUPC" pitchFamily="18" charset="-34"/>
              </a:rPr>
              <a:t>PPE</a:t>
            </a:r>
            <a:endParaRPr lang="th-TH" sz="2600" dirty="0">
              <a:latin typeface="DilleniaUPC" pitchFamily="18" charset="-34"/>
              <a:cs typeface="DilleniaUPC" pitchFamily="18" charset="-34"/>
            </a:endParaRPr>
          </a:p>
        </p:txBody>
      </p:sp>
      <p:grpSp>
        <p:nvGrpSpPr>
          <p:cNvPr id="16" name="กลุ่ม 15"/>
          <p:cNvGrpSpPr/>
          <p:nvPr/>
        </p:nvGrpSpPr>
        <p:grpSpPr>
          <a:xfrm>
            <a:off x="8153400" y="827014"/>
            <a:ext cx="2682240" cy="737499"/>
            <a:chOff x="8107680" y="944880"/>
            <a:chExt cx="2682240" cy="737499"/>
          </a:xfrm>
        </p:grpSpPr>
        <p:sp>
          <p:nvSpPr>
            <p:cNvPr id="14" name="สี่เหลี่ยมผืนผ้า 13"/>
            <p:cNvSpPr/>
            <p:nvPr/>
          </p:nvSpPr>
          <p:spPr>
            <a:xfrm>
              <a:off x="8107680" y="944880"/>
              <a:ext cx="2682240" cy="73749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5" name="กล่องข้อความ 14"/>
            <p:cNvSpPr txBox="1"/>
            <p:nvPr/>
          </p:nvSpPr>
          <p:spPr>
            <a:xfrm>
              <a:off x="8122920" y="1067407"/>
              <a:ext cx="266700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600" dirty="0">
                  <a:latin typeface="DilleniaUPC" pitchFamily="18" charset="-34"/>
                  <a:cs typeface="DilleniaUPC" pitchFamily="18" charset="-34"/>
                </a:rPr>
                <a:t>สินทรัพย์ไม่มีตัวตน</a:t>
              </a:r>
            </a:p>
          </p:txBody>
        </p:sp>
      </p:grpSp>
      <p:grpSp>
        <p:nvGrpSpPr>
          <p:cNvPr id="17" name="กลุ่ม 16"/>
          <p:cNvGrpSpPr/>
          <p:nvPr/>
        </p:nvGrpSpPr>
        <p:grpSpPr>
          <a:xfrm>
            <a:off x="3215640" y="3679757"/>
            <a:ext cx="1508760" cy="737499"/>
            <a:chOff x="8107680" y="913086"/>
            <a:chExt cx="2697480" cy="769293"/>
          </a:xfrm>
        </p:grpSpPr>
        <p:sp>
          <p:nvSpPr>
            <p:cNvPr id="18" name="สี่เหลี่ยมผืนผ้า 17"/>
            <p:cNvSpPr/>
            <p:nvPr/>
          </p:nvSpPr>
          <p:spPr>
            <a:xfrm>
              <a:off x="8107680" y="913086"/>
              <a:ext cx="2682240" cy="769293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9" name="กล่องข้อความ 18"/>
            <p:cNvSpPr txBox="1"/>
            <p:nvPr/>
          </p:nvSpPr>
          <p:spPr>
            <a:xfrm>
              <a:off x="8138160" y="1067407"/>
              <a:ext cx="266700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600" dirty="0" smtClean="0">
                  <a:latin typeface="DilleniaUPC" pitchFamily="18" charset="-34"/>
                  <a:cs typeface="DilleniaUPC" pitchFamily="18" charset="-34"/>
                </a:rPr>
                <a:t>ใช้เพื่อ...</a:t>
              </a:r>
              <a:endParaRPr lang="th-TH" sz="2600" dirty="0">
                <a:latin typeface="DilleniaUPC" pitchFamily="18" charset="-34"/>
                <a:cs typeface="DilleniaUPC" pitchFamily="18" charset="-34"/>
              </a:endParaRPr>
            </a:p>
          </p:txBody>
        </p:sp>
      </p:grpSp>
      <p:grpSp>
        <p:nvGrpSpPr>
          <p:cNvPr id="20" name="กลุ่ม 19"/>
          <p:cNvGrpSpPr/>
          <p:nvPr/>
        </p:nvGrpSpPr>
        <p:grpSpPr>
          <a:xfrm>
            <a:off x="7212440" y="3679757"/>
            <a:ext cx="1840120" cy="737499"/>
            <a:chOff x="8107680" y="944880"/>
            <a:chExt cx="2682240" cy="737499"/>
          </a:xfrm>
        </p:grpSpPr>
        <p:sp>
          <p:nvSpPr>
            <p:cNvPr id="21" name="สี่เหลี่ยมผืนผ้า 20"/>
            <p:cNvSpPr/>
            <p:nvPr/>
          </p:nvSpPr>
          <p:spPr>
            <a:xfrm>
              <a:off x="8107680" y="944880"/>
              <a:ext cx="2682240" cy="737499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22" name="กล่องข้อความ 21"/>
            <p:cNvSpPr txBox="1"/>
            <p:nvPr/>
          </p:nvSpPr>
          <p:spPr>
            <a:xfrm>
              <a:off x="8122920" y="1067407"/>
              <a:ext cx="266700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600" dirty="0" smtClean="0">
                  <a:latin typeface="DilleniaUPC" pitchFamily="18" charset="-34"/>
                  <a:cs typeface="DilleniaUPC" pitchFamily="18" charset="-34"/>
                </a:rPr>
                <a:t>ใช้ประโยชน์ </a:t>
              </a:r>
              <a:r>
                <a:rPr lang="en-US" sz="2600" dirty="0" smtClean="0">
                  <a:latin typeface="DilleniaUPC" pitchFamily="18" charset="-34"/>
                  <a:cs typeface="DilleniaUPC" pitchFamily="18" charset="-34"/>
                </a:rPr>
                <a:t>&gt; </a:t>
              </a:r>
              <a:r>
                <a:rPr lang="th-TH" sz="2600" dirty="0" smtClean="0">
                  <a:latin typeface="DilleniaUPC" pitchFamily="18" charset="-34"/>
                  <a:cs typeface="DilleniaUPC" pitchFamily="18" charset="-34"/>
                </a:rPr>
                <a:t>1 ปี</a:t>
              </a:r>
              <a:endParaRPr lang="th-TH" sz="2600" dirty="0">
                <a:latin typeface="DilleniaUPC" pitchFamily="18" charset="-34"/>
                <a:cs typeface="DilleniaUPC" pitchFamily="18" charset="-34"/>
              </a:endParaRPr>
            </a:p>
          </p:txBody>
        </p:sp>
      </p:grpSp>
      <p:cxnSp>
        <p:nvCxnSpPr>
          <p:cNvPr id="24" name="ตัวเชื่อมต่อตรง 23"/>
          <p:cNvCxnSpPr/>
          <p:nvPr/>
        </p:nvCxnSpPr>
        <p:spPr>
          <a:xfrm flipH="1" flipV="1">
            <a:off x="2956560" y="3391220"/>
            <a:ext cx="276128" cy="43648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ตัวเชื่อมต่อตรง 24"/>
          <p:cNvCxnSpPr/>
          <p:nvPr/>
        </p:nvCxnSpPr>
        <p:spPr>
          <a:xfrm flipH="1">
            <a:off x="2327764" y="3391220"/>
            <a:ext cx="628796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ตัวเชื่อมต่อตรง 27"/>
          <p:cNvCxnSpPr/>
          <p:nvPr/>
        </p:nvCxnSpPr>
        <p:spPr>
          <a:xfrm flipH="1">
            <a:off x="2899312" y="4296535"/>
            <a:ext cx="341044" cy="436479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ตัวเชื่อมต่อตรง 28"/>
          <p:cNvCxnSpPr/>
          <p:nvPr/>
        </p:nvCxnSpPr>
        <p:spPr>
          <a:xfrm flipH="1">
            <a:off x="2255276" y="4725715"/>
            <a:ext cx="628796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ตัวเชื่อมต่อตรง 31"/>
          <p:cNvCxnSpPr>
            <a:endCxn id="35" idx="3"/>
          </p:cNvCxnSpPr>
          <p:nvPr/>
        </p:nvCxnSpPr>
        <p:spPr>
          <a:xfrm flipH="1" flipV="1">
            <a:off x="2276141" y="4048506"/>
            <a:ext cx="912853" cy="16965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กล่องข้อความ 33"/>
          <p:cNvSpPr txBox="1"/>
          <p:nvPr/>
        </p:nvSpPr>
        <p:spPr>
          <a:xfrm>
            <a:off x="1389260" y="2716908"/>
            <a:ext cx="14478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600" dirty="0">
                <a:latin typeface="DilleniaUPC" pitchFamily="18" charset="-34"/>
                <a:cs typeface="DilleniaUPC" pitchFamily="18" charset="-34"/>
              </a:rPr>
              <a:t>ผลิต ขายสินค้า ให้บริการ</a:t>
            </a:r>
          </a:p>
        </p:txBody>
      </p:sp>
      <p:sp>
        <p:nvSpPr>
          <p:cNvPr id="35" name="กล่องข้อความ 34"/>
          <p:cNvSpPr txBox="1"/>
          <p:nvPr/>
        </p:nvSpPr>
        <p:spPr>
          <a:xfrm>
            <a:off x="1423792" y="3802284"/>
            <a:ext cx="85234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600" dirty="0" smtClean="0">
                <a:latin typeface="DilleniaUPC" pitchFamily="18" charset="-34"/>
                <a:cs typeface="DilleniaUPC" pitchFamily="18" charset="-34"/>
              </a:rPr>
              <a:t>ให้เช่า</a:t>
            </a:r>
            <a:endParaRPr lang="th-TH" sz="2600" dirty="0">
              <a:latin typeface="DilleniaUPC" pitchFamily="18" charset="-34"/>
              <a:cs typeface="DilleniaUPC" pitchFamily="18" charset="-34"/>
            </a:endParaRPr>
          </a:p>
        </p:txBody>
      </p:sp>
      <p:sp>
        <p:nvSpPr>
          <p:cNvPr id="36" name="กล่องข้อความ 35"/>
          <p:cNvSpPr txBox="1"/>
          <p:nvPr/>
        </p:nvSpPr>
        <p:spPr>
          <a:xfrm>
            <a:off x="1311579" y="4476534"/>
            <a:ext cx="120420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600" dirty="0" smtClean="0">
                <a:latin typeface="DilleniaUPC" pitchFamily="18" charset="-34"/>
                <a:cs typeface="DilleniaUPC" pitchFamily="18" charset="-34"/>
              </a:rPr>
              <a:t>บริหารงาน</a:t>
            </a:r>
            <a:endParaRPr lang="th-TH" sz="2600" dirty="0">
              <a:latin typeface="DilleniaUPC" pitchFamily="18" charset="-34"/>
              <a:cs typeface="DilleniaUPC" pitchFamily="18" charset="-34"/>
            </a:endParaRPr>
          </a:p>
        </p:txBody>
      </p:sp>
      <p:grpSp>
        <p:nvGrpSpPr>
          <p:cNvPr id="38" name="กลุ่ม 37"/>
          <p:cNvGrpSpPr/>
          <p:nvPr/>
        </p:nvGrpSpPr>
        <p:grpSpPr>
          <a:xfrm>
            <a:off x="8153400" y="4927918"/>
            <a:ext cx="1840120" cy="737499"/>
            <a:chOff x="8107680" y="944880"/>
            <a:chExt cx="2682240" cy="737499"/>
          </a:xfrm>
        </p:grpSpPr>
        <p:sp>
          <p:nvSpPr>
            <p:cNvPr id="39" name="สี่เหลี่ยมผืนผ้า 38"/>
            <p:cNvSpPr/>
            <p:nvPr/>
          </p:nvSpPr>
          <p:spPr>
            <a:xfrm>
              <a:off x="8107680" y="944880"/>
              <a:ext cx="2682240" cy="737499"/>
            </a:xfrm>
            <a:prstGeom prst="rect">
              <a:avLst/>
            </a:prstGeom>
            <a:solidFill>
              <a:srgbClr val="DF419B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40" name="กล่องข้อความ 39"/>
            <p:cNvSpPr txBox="1"/>
            <p:nvPr/>
          </p:nvSpPr>
          <p:spPr>
            <a:xfrm>
              <a:off x="8122920" y="1092990"/>
              <a:ext cx="266700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600" dirty="0" smtClean="0">
                  <a:latin typeface="DilleniaUPC" pitchFamily="18" charset="-34"/>
                  <a:cs typeface="DilleniaUPC" pitchFamily="18" charset="-34"/>
                </a:rPr>
                <a:t>สินทรัพย์ประเภทอื่น</a:t>
              </a:r>
              <a:endParaRPr lang="th-TH" sz="2600" dirty="0">
                <a:latin typeface="DilleniaUPC" pitchFamily="18" charset="-34"/>
                <a:cs typeface="DilleniaUPC" pitchFamily="18" charset="-34"/>
              </a:endParaRPr>
            </a:p>
          </p:txBody>
        </p:sp>
      </p:grpSp>
      <p:grpSp>
        <p:nvGrpSpPr>
          <p:cNvPr id="44" name="กลุ่ม 43"/>
          <p:cNvGrpSpPr/>
          <p:nvPr/>
        </p:nvGrpSpPr>
        <p:grpSpPr>
          <a:xfrm>
            <a:off x="4455744" y="5853646"/>
            <a:ext cx="3198592" cy="561979"/>
            <a:chOff x="3094624" y="5149805"/>
            <a:chExt cx="3198592" cy="561979"/>
          </a:xfrm>
        </p:grpSpPr>
        <p:sp>
          <p:nvSpPr>
            <p:cNvPr id="42" name="สี่เหลี่ยมผืนผ้า 41"/>
            <p:cNvSpPr/>
            <p:nvPr/>
          </p:nvSpPr>
          <p:spPr>
            <a:xfrm>
              <a:off x="3094624" y="5149805"/>
              <a:ext cx="3028840" cy="552892"/>
            </a:xfrm>
            <a:prstGeom prst="rect">
              <a:avLst/>
            </a:prstGeom>
            <a:solidFill>
              <a:srgbClr val="FF66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b="1"/>
            </a:p>
          </p:txBody>
        </p:sp>
        <p:sp>
          <p:nvSpPr>
            <p:cNvPr id="43" name="กล่องข้อความ 42"/>
            <p:cNvSpPr txBox="1"/>
            <p:nvPr/>
          </p:nvSpPr>
          <p:spPr>
            <a:xfrm>
              <a:off x="3138536" y="5219341"/>
              <a:ext cx="315468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600" b="1" dirty="0" smtClean="0">
                  <a:latin typeface="DilleniaUPC" pitchFamily="18" charset="-34"/>
                  <a:cs typeface="DilleniaUPC" pitchFamily="18" charset="-34"/>
                </a:rPr>
                <a:t>ที่ดิน อาคาร และอุปกรณ์</a:t>
              </a:r>
              <a:endParaRPr lang="th-TH" sz="2600" b="1" dirty="0">
                <a:latin typeface="DilleniaUPC" pitchFamily="18" charset="-34"/>
                <a:cs typeface="DilleniaUPC" pitchFamily="18" charset="-34"/>
              </a:endParaRPr>
            </a:p>
          </p:txBody>
        </p:sp>
      </p:grpSp>
      <p:cxnSp>
        <p:nvCxnSpPr>
          <p:cNvPr id="45" name="ตัวเชื่อมต่อตรง 44"/>
          <p:cNvCxnSpPr>
            <a:stCxn id="12" idx="0"/>
            <a:endCxn id="5" idx="2"/>
          </p:cNvCxnSpPr>
          <p:nvPr/>
        </p:nvCxnSpPr>
        <p:spPr>
          <a:xfrm flipH="1" flipV="1">
            <a:off x="6018371" y="1882289"/>
            <a:ext cx="1" cy="439537"/>
          </a:xfrm>
          <a:prstGeom prst="line">
            <a:avLst/>
          </a:prstGeom>
          <a:ln w="31750">
            <a:solidFill>
              <a:srgbClr val="FF6600"/>
            </a:solidFill>
            <a:head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ตัวเชื่อมต่อตรง 48"/>
          <p:cNvCxnSpPr/>
          <p:nvPr/>
        </p:nvCxnSpPr>
        <p:spPr>
          <a:xfrm flipH="1" flipV="1">
            <a:off x="6017656" y="3573928"/>
            <a:ext cx="1" cy="439537"/>
          </a:xfrm>
          <a:prstGeom prst="line">
            <a:avLst/>
          </a:prstGeom>
          <a:ln w="31750">
            <a:solidFill>
              <a:srgbClr val="FF6600"/>
            </a:solidFill>
            <a:head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ตัวเชื่อมต่อตรง 49"/>
          <p:cNvCxnSpPr/>
          <p:nvPr/>
        </p:nvCxnSpPr>
        <p:spPr>
          <a:xfrm flipH="1">
            <a:off x="4713945" y="4024432"/>
            <a:ext cx="2507019" cy="1"/>
          </a:xfrm>
          <a:prstGeom prst="line">
            <a:avLst/>
          </a:prstGeom>
          <a:ln w="3175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ตัวเชื่อมต่อตรง 52"/>
          <p:cNvCxnSpPr/>
          <p:nvPr/>
        </p:nvCxnSpPr>
        <p:spPr>
          <a:xfrm flipH="1" flipV="1">
            <a:off x="3976459" y="4722755"/>
            <a:ext cx="4189879" cy="16934"/>
          </a:xfrm>
          <a:prstGeom prst="line">
            <a:avLst/>
          </a:prstGeom>
          <a:ln w="3175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ตัวเชื่อมต่อตรง 55"/>
          <p:cNvCxnSpPr/>
          <p:nvPr/>
        </p:nvCxnSpPr>
        <p:spPr>
          <a:xfrm flipV="1">
            <a:off x="3965758" y="4426281"/>
            <a:ext cx="0" cy="330123"/>
          </a:xfrm>
          <a:prstGeom prst="line">
            <a:avLst/>
          </a:prstGeom>
          <a:ln w="31750">
            <a:solidFill>
              <a:srgbClr val="FF6600"/>
            </a:solidFill>
            <a:head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ตัวเชื่อมต่อตรง 56"/>
          <p:cNvCxnSpPr>
            <a:stCxn id="39" idx="1"/>
          </p:cNvCxnSpPr>
          <p:nvPr/>
        </p:nvCxnSpPr>
        <p:spPr>
          <a:xfrm flipH="1">
            <a:off x="6031199" y="5296668"/>
            <a:ext cx="2122201" cy="8358"/>
          </a:xfrm>
          <a:prstGeom prst="line">
            <a:avLst/>
          </a:prstGeom>
          <a:ln w="31750">
            <a:solidFill>
              <a:srgbClr val="FF6600"/>
            </a:solidFill>
            <a:head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ตัวเชื่อมต่อตรง 59"/>
          <p:cNvCxnSpPr/>
          <p:nvPr/>
        </p:nvCxnSpPr>
        <p:spPr>
          <a:xfrm flipV="1">
            <a:off x="8166338" y="4417256"/>
            <a:ext cx="0" cy="330123"/>
          </a:xfrm>
          <a:prstGeom prst="line">
            <a:avLst/>
          </a:prstGeom>
          <a:ln w="31750">
            <a:solidFill>
              <a:srgbClr val="FF6600"/>
            </a:solidFill>
            <a:head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ตัวเชื่อมต่อตรง 61"/>
          <p:cNvCxnSpPr/>
          <p:nvPr/>
        </p:nvCxnSpPr>
        <p:spPr>
          <a:xfrm flipH="1" flipV="1">
            <a:off x="6021418" y="4756406"/>
            <a:ext cx="13622" cy="1095754"/>
          </a:xfrm>
          <a:prstGeom prst="line">
            <a:avLst/>
          </a:prstGeom>
          <a:ln w="31750">
            <a:solidFill>
              <a:srgbClr val="FF6600"/>
            </a:solidFill>
            <a:head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ตัวเชื่อมต่อตรง 63"/>
          <p:cNvCxnSpPr/>
          <p:nvPr/>
        </p:nvCxnSpPr>
        <p:spPr>
          <a:xfrm flipH="1">
            <a:off x="7057896" y="1234440"/>
            <a:ext cx="1095504" cy="10251"/>
          </a:xfrm>
          <a:prstGeom prst="line">
            <a:avLst/>
          </a:prstGeom>
          <a:ln w="31750">
            <a:solidFill>
              <a:srgbClr val="FF6600"/>
            </a:solidFill>
            <a:headEnd type="triangl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กล่องข้อความ 65"/>
          <p:cNvSpPr txBox="1"/>
          <p:nvPr/>
        </p:nvSpPr>
        <p:spPr>
          <a:xfrm>
            <a:off x="6086236" y="1851140"/>
            <a:ext cx="525780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th-TH" sz="2800" b="1" dirty="0" smtClean="0">
                <a:latin typeface="DilleniaUPC" panose="02020603050405020304" pitchFamily="18" charset="-34"/>
                <a:cs typeface="DilleniaUPC" panose="02020603050405020304" pitchFamily="18" charset="-34"/>
              </a:rPr>
              <a:t>ใช่</a:t>
            </a:r>
            <a:endParaRPr lang="th-TH" sz="2800" b="1" dirty="0">
              <a:latin typeface="DilleniaUPC" panose="02020603050405020304" pitchFamily="18" charset="-34"/>
              <a:cs typeface="DilleniaUPC" panose="02020603050405020304" pitchFamily="18" charset="-34"/>
            </a:endParaRPr>
          </a:p>
        </p:txBody>
      </p:sp>
      <p:sp>
        <p:nvSpPr>
          <p:cNvPr id="67" name="กล่องข้อความ 66"/>
          <p:cNvSpPr txBox="1"/>
          <p:nvPr/>
        </p:nvSpPr>
        <p:spPr>
          <a:xfrm>
            <a:off x="7319443" y="785362"/>
            <a:ext cx="525780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th-TH" sz="2800" b="1" dirty="0" smtClean="0">
                <a:latin typeface="DilleniaUPC" panose="02020603050405020304" pitchFamily="18" charset="-34"/>
                <a:cs typeface="DilleniaUPC" panose="02020603050405020304" pitchFamily="18" charset="-34"/>
              </a:rPr>
              <a:t>ไม่</a:t>
            </a:r>
            <a:endParaRPr lang="th-TH" sz="2800" b="1" dirty="0">
              <a:latin typeface="DilleniaUPC" panose="02020603050405020304" pitchFamily="18" charset="-34"/>
              <a:cs typeface="DilleniaUPC" panose="02020603050405020304" pitchFamily="18" charset="-34"/>
            </a:endParaRPr>
          </a:p>
        </p:txBody>
      </p:sp>
      <p:sp>
        <p:nvSpPr>
          <p:cNvPr id="68" name="กล่องข้อความ 67"/>
          <p:cNvSpPr txBox="1"/>
          <p:nvPr/>
        </p:nvSpPr>
        <p:spPr>
          <a:xfrm>
            <a:off x="6603938" y="4860064"/>
            <a:ext cx="525780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th-TH" sz="2800" b="1" dirty="0" smtClean="0">
                <a:latin typeface="DilleniaUPC" panose="02020603050405020304" pitchFamily="18" charset="-34"/>
                <a:cs typeface="DilleniaUPC" panose="02020603050405020304" pitchFamily="18" charset="-34"/>
              </a:rPr>
              <a:t>ไม่</a:t>
            </a:r>
            <a:endParaRPr lang="th-TH" sz="2800" b="1" dirty="0">
              <a:latin typeface="DilleniaUPC" panose="02020603050405020304" pitchFamily="18" charset="-34"/>
              <a:cs typeface="DilleniaUPC" panose="02020603050405020304" pitchFamily="18" charset="-34"/>
            </a:endParaRPr>
          </a:p>
        </p:txBody>
      </p:sp>
      <p:sp>
        <p:nvSpPr>
          <p:cNvPr id="69" name="กล่องข้อความ 68"/>
          <p:cNvSpPr txBox="1"/>
          <p:nvPr/>
        </p:nvSpPr>
        <p:spPr>
          <a:xfrm>
            <a:off x="5677812" y="5356855"/>
            <a:ext cx="525780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th-TH" sz="2800" b="1" dirty="0" smtClean="0">
                <a:latin typeface="DilleniaUPC" panose="02020603050405020304" pitchFamily="18" charset="-34"/>
                <a:cs typeface="DilleniaUPC" panose="02020603050405020304" pitchFamily="18" charset="-34"/>
              </a:rPr>
              <a:t>ใช่</a:t>
            </a:r>
            <a:endParaRPr lang="th-TH" sz="2800" b="1" dirty="0">
              <a:latin typeface="DilleniaUPC" panose="02020603050405020304" pitchFamily="18" charset="-34"/>
              <a:cs typeface="Dilleni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598730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32313" y="523870"/>
            <a:ext cx="3754087" cy="803618"/>
          </a:xfrm>
        </p:spPr>
        <p:txBody>
          <a:bodyPr>
            <a:noAutofit/>
          </a:bodyPr>
          <a:lstStyle/>
          <a:p>
            <a:pPr algn="ctr"/>
            <a:r>
              <a:rPr lang="th-TH" sz="4800" u="sng" dirty="0" smtClean="0"/>
              <a:t>วงจรสินทรัพย์</a:t>
            </a:r>
            <a:endParaRPr lang="th-TH" sz="4800" u="sng" dirty="0"/>
          </a:p>
        </p:txBody>
      </p:sp>
      <p:sp>
        <p:nvSpPr>
          <p:cNvPr id="10" name="รูปแบบอิสระ 9"/>
          <p:cNvSpPr/>
          <p:nvPr/>
        </p:nvSpPr>
        <p:spPr>
          <a:xfrm>
            <a:off x="6943186" y="3065515"/>
            <a:ext cx="1635975" cy="1866145"/>
          </a:xfrm>
          <a:custGeom>
            <a:avLst/>
            <a:gdLst>
              <a:gd name="connsiteX0" fmla="*/ 0 w 1635975"/>
              <a:gd name="connsiteY0" fmla="*/ 933073 h 1866145"/>
              <a:gd name="connsiteX1" fmla="*/ 817988 w 1635975"/>
              <a:gd name="connsiteY1" fmla="*/ 0 h 1866145"/>
              <a:gd name="connsiteX2" fmla="*/ 1635976 w 1635975"/>
              <a:gd name="connsiteY2" fmla="*/ 933073 h 1866145"/>
              <a:gd name="connsiteX3" fmla="*/ 817988 w 1635975"/>
              <a:gd name="connsiteY3" fmla="*/ 1866146 h 1866145"/>
              <a:gd name="connsiteX4" fmla="*/ 0 w 1635975"/>
              <a:gd name="connsiteY4" fmla="*/ 933073 h 1866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35975" h="1866145">
                <a:moveTo>
                  <a:pt x="0" y="933073"/>
                </a:moveTo>
                <a:cubicBezTo>
                  <a:pt x="0" y="417751"/>
                  <a:pt x="366226" y="0"/>
                  <a:pt x="817988" y="0"/>
                </a:cubicBezTo>
                <a:cubicBezTo>
                  <a:pt x="1269750" y="0"/>
                  <a:pt x="1635976" y="417751"/>
                  <a:pt x="1635976" y="933073"/>
                </a:cubicBezTo>
                <a:cubicBezTo>
                  <a:pt x="1635976" y="1448395"/>
                  <a:pt x="1269750" y="1866146"/>
                  <a:pt x="817988" y="1866146"/>
                </a:cubicBezTo>
                <a:cubicBezTo>
                  <a:pt x="366226" y="1866146"/>
                  <a:pt x="0" y="1448395"/>
                  <a:pt x="0" y="933073"/>
                </a:cubicBezTo>
                <a:close/>
              </a:path>
            </a:pathLst>
          </a:custGeom>
          <a:solidFill>
            <a:srgbClr val="FF00FF"/>
          </a:solid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contourW="19050" prstMaterial="metal">
            <a:bevelT w="88900" h="203200"/>
            <a:bevelB w="165100" h="2540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2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80223" tIns="313931" rIns="280223" bIns="313931" numCol="1" spcCol="1270" anchor="ctr" anchorCtr="0">
            <a:noAutofit/>
          </a:bodyPr>
          <a:lstStyle/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th-TH" sz="3200" b="1" kern="1200" dirty="0" smtClean="0"/>
              <a:t>ตรวจรับสินทรัพย์</a:t>
            </a:r>
            <a:endParaRPr lang="th-TH" sz="3200" b="1" kern="1200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4DB29-0DB9-4AFC-B7D7-714E5675EC4F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1785728" y="1977624"/>
            <a:ext cx="5355336" cy="304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01700" indent="-633413">
              <a:buFont typeface="Arial" panose="020B0604020202020204" pitchFamily="34" charset="0"/>
              <a:buChar char="•"/>
            </a:pPr>
            <a:r>
              <a:rPr lang="th-TH" sz="6000" b="1" dirty="0" smtClean="0">
                <a:ln w="0"/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การรับรู้รายการ</a:t>
            </a:r>
          </a:p>
          <a:p>
            <a:pPr marL="901700" indent="-633413">
              <a:buFont typeface="Arial" panose="020B0604020202020204" pitchFamily="34" charset="0"/>
              <a:buChar char="•"/>
            </a:pPr>
            <a:r>
              <a:rPr lang="th-TH" sz="6000" b="1" dirty="0" smtClean="0">
                <a:ln w="0"/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การวัดมูลค่าเริ่มแรก</a:t>
            </a:r>
            <a:endParaRPr lang="th-TH" sz="6000" b="1" dirty="0">
              <a:ln w="0"/>
              <a:solidFill>
                <a:srgbClr val="FF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คำบรรยายภาพแบบวงรี 7"/>
          <p:cNvSpPr/>
          <p:nvPr/>
        </p:nvSpPr>
        <p:spPr>
          <a:xfrm>
            <a:off x="8680704" y="2165837"/>
            <a:ext cx="3182112" cy="1536192"/>
          </a:xfrm>
          <a:prstGeom prst="wedgeEllipseCallout">
            <a:avLst>
              <a:gd name="adj1" fmla="val -52634"/>
              <a:gd name="adj2" fmla="val 54563"/>
            </a:avLst>
          </a:prstGeom>
          <a:solidFill>
            <a:srgbClr val="FF00FF"/>
          </a:solidFill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800" b="1">
                <a:latin typeface="AngsanaUPC" panose="02020603050405020304" pitchFamily="18" charset="-34"/>
                <a:cs typeface="AngsanaUPC" panose="02020603050405020304" pitchFamily="18" charset="-34"/>
              </a:rPr>
              <a:t>ราคายุติธรรม </a:t>
            </a:r>
          </a:p>
          <a:p>
            <a:pPr algn="ctr"/>
            <a:r>
              <a:rPr lang="th-TH" sz="2800" b="1">
                <a:latin typeface="AngsanaUPC" panose="02020603050405020304" pitchFamily="18" charset="-34"/>
                <a:cs typeface="AngsanaUPC" panose="02020603050405020304" pitchFamily="18" charset="-34"/>
              </a:rPr>
              <a:t>(ได้มาโดยไม่ต้องแลกเปลี่ยน)</a:t>
            </a:r>
          </a:p>
        </p:txBody>
      </p:sp>
      <p:sp>
        <p:nvSpPr>
          <p:cNvPr id="26" name="คำบรรยายภาพแบบวงรี 25"/>
          <p:cNvSpPr/>
          <p:nvPr/>
        </p:nvSpPr>
        <p:spPr>
          <a:xfrm>
            <a:off x="6989064" y="384811"/>
            <a:ext cx="3566160" cy="1536192"/>
          </a:xfrm>
          <a:prstGeom prst="wedgeEllipseCallout">
            <a:avLst>
              <a:gd name="adj1" fmla="val -25390"/>
              <a:gd name="adj2" fmla="val 118849"/>
            </a:avLst>
          </a:prstGeom>
          <a:solidFill>
            <a:srgbClr val="FF00FF"/>
          </a:solidFill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8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ราคาทุน </a:t>
            </a:r>
            <a:endParaRPr lang="th-TH" sz="2800" b="1" dirty="0" smtClean="0"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pPr algn="ctr"/>
            <a:r>
              <a:rPr lang="th-TH" sz="2800" b="1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(</a:t>
            </a:r>
            <a:r>
              <a:rPr lang="th-TH" sz="28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จัดหาโดยมีต้นทุน)</a:t>
            </a:r>
          </a:p>
          <a:p>
            <a:pPr algn="ctr"/>
            <a:r>
              <a:rPr lang="th-TH" sz="28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- รายจ่ายที่เป็นต้นทุน</a:t>
            </a:r>
          </a:p>
        </p:txBody>
      </p:sp>
      <p:sp>
        <p:nvSpPr>
          <p:cNvPr id="27" name="คำบรรยายภาพแบบวงรี 26"/>
          <p:cNvSpPr/>
          <p:nvPr/>
        </p:nvSpPr>
        <p:spPr>
          <a:xfrm>
            <a:off x="8869680" y="4384781"/>
            <a:ext cx="2993136" cy="1536192"/>
          </a:xfrm>
          <a:prstGeom prst="wedgeEllipseCallout">
            <a:avLst>
              <a:gd name="adj1" fmla="val -59119"/>
              <a:gd name="adj2" fmla="val -51787"/>
            </a:avLst>
          </a:prstGeom>
          <a:solidFill>
            <a:srgbClr val="FF00FF"/>
          </a:solidFill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800" b="1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ส่วนประกอบ</a:t>
            </a:r>
          </a:p>
          <a:p>
            <a:pPr algn="ctr"/>
            <a:r>
              <a:rPr lang="th-TH" sz="2800" b="1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ของสินทรัพย์</a:t>
            </a:r>
            <a:endParaRPr lang="th-TH" sz="2800" b="1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751182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animBg="1"/>
      <p:bldP spid="26" grpId="0" animBg="1"/>
      <p:bldP spid="2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2313" y="304414"/>
            <a:ext cx="8911687" cy="1280890"/>
          </a:xfrm>
        </p:spPr>
        <p:txBody>
          <a:bodyPr/>
          <a:lstStyle/>
          <a:p>
            <a:r>
              <a:rPr lang="th-TH" dirty="0" smtClean="0"/>
              <a:t>การรับรู้รายการ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732313" y="986757"/>
            <a:ext cx="9937173" cy="3851730"/>
          </a:xfrm>
        </p:spPr>
        <p:txBody>
          <a:bodyPr>
            <a:noAutofit/>
          </a:bodyPr>
          <a:lstStyle/>
          <a:p>
            <a:pPr marL="450850" indent="-450850"/>
            <a:r>
              <a:rPr lang="th-TH" altLang="en-US" sz="3200" dirty="0" smtClean="0"/>
              <a:t>ในการรับรู้รายการ </a:t>
            </a:r>
            <a:r>
              <a:rPr lang="th-TH" altLang="en-US" sz="3200" dirty="0"/>
              <a:t>ที่ดิน </a:t>
            </a:r>
            <a:r>
              <a:rPr lang="th-TH" altLang="en-US" sz="3200" dirty="0" smtClean="0"/>
              <a:t>อาคารและอุปกรณ์เป็นสินทรัพย์นั้น ต้องประกอบด้วยเงื่อนไขทุกข้อต่อไปนี้ </a:t>
            </a:r>
            <a:r>
              <a:rPr lang="th-TH" altLang="en-US" sz="3200" b="1" dirty="0"/>
              <a:t>(ย่อหน้าที่ </a:t>
            </a:r>
            <a:r>
              <a:rPr lang="th-TH" altLang="en-US" sz="3200" b="1" dirty="0" smtClean="0"/>
              <a:t>10) </a:t>
            </a:r>
            <a:endParaRPr lang="th-TH" altLang="en-US" sz="3200" dirty="0" smtClean="0"/>
          </a:p>
          <a:p>
            <a:pPr marL="719138" lvl="1" indent="-261938">
              <a:spcBef>
                <a:spcPts val="0"/>
              </a:spcBef>
              <a:buSzPct val="80000"/>
              <a:buFont typeface="+mj-lt"/>
              <a:buAutoNum type="arabicPeriod"/>
            </a:pPr>
            <a:r>
              <a:rPr lang="th-TH" altLang="en-US" sz="2800" dirty="0">
                <a:solidFill>
                  <a:schemeClr val="tx1"/>
                </a:solidFill>
              </a:rPr>
              <a:t>มีความเป็นไปได้ค่อนข้างแน่</a:t>
            </a:r>
            <a:r>
              <a:rPr lang="th-TH" altLang="en-US" sz="2800" dirty="0" smtClean="0">
                <a:solidFill>
                  <a:schemeClr val="tx1"/>
                </a:solidFill>
              </a:rPr>
              <a:t>ที่หน่วยงานจะ</a:t>
            </a:r>
            <a:r>
              <a:rPr lang="th-TH" altLang="en-US" sz="2800" dirty="0">
                <a:solidFill>
                  <a:schemeClr val="tx1"/>
                </a:solidFill>
              </a:rPr>
              <a:t>ได้รับประโยชน์เชิงเศรษฐกิจใน</a:t>
            </a:r>
            <a:r>
              <a:rPr lang="th-TH" altLang="en-US" sz="2800" dirty="0" smtClean="0">
                <a:solidFill>
                  <a:schemeClr val="tx1"/>
                </a:solidFill>
              </a:rPr>
              <a:t>อนาคต หรือศักยภาพในการให้บริการเพิ่มขึ้นจาก</a:t>
            </a:r>
            <a:r>
              <a:rPr lang="th-TH" altLang="en-US" sz="2800" dirty="0">
                <a:solidFill>
                  <a:schemeClr val="tx1"/>
                </a:solidFill>
              </a:rPr>
              <a:t>สินทรัพย์</a:t>
            </a:r>
            <a:r>
              <a:rPr lang="th-TH" altLang="en-US" sz="2800" dirty="0" smtClean="0">
                <a:solidFill>
                  <a:schemeClr val="tx1"/>
                </a:solidFill>
              </a:rPr>
              <a:t>นั้น</a:t>
            </a:r>
          </a:p>
          <a:p>
            <a:pPr marL="719138" lvl="1" indent="-261938">
              <a:spcBef>
                <a:spcPts val="0"/>
              </a:spcBef>
              <a:buSzPct val="80000"/>
              <a:buFont typeface="+mj-lt"/>
              <a:buAutoNum type="arabicPeriod"/>
            </a:pPr>
            <a:r>
              <a:rPr lang="th-TH" sz="2800" dirty="0" smtClean="0">
                <a:solidFill>
                  <a:schemeClr val="tx1"/>
                </a:solidFill>
              </a:rPr>
              <a:t>สามารถ</a:t>
            </a:r>
            <a:r>
              <a:rPr lang="th-TH" sz="2800" dirty="0">
                <a:solidFill>
                  <a:schemeClr val="tx1"/>
                </a:solidFill>
              </a:rPr>
              <a:t>วัดมูลค่าต้นทุน หรือมูลค่ายุติธรรม (รายการที่ไม่มีการแลกเปลี่ยน ตามย่อหน้าที่ </a:t>
            </a:r>
            <a:r>
              <a:rPr lang="th-TH" sz="2800" dirty="0" smtClean="0">
                <a:solidFill>
                  <a:schemeClr val="tx1"/>
                </a:solidFill>
              </a:rPr>
              <a:t>20) ของรายการที่ดิน </a:t>
            </a:r>
            <a:r>
              <a:rPr lang="th-TH" sz="2800" dirty="0">
                <a:solidFill>
                  <a:schemeClr val="tx1"/>
                </a:solidFill>
              </a:rPr>
              <a:t>อาคาร และอุปกรณ์ได้อย่าง</a:t>
            </a:r>
            <a:r>
              <a:rPr lang="th-TH" sz="2800" dirty="0" smtClean="0">
                <a:solidFill>
                  <a:schemeClr val="tx1"/>
                </a:solidFill>
              </a:rPr>
              <a:t>น่าเชื่อถือ</a:t>
            </a:r>
          </a:p>
          <a:p>
            <a:pPr marL="0" lvl="1" indent="0" algn="thaiDist">
              <a:buNone/>
            </a:pPr>
            <a:endParaRPr lang="th-TH" altLang="en-US" sz="3200" dirty="0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4DB29-0DB9-4AFC-B7D7-714E5675EC4F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1659161" y="3678577"/>
            <a:ext cx="9981132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2000" kern="1200" baseline="0">
                <a:solidFill>
                  <a:schemeClr val="tx1"/>
                </a:solidFill>
                <a:latin typeface="DilleniaUPC" pitchFamily="18" charset="-34"/>
                <a:ea typeface="+mn-ea"/>
                <a:cs typeface="DilleniaUPC" pitchFamily="18" charset="-34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 baseline="0">
                <a:solidFill>
                  <a:schemeClr val="tx1"/>
                </a:solidFill>
                <a:latin typeface="DilleniaUPC" pitchFamily="18" charset="-34"/>
                <a:ea typeface="+mn-ea"/>
                <a:cs typeface="DilleniaUPC" pitchFamily="18" charset="-34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 baseline="0">
                <a:solidFill>
                  <a:schemeClr val="tx1"/>
                </a:solidFill>
                <a:latin typeface="DilleniaUPC" pitchFamily="18" charset="-34"/>
                <a:ea typeface="+mn-ea"/>
                <a:cs typeface="DilleniaUPC" pitchFamily="18" charset="-34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 baseline="0">
                <a:solidFill>
                  <a:schemeClr val="tx1"/>
                </a:solidFill>
                <a:latin typeface="DilleniaUPC" pitchFamily="18" charset="-34"/>
                <a:ea typeface="+mn-ea"/>
                <a:cs typeface="DilleniaUPC" pitchFamily="18" charset="-34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 baseline="0">
                <a:solidFill>
                  <a:schemeClr val="tx1"/>
                </a:solidFill>
                <a:latin typeface="DilleniaUPC" pitchFamily="18" charset="-34"/>
                <a:ea typeface="+mn-ea"/>
                <a:cs typeface="DilleniaUPC" pitchFamily="18" charset="-34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0850" indent="-450850" algn="thaiDist">
              <a:spcBef>
                <a:spcPts val="0"/>
              </a:spcBef>
            </a:pPr>
            <a:r>
              <a:rPr lang="th-TH" altLang="en-US" sz="3200" dirty="0" smtClean="0"/>
              <a:t>หน่วยงานต้องประเมินต้นทุนทั้งหมดของรายการที่ดิน อาคาร และอุปกรณ์เมื่อเกิดขึ้นตามหลักการรับรู้รายการ </a:t>
            </a:r>
            <a:r>
              <a:rPr lang="th-TH" altLang="en-US" sz="3200" b="1" dirty="0" smtClean="0"/>
              <a:t>(ย่อหน้าที่ 13)</a:t>
            </a:r>
            <a:endParaRPr lang="th-TH" altLang="en-US" sz="3200" dirty="0"/>
          </a:p>
          <a:p>
            <a:pPr marL="0" indent="0" algn="thaiDist">
              <a:spcBef>
                <a:spcPts val="0"/>
              </a:spcBef>
              <a:buNone/>
            </a:pPr>
            <a:r>
              <a:rPr lang="th-TH" altLang="en-US" sz="3200" dirty="0" smtClean="0"/>
              <a:t>    ต้นทุนดังกล่าวประกอบด้วย</a:t>
            </a:r>
          </a:p>
          <a:p>
            <a:pPr lvl="1" algn="thaiDist">
              <a:spcBef>
                <a:spcPts val="600"/>
              </a:spcBef>
            </a:pPr>
            <a:r>
              <a:rPr lang="th-TH" altLang="en-US" sz="2800" dirty="0" smtClean="0"/>
              <a:t> ต้นทุนเริ่มแรกเพื่อให้ได้มาหรือที่เกิดขึ้นจากการก่อสร้าง และ</a:t>
            </a:r>
          </a:p>
          <a:p>
            <a:pPr marL="804863" lvl="1" indent="-347663" algn="thaiDist">
              <a:spcBef>
                <a:spcPts val="600"/>
              </a:spcBef>
            </a:pPr>
            <a:r>
              <a:rPr lang="th-TH" altLang="en-US" sz="2800" dirty="0" smtClean="0"/>
              <a:t> ต้นทุนที่เกิดขึ้นในภายหลังเมื่อมีการต่อเติม การเปลี่ยนแทนส่วนประกอบต่างๆ  หรือการซ่อมบำรุง สินทรัพย์ </a:t>
            </a:r>
          </a:p>
          <a:p>
            <a:pPr lvl="1" algn="thaiDist">
              <a:spcBef>
                <a:spcPts val="600"/>
              </a:spcBef>
            </a:pPr>
            <a:endParaRPr lang="th-TH" altLang="en-US" sz="2800" dirty="0" smtClean="0"/>
          </a:p>
          <a:p>
            <a:pPr>
              <a:spcBef>
                <a:spcPts val="600"/>
              </a:spcBef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896964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การรับรู้รายการ</a:t>
            </a:r>
            <a:endParaRPr lang="th-TH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4DB29-0DB9-4AFC-B7D7-714E5675EC4F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35" name="กล่องข้อความ 34"/>
          <p:cNvSpPr txBox="1"/>
          <p:nvPr/>
        </p:nvSpPr>
        <p:spPr>
          <a:xfrm>
            <a:off x="1478280" y="3593879"/>
            <a:ext cx="21985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600" b="1" dirty="0" smtClean="0">
                <a:latin typeface="DilleniaUPC" pitchFamily="18" charset="-34"/>
                <a:cs typeface="DilleniaUPC" pitchFamily="18" charset="-34"/>
              </a:rPr>
              <a:t>ค่อนข้างแน่ใจว่าจะได้รับประโยชน์</a:t>
            </a:r>
            <a:endParaRPr lang="th-TH" sz="3600" b="1" dirty="0">
              <a:latin typeface="DilleniaUPC" pitchFamily="18" charset="-34"/>
              <a:cs typeface="DilleniaUPC" pitchFamily="18" charset="-34"/>
            </a:endParaRPr>
          </a:p>
        </p:txBody>
      </p:sp>
      <p:sp>
        <p:nvSpPr>
          <p:cNvPr id="36" name="กล่องข้อความ 35"/>
          <p:cNvSpPr txBox="1"/>
          <p:nvPr/>
        </p:nvSpPr>
        <p:spPr>
          <a:xfrm>
            <a:off x="8799673" y="3510107"/>
            <a:ext cx="18410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600" b="1" dirty="0" smtClean="0">
                <a:latin typeface="DilleniaUPC" pitchFamily="18" charset="-34"/>
                <a:cs typeface="DilleniaUPC" pitchFamily="18" charset="-34"/>
              </a:rPr>
              <a:t>วัดมูลค่าได้ อย่างน่าเชื่อถือ</a:t>
            </a:r>
            <a:endParaRPr lang="th-TH" sz="3600" b="1" dirty="0">
              <a:latin typeface="DilleniaUPC" pitchFamily="18" charset="-34"/>
              <a:cs typeface="DilleniaUPC" pitchFamily="18" charset="-34"/>
            </a:endParaRPr>
          </a:p>
        </p:txBody>
      </p:sp>
      <p:sp>
        <p:nvSpPr>
          <p:cNvPr id="43" name="กล่องข้อความ 42"/>
          <p:cNvSpPr txBox="1"/>
          <p:nvPr/>
        </p:nvSpPr>
        <p:spPr>
          <a:xfrm>
            <a:off x="3310325" y="5463319"/>
            <a:ext cx="5831444" cy="646331"/>
          </a:xfrm>
          <a:prstGeom prst="rect">
            <a:avLst/>
          </a:prstGeom>
          <a:pattFill prst="ltUpDiag">
            <a:fgClr>
              <a:schemeClr val="accent2">
                <a:lumMod val="75000"/>
              </a:schemeClr>
            </a:fgClr>
            <a:bgClr>
              <a:schemeClr val="bg1"/>
            </a:bgClr>
          </a:pattFill>
          <a:ln w="31750">
            <a:solidFill>
              <a:srgbClr val="591907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3600" b="1" dirty="0" smtClean="0">
                <a:latin typeface="DilleniaUPC" pitchFamily="18" charset="-34"/>
                <a:cs typeface="DilleniaUPC" pitchFamily="18" charset="-34"/>
              </a:rPr>
              <a:t>สินทรัพย์ที่มีตัวตน</a:t>
            </a:r>
            <a:endParaRPr lang="th-TH" sz="3600" b="1" dirty="0">
              <a:latin typeface="DilleniaUPC" pitchFamily="18" charset="-34"/>
              <a:cs typeface="DilleniaUPC" pitchFamily="18" charset="-34"/>
            </a:endParaRPr>
          </a:p>
        </p:txBody>
      </p:sp>
      <p:sp>
        <p:nvSpPr>
          <p:cNvPr id="47" name="กล่องข้อความ 46"/>
          <p:cNvSpPr txBox="1"/>
          <p:nvPr/>
        </p:nvSpPr>
        <p:spPr>
          <a:xfrm rot="5400000">
            <a:off x="6923158" y="3882583"/>
            <a:ext cx="2746411" cy="331843"/>
          </a:xfrm>
          <a:prstGeom prst="rect">
            <a:avLst/>
          </a:prstGeom>
          <a:pattFill prst="pct70">
            <a:fgClr>
              <a:srgbClr val="008000"/>
            </a:fgClr>
            <a:bgClr>
              <a:schemeClr val="bg1"/>
            </a:bgClr>
          </a:pattFill>
          <a:ln w="31750">
            <a:solidFill>
              <a:srgbClr val="591907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th-TH" sz="3200" b="1" dirty="0">
              <a:latin typeface="DilleniaUPC" pitchFamily="18" charset="-34"/>
              <a:cs typeface="DilleniaUPC" pitchFamily="18" charset="-34"/>
            </a:endParaRPr>
          </a:p>
        </p:txBody>
      </p:sp>
      <p:sp>
        <p:nvSpPr>
          <p:cNvPr id="54" name="กล่องข้อความ 53"/>
          <p:cNvSpPr txBox="1"/>
          <p:nvPr/>
        </p:nvSpPr>
        <p:spPr>
          <a:xfrm rot="8621657">
            <a:off x="3042784" y="1938381"/>
            <a:ext cx="3419439" cy="217427"/>
          </a:xfrm>
          <a:prstGeom prst="rect">
            <a:avLst/>
          </a:prstGeom>
          <a:pattFill prst="pct70">
            <a:fgClr>
              <a:srgbClr val="0066FF"/>
            </a:fgClr>
            <a:bgClr>
              <a:schemeClr val="bg1"/>
            </a:bgClr>
          </a:pattFill>
          <a:ln w="31750">
            <a:solidFill>
              <a:srgbClr val="591907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th-TH" sz="3200" b="1" dirty="0">
              <a:latin typeface="DilleniaUPC" pitchFamily="18" charset="-34"/>
              <a:cs typeface="DilleniaUPC" pitchFamily="18" charset="-34"/>
            </a:endParaRPr>
          </a:p>
        </p:txBody>
      </p:sp>
      <p:sp>
        <p:nvSpPr>
          <p:cNvPr id="55" name="กล่องข้อความ 54"/>
          <p:cNvSpPr txBox="1"/>
          <p:nvPr/>
        </p:nvSpPr>
        <p:spPr>
          <a:xfrm rot="1919275">
            <a:off x="5815793" y="1943304"/>
            <a:ext cx="3640729" cy="201667"/>
          </a:xfrm>
          <a:prstGeom prst="rect">
            <a:avLst/>
          </a:prstGeom>
          <a:pattFill prst="pct70">
            <a:fgClr>
              <a:srgbClr val="0066FF"/>
            </a:fgClr>
            <a:bgClr>
              <a:schemeClr val="bg1"/>
            </a:bgClr>
          </a:pattFill>
          <a:ln w="31750">
            <a:solidFill>
              <a:srgbClr val="591907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th-TH" sz="3200" b="1" dirty="0">
              <a:latin typeface="DilleniaUPC" pitchFamily="18" charset="-34"/>
              <a:cs typeface="DilleniaUPC" pitchFamily="18" charset="-34"/>
            </a:endParaRPr>
          </a:p>
        </p:txBody>
      </p:sp>
      <p:sp>
        <p:nvSpPr>
          <p:cNvPr id="58" name="กล่องข้อความ 57"/>
          <p:cNvSpPr txBox="1"/>
          <p:nvPr/>
        </p:nvSpPr>
        <p:spPr>
          <a:xfrm rot="5400000">
            <a:off x="2772882" y="3924192"/>
            <a:ext cx="2746411" cy="331843"/>
          </a:xfrm>
          <a:prstGeom prst="rect">
            <a:avLst/>
          </a:prstGeom>
          <a:pattFill prst="pct70">
            <a:fgClr>
              <a:srgbClr val="008000"/>
            </a:fgClr>
            <a:bgClr>
              <a:schemeClr val="bg1"/>
            </a:bgClr>
          </a:pattFill>
          <a:ln w="31750">
            <a:solidFill>
              <a:srgbClr val="591907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th-TH" sz="3200" b="1" dirty="0">
              <a:latin typeface="DilleniaUPC" pitchFamily="18" charset="-34"/>
              <a:cs typeface="DilleniaUPC" pitchFamily="18" charset="-34"/>
            </a:endParaRPr>
          </a:p>
        </p:txBody>
      </p:sp>
      <p:cxnSp>
        <p:nvCxnSpPr>
          <p:cNvPr id="8" name="ตัวเชื่อมต่อตรง 7"/>
          <p:cNvCxnSpPr/>
          <p:nvPr/>
        </p:nvCxnSpPr>
        <p:spPr>
          <a:xfrm flipH="1">
            <a:off x="5242814" y="3121575"/>
            <a:ext cx="1426" cy="2300135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ตัวเชื่อมต่อตรง 58"/>
          <p:cNvCxnSpPr/>
          <p:nvPr/>
        </p:nvCxnSpPr>
        <p:spPr>
          <a:xfrm flipH="1">
            <a:off x="7057356" y="3121574"/>
            <a:ext cx="1426" cy="2300135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ตัวเชื่อมต่อตรง 60"/>
          <p:cNvCxnSpPr/>
          <p:nvPr/>
        </p:nvCxnSpPr>
        <p:spPr>
          <a:xfrm flipH="1">
            <a:off x="6143034" y="3121574"/>
            <a:ext cx="1426" cy="2300135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ตัวเชื่อมต่อตรง 62"/>
          <p:cNvCxnSpPr/>
          <p:nvPr/>
        </p:nvCxnSpPr>
        <p:spPr>
          <a:xfrm>
            <a:off x="5266106" y="3118828"/>
            <a:ext cx="1791250" cy="16763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รูปแบบอิสระ 25"/>
          <p:cNvSpPr/>
          <p:nvPr/>
        </p:nvSpPr>
        <p:spPr>
          <a:xfrm>
            <a:off x="6297991" y="4132488"/>
            <a:ext cx="93657" cy="398246"/>
          </a:xfrm>
          <a:custGeom>
            <a:avLst/>
            <a:gdLst>
              <a:gd name="connsiteX0" fmla="*/ 47041 w 93657"/>
              <a:gd name="connsiteY0" fmla="*/ 0 h 398246"/>
              <a:gd name="connsiteX1" fmla="*/ 1321 w 93657"/>
              <a:gd name="connsiteY1" fmla="*/ 167640 h 398246"/>
              <a:gd name="connsiteX2" fmla="*/ 92761 w 93657"/>
              <a:gd name="connsiteY2" fmla="*/ 243840 h 398246"/>
              <a:gd name="connsiteX3" fmla="*/ 47041 w 93657"/>
              <a:gd name="connsiteY3" fmla="*/ 381000 h 398246"/>
              <a:gd name="connsiteX4" fmla="*/ 31801 w 93657"/>
              <a:gd name="connsiteY4" fmla="*/ 396240 h 398246"/>
              <a:gd name="connsiteX5" fmla="*/ 31801 w 93657"/>
              <a:gd name="connsiteY5" fmla="*/ 396240 h 398246"/>
              <a:gd name="connsiteX6" fmla="*/ 31801 w 93657"/>
              <a:gd name="connsiteY6" fmla="*/ 396240 h 398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3657" h="398246">
                <a:moveTo>
                  <a:pt x="47041" y="0"/>
                </a:moveTo>
                <a:cubicBezTo>
                  <a:pt x="20371" y="63500"/>
                  <a:pt x="-6299" y="127000"/>
                  <a:pt x="1321" y="167640"/>
                </a:cubicBezTo>
                <a:cubicBezTo>
                  <a:pt x="8941" y="208280"/>
                  <a:pt x="85141" y="208280"/>
                  <a:pt x="92761" y="243840"/>
                </a:cubicBezTo>
                <a:cubicBezTo>
                  <a:pt x="100381" y="279400"/>
                  <a:pt x="57201" y="355600"/>
                  <a:pt x="47041" y="381000"/>
                </a:cubicBezTo>
                <a:cubicBezTo>
                  <a:pt x="36881" y="406400"/>
                  <a:pt x="31801" y="396240"/>
                  <a:pt x="31801" y="396240"/>
                </a:cubicBezTo>
                <a:lnTo>
                  <a:pt x="31801" y="396240"/>
                </a:lnTo>
                <a:lnTo>
                  <a:pt x="31801" y="396240"/>
                </a:lnTo>
              </a:path>
            </a:pathLst>
          </a:custGeom>
          <a:noFill/>
          <a:ln w="38100">
            <a:solidFill>
              <a:srgbClr val="778B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0" name="รูปแบบอิสระ 69"/>
          <p:cNvSpPr/>
          <p:nvPr/>
        </p:nvSpPr>
        <p:spPr>
          <a:xfrm>
            <a:off x="5931276" y="4116528"/>
            <a:ext cx="93657" cy="398246"/>
          </a:xfrm>
          <a:custGeom>
            <a:avLst/>
            <a:gdLst>
              <a:gd name="connsiteX0" fmla="*/ 47041 w 93657"/>
              <a:gd name="connsiteY0" fmla="*/ 0 h 398246"/>
              <a:gd name="connsiteX1" fmla="*/ 1321 w 93657"/>
              <a:gd name="connsiteY1" fmla="*/ 167640 h 398246"/>
              <a:gd name="connsiteX2" fmla="*/ 92761 w 93657"/>
              <a:gd name="connsiteY2" fmla="*/ 243840 h 398246"/>
              <a:gd name="connsiteX3" fmla="*/ 47041 w 93657"/>
              <a:gd name="connsiteY3" fmla="*/ 381000 h 398246"/>
              <a:gd name="connsiteX4" fmla="*/ 31801 w 93657"/>
              <a:gd name="connsiteY4" fmla="*/ 396240 h 398246"/>
              <a:gd name="connsiteX5" fmla="*/ 31801 w 93657"/>
              <a:gd name="connsiteY5" fmla="*/ 396240 h 398246"/>
              <a:gd name="connsiteX6" fmla="*/ 31801 w 93657"/>
              <a:gd name="connsiteY6" fmla="*/ 396240 h 398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3657" h="398246">
                <a:moveTo>
                  <a:pt x="47041" y="0"/>
                </a:moveTo>
                <a:cubicBezTo>
                  <a:pt x="20371" y="63500"/>
                  <a:pt x="-6299" y="127000"/>
                  <a:pt x="1321" y="167640"/>
                </a:cubicBezTo>
                <a:cubicBezTo>
                  <a:pt x="8941" y="208280"/>
                  <a:pt x="85141" y="208280"/>
                  <a:pt x="92761" y="243840"/>
                </a:cubicBezTo>
                <a:cubicBezTo>
                  <a:pt x="100381" y="279400"/>
                  <a:pt x="57201" y="355600"/>
                  <a:pt x="47041" y="381000"/>
                </a:cubicBezTo>
                <a:cubicBezTo>
                  <a:pt x="36881" y="406400"/>
                  <a:pt x="31801" y="396240"/>
                  <a:pt x="31801" y="396240"/>
                </a:cubicBezTo>
                <a:lnTo>
                  <a:pt x="31801" y="396240"/>
                </a:lnTo>
                <a:lnTo>
                  <a:pt x="31801" y="396240"/>
                </a:lnTo>
              </a:path>
            </a:pathLst>
          </a:custGeom>
          <a:noFill/>
          <a:ln w="38100">
            <a:solidFill>
              <a:srgbClr val="778B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7" name="ส่วนโค้ง 26"/>
          <p:cNvSpPr/>
          <p:nvPr/>
        </p:nvSpPr>
        <p:spPr>
          <a:xfrm>
            <a:off x="7064898" y="3564405"/>
            <a:ext cx="1813560" cy="882624"/>
          </a:xfrm>
          <a:prstGeom prst="arc">
            <a:avLst>
              <a:gd name="adj1" fmla="val 11050120"/>
              <a:gd name="adj2" fmla="val 20826939"/>
            </a:avLst>
          </a:prstGeom>
          <a:ln w="34925">
            <a:solidFill>
              <a:srgbClr val="0066FF"/>
            </a:solidFill>
            <a:head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1" name="ส่วนโค้ง 70"/>
          <p:cNvSpPr/>
          <p:nvPr/>
        </p:nvSpPr>
        <p:spPr>
          <a:xfrm rot="10800000" flipV="1">
            <a:off x="3449232" y="3619367"/>
            <a:ext cx="1813560" cy="920471"/>
          </a:xfrm>
          <a:prstGeom prst="arc">
            <a:avLst>
              <a:gd name="adj1" fmla="val 11050120"/>
              <a:gd name="adj2" fmla="val 20826939"/>
            </a:avLst>
          </a:prstGeom>
          <a:ln w="34925">
            <a:solidFill>
              <a:srgbClr val="0066FF"/>
            </a:solidFill>
            <a:head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2" name="กล่องข้อความ 71"/>
          <p:cNvSpPr txBox="1"/>
          <p:nvPr/>
        </p:nvSpPr>
        <p:spPr>
          <a:xfrm rot="19435804">
            <a:off x="2767802" y="1440662"/>
            <a:ext cx="36032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600" b="1" dirty="0" smtClean="0">
                <a:latin typeface="DilleniaUPC" pitchFamily="18" charset="-34"/>
                <a:cs typeface="DilleniaUPC" pitchFamily="18" charset="-34"/>
              </a:rPr>
              <a:t>ใช้เพื่อประโยชน์ตามคำนิยาม</a:t>
            </a:r>
            <a:endParaRPr lang="th-TH" sz="3600" b="1" dirty="0">
              <a:latin typeface="DilleniaUPC" pitchFamily="18" charset="-34"/>
              <a:cs typeface="DilleniaUPC" pitchFamily="18" charset="-34"/>
            </a:endParaRPr>
          </a:p>
        </p:txBody>
      </p:sp>
      <p:sp>
        <p:nvSpPr>
          <p:cNvPr id="73" name="กล่องข้อความ 72"/>
          <p:cNvSpPr txBox="1"/>
          <p:nvPr/>
        </p:nvSpPr>
        <p:spPr>
          <a:xfrm rot="1924895">
            <a:off x="6288170" y="1634096"/>
            <a:ext cx="36032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600" b="1" dirty="0" smtClean="0">
                <a:latin typeface="DilleniaUPC" pitchFamily="18" charset="-34"/>
                <a:cs typeface="DilleniaUPC" pitchFamily="18" charset="-34"/>
              </a:rPr>
              <a:t>ใช้ประโยชน์เกิน 1 ปี</a:t>
            </a:r>
            <a:endParaRPr lang="th-TH" sz="3600" b="1" dirty="0">
              <a:latin typeface="DilleniaUPC" pitchFamily="18" charset="-34"/>
              <a:cs typeface="DilleniaUPC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012052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8234434" y="3178447"/>
            <a:ext cx="0" cy="797342"/>
          </a:xfrm>
          <a:prstGeom prst="line">
            <a:avLst/>
          </a:prstGeom>
          <a:noFill/>
          <a:ln w="76199">
            <a:solidFill>
              <a:srgbClr val="00206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การวัดมูลค่า</a:t>
            </a:r>
            <a:endParaRPr lang="en-US" dirty="0"/>
          </a:p>
        </p:txBody>
      </p:sp>
      <p:sp>
        <p:nvSpPr>
          <p:cNvPr id="10" name="ตัวยึดหมายเลขภาพนิ่ง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4DB29-0DB9-4AFC-B7D7-714E5675EC4F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5" name="Line 3"/>
          <p:cNvSpPr>
            <a:spLocks noChangeShapeType="1"/>
          </p:cNvSpPr>
          <p:nvPr/>
        </p:nvSpPr>
        <p:spPr bwMode="auto">
          <a:xfrm>
            <a:off x="4410318" y="3110865"/>
            <a:ext cx="1844" cy="838838"/>
          </a:xfrm>
          <a:prstGeom prst="line">
            <a:avLst/>
          </a:prstGeom>
          <a:noFill/>
          <a:ln w="76199">
            <a:solidFill>
              <a:schemeClr val="accent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3110762" y="2057099"/>
            <a:ext cx="2602800" cy="11376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90488" tIns="44450" rIns="90488" bIns="44450" anchor="ctr" anchorCtr="0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Font typeface="Arial" panose="020B0604020202020204" pitchFamily="34" charset="0"/>
              <a:buChar char="•"/>
              <a:defRPr sz="3200" b="1">
                <a:solidFill>
                  <a:srgbClr val="7030A0"/>
                </a:solidFill>
                <a:latin typeface="EucrosiaUPC" panose="02020603050405020304" pitchFamily="18" charset="-34"/>
                <a:cs typeface="EucrosiaUPC" panose="02020603050405020304" pitchFamily="18" charset="-34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rgbClr val="0D0D0D"/>
                </a:solidFill>
                <a:latin typeface="EucrosiaUPC" panose="02020603050405020304" pitchFamily="18" charset="-34"/>
                <a:cs typeface="EucrosiaUPC" panose="02020603050405020304" pitchFamily="18" charset="-34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2"/>
                </a:solidFill>
                <a:latin typeface="EucrosiaUPC" panose="02020603050405020304" pitchFamily="18" charset="-34"/>
                <a:cs typeface="EucrosiaUPC" panose="02020603050405020304" pitchFamily="18" charset="-34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2"/>
                </a:solidFill>
                <a:latin typeface="EucrosiaUPC" panose="02020603050405020304" pitchFamily="18" charset="-34"/>
                <a:cs typeface="EucrosiaUPC" panose="02020603050405020304" pitchFamily="18" charset="-34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2"/>
                </a:solidFill>
                <a:latin typeface="EucrosiaUPC" panose="02020603050405020304" pitchFamily="18" charset="-34"/>
                <a:cs typeface="EucrosiaUPC" panose="02020603050405020304" pitchFamily="18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2"/>
                </a:solidFill>
                <a:latin typeface="EucrosiaUPC" panose="02020603050405020304" pitchFamily="18" charset="-34"/>
                <a:cs typeface="EucrosiaUPC" panose="02020603050405020304" pitchFamily="18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2"/>
                </a:solidFill>
                <a:latin typeface="EucrosiaUPC" panose="02020603050405020304" pitchFamily="18" charset="-34"/>
                <a:cs typeface="EucrosiaUPC" panose="02020603050405020304" pitchFamily="18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2"/>
                </a:solidFill>
                <a:latin typeface="EucrosiaUPC" panose="02020603050405020304" pitchFamily="18" charset="-34"/>
                <a:cs typeface="EucrosiaUPC" panose="02020603050405020304" pitchFamily="18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2"/>
                </a:solidFill>
                <a:latin typeface="EucrosiaUPC" panose="02020603050405020304" pitchFamily="18" charset="-34"/>
                <a:cs typeface="EucrosiaUPC" panose="02020603050405020304" pitchFamily="18" charset="-34"/>
              </a:defRPr>
            </a:lvl9pPr>
          </a:lstStyle>
          <a:p>
            <a:pPr algn="ctr" eaLnBrk="1" hangingPunct="1">
              <a:lnSpc>
                <a:spcPct val="90000"/>
              </a:lnSpc>
              <a:buClrTx/>
              <a:buFontTx/>
              <a:buNone/>
            </a:pPr>
            <a:r>
              <a:rPr lang="th-TH" altLang="en-US" dirty="0">
                <a:ln w="0"/>
                <a:solidFill>
                  <a:schemeClr val="bg1"/>
                </a:solidFill>
                <a:latin typeface="Cordia New" panose="020B0304020202020204" pitchFamily="34" charset="-34"/>
                <a:cs typeface="+mn-cs"/>
              </a:rPr>
              <a:t>การวัด</a:t>
            </a:r>
            <a:r>
              <a:rPr lang="th-TH" altLang="en-US" dirty="0" smtClean="0">
                <a:ln w="0"/>
                <a:solidFill>
                  <a:schemeClr val="bg1"/>
                </a:solidFill>
                <a:latin typeface="Cordia New" panose="020B0304020202020204" pitchFamily="34" charset="-34"/>
                <a:cs typeface="+mn-cs"/>
              </a:rPr>
              <a:t>มูลค่าเมื่อเริ่มรับรู้รายการ</a:t>
            </a:r>
            <a:endParaRPr lang="th-TH" altLang="en-US" dirty="0">
              <a:ln w="0"/>
              <a:solidFill>
                <a:schemeClr val="bg1"/>
              </a:solidFill>
              <a:latin typeface="Cordia New" panose="020B0304020202020204" pitchFamily="34" charset="-34"/>
              <a:cs typeface="+mn-cs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6981086" y="2063253"/>
            <a:ext cx="2602800" cy="1137600"/>
          </a:xfrm>
          <a:prstGeom prst="rect">
            <a:avLst/>
          </a:prstGeom>
          <a:solidFill>
            <a:srgbClr val="002060"/>
          </a:solidFill>
          <a:ln>
            <a:solidFill>
              <a:schemeClr val="bg2"/>
            </a:solidFill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0488" tIns="44450" rIns="90488" bIns="44450" anchor="ctr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Font typeface="Arial" panose="020B0604020202020204" pitchFamily="34" charset="0"/>
              <a:buChar char="•"/>
              <a:defRPr sz="3200" b="1">
                <a:solidFill>
                  <a:srgbClr val="7030A0"/>
                </a:solidFill>
                <a:latin typeface="EucrosiaUPC" panose="02020603050405020304" pitchFamily="18" charset="-34"/>
                <a:cs typeface="EucrosiaUPC" panose="02020603050405020304" pitchFamily="18" charset="-34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rgbClr val="0D0D0D"/>
                </a:solidFill>
                <a:latin typeface="EucrosiaUPC" panose="02020603050405020304" pitchFamily="18" charset="-34"/>
                <a:cs typeface="EucrosiaUPC" panose="02020603050405020304" pitchFamily="18" charset="-34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2"/>
                </a:solidFill>
                <a:latin typeface="EucrosiaUPC" panose="02020603050405020304" pitchFamily="18" charset="-34"/>
                <a:cs typeface="EucrosiaUPC" panose="02020603050405020304" pitchFamily="18" charset="-34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2"/>
                </a:solidFill>
                <a:latin typeface="EucrosiaUPC" panose="02020603050405020304" pitchFamily="18" charset="-34"/>
                <a:cs typeface="EucrosiaUPC" panose="02020603050405020304" pitchFamily="18" charset="-34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2"/>
                </a:solidFill>
                <a:latin typeface="EucrosiaUPC" panose="02020603050405020304" pitchFamily="18" charset="-34"/>
                <a:cs typeface="EucrosiaUPC" panose="02020603050405020304" pitchFamily="18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2"/>
                </a:solidFill>
                <a:latin typeface="EucrosiaUPC" panose="02020603050405020304" pitchFamily="18" charset="-34"/>
                <a:cs typeface="EucrosiaUPC" panose="02020603050405020304" pitchFamily="18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2"/>
                </a:solidFill>
                <a:latin typeface="EucrosiaUPC" panose="02020603050405020304" pitchFamily="18" charset="-34"/>
                <a:cs typeface="EucrosiaUPC" panose="02020603050405020304" pitchFamily="18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2"/>
                </a:solidFill>
                <a:latin typeface="EucrosiaUPC" panose="02020603050405020304" pitchFamily="18" charset="-34"/>
                <a:cs typeface="EucrosiaUPC" panose="02020603050405020304" pitchFamily="18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2"/>
                </a:solidFill>
                <a:latin typeface="EucrosiaUPC" panose="02020603050405020304" pitchFamily="18" charset="-34"/>
                <a:cs typeface="EucrosiaUPC" panose="02020603050405020304" pitchFamily="18" charset="-34"/>
              </a:defRPr>
            </a:lvl9pPr>
          </a:lstStyle>
          <a:p>
            <a:pPr algn="ctr" eaLnBrk="1" hangingPunct="1">
              <a:lnSpc>
                <a:spcPct val="90000"/>
              </a:lnSpc>
              <a:buClrTx/>
              <a:buFontTx/>
              <a:buNone/>
            </a:pPr>
            <a:r>
              <a:rPr lang="th-TH" altLang="en-US" dirty="0">
                <a:solidFill>
                  <a:schemeClr val="bg2"/>
                </a:solidFill>
                <a:latin typeface="Cordia New" panose="020B0304020202020204" pitchFamily="34" charset="-34"/>
                <a:cs typeface="+mn-cs"/>
              </a:rPr>
              <a:t>การวัดมูลค่า</a:t>
            </a:r>
            <a:r>
              <a:rPr lang="th-TH" altLang="en-US" dirty="0" smtClean="0">
                <a:solidFill>
                  <a:schemeClr val="bg2"/>
                </a:solidFill>
                <a:latin typeface="Cordia New" panose="020B0304020202020204" pitchFamily="34" charset="-34"/>
                <a:cs typeface="+mn-cs"/>
              </a:rPr>
              <a:t>ภายหลังการรับรู้รายการ</a:t>
            </a:r>
            <a:endParaRPr lang="th-TH" altLang="en-US" dirty="0">
              <a:solidFill>
                <a:schemeClr val="bg2"/>
              </a:solidFill>
              <a:latin typeface="Cordia New" panose="020B0304020202020204" pitchFamily="34" charset="-34"/>
              <a:cs typeface="+mn-cs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3110762" y="3958974"/>
            <a:ext cx="2602800" cy="1074653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Font typeface="Arial" panose="020B0604020202020204" pitchFamily="34" charset="0"/>
              <a:buChar char="•"/>
              <a:defRPr sz="3200" b="1">
                <a:solidFill>
                  <a:srgbClr val="7030A0"/>
                </a:solidFill>
                <a:latin typeface="EucrosiaUPC" panose="02020603050405020304" pitchFamily="18" charset="-34"/>
                <a:cs typeface="EucrosiaUPC" panose="02020603050405020304" pitchFamily="18" charset="-34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rgbClr val="0D0D0D"/>
                </a:solidFill>
                <a:latin typeface="EucrosiaUPC" panose="02020603050405020304" pitchFamily="18" charset="-34"/>
                <a:cs typeface="EucrosiaUPC" panose="02020603050405020304" pitchFamily="18" charset="-34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2"/>
                </a:solidFill>
                <a:latin typeface="EucrosiaUPC" panose="02020603050405020304" pitchFamily="18" charset="-34"/>
                <a:cs typeface="EucrosiaUPC" panose="02020603050405020304" pitchFamily="18" charset="-34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2"/>
                </a:solidFill>
                <a:latin typeface="EucrosiaUPC" panose="02020603050405020304" pitchFamily="18" charset="-34"/>
                <a:cs typeface="EucrosiaUPC" panose="02020603050405020304" pitchFamily="18" charset="-34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2"/>
                </a:solidFill>
                <a:latin typeface="EucrosiaUPC" panose="02020603050405020304" pitchFamily="18" charset="-34"/>
                <a:cs typeface="EucrosiaUPC" panose="02020603050405020304" pitchFamily="18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2"/>
                </a:solidFill>
                <a:latin typeface="EucrosiaUPC" panose="02020603050405020304" pitchFamily="18" charset="-34"/>
                <a:cs typeface="EucrosiaUPC" panose="02020603050405020304" pitchFamily="18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2"/>
                </a:solidFill>
                <a:latin typeface="EucrosiaUPC" panose="02020603050405020304" pitchFamily="18" charset="-34"/>
                <a:cs typeface="EucrosiaUPC" panose="02020603050405020304" pitchFamily="18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2"/>
                </a:solidFill>
                <a:latin typeface="EucrosiaUPC" panose="02020603050405020304" pitchFamily="18" charset="-34"/>
                <a:cs typeface="EucrosiaUPC" panose="02020603050405020304" pitchFamily="18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2"/>
                </a:solidFill>
                <a:latin typeface="EucrosiaUPC" panose="02020603050405020304" pitchFamily="18" charset="-34"/>
                <a:cs typeface="EucrosiaUPC" panose="02020603050405020304" pitchFamily="18" charset="-34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Char char="•"/>
            </a:pPr>
            <a:r>
              <a:rPr lang="th-TH" altLang="en-US" dirty="0" smtClean="0">
                <a:ln w="0"/>
                <a:solidFill>
                  <a:schemeClr val="bg1"/>
                </a:solidFill>
                <a:latin typeface="Cordia New" panose="020B0304020202020204" pitchFamily="34" charset="-34"/>
                <a:cs typeface="+mn-cs"/>
              </a:rPr>
              <a:t> ราคาทุน</a:t>
            </a:r>
          </a:p>
          <a:p>
            <a:pPr>
              <a:spcBef>
                <a:spcPts val="0"/>
              </a:spcBef>
              <a:buClrTx/>
              <a:buFontTx/>
              <a:buChar char="•"/>
            </a:pPr>
            <a:r>
              <a:rPr lang="th-TH" altLang="en-US" dirty="0" smtClean="0">
                <a:ln w="0"/>
                <a:solidFill>
                  <a:schemeClr val="bg1"/>
                </a:solidFill>
                <a:latin typeface="Cordia New" panose="020B0304020202020204" pitchFamily="34" charset="-34"/>
                <a:cs typeface="+mn-cs"/>
              </a:rPr>
              <a:t> มูลค่ายุติธรรม</a:t>
            </a:r>
            <a:endParaRPr lang="th-TH" altLang="en-US" dirty="0">
              <a:ln w="0"/>
              <a:solidFill>
                <a:schemeClr val="bg1"/>
              </a:solidFill>
              <a:latin typeface="Cordia New" panose="020B0304020202020204" pitchFamily="34" charset="-34"/>
              <a:cs typeface="+mn-cs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6990611" y="3958976"/>
            <a:ext cx="2602800" cy="1137600"/>
          </a:xfrm>
          <a:prstGeom prst="rect">
            <a:avLst/>
          </a:prstGeom>
          <a:solidFill>
            <a:srgbClr val="002060"/>
          </a:solidFill>
          <a:ln>
            <a:solidFill>
              <a:schemeClr val="bg2"/>
            </a:solidFill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Font typeface="Arial" panose="020B0604020202020204" pitchFamily="34" charset="0"/>
              <a:buChar char="•"/>
              <a:defRPr sz="3200" b="1">
                <a:solidFill>
                  <a:srgbClr val="7030A0"/>
                </a:solidFill>
                <a:latin typeface="EucrosiaUPC" panose="02020603050405020304" pitchFamily="18" charset="-34"/>
                <a:cs typeface="EucrosiaUPC" panose="02020603050405020304" pitchFamily="18" charset="-34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rgbClr val="0D0D0D"/>
                </a:solidFill>
                <a:latin typeface="EucrosiaUPC" panose="02020603050405020304" pitchFamily="18" charset="-34"/>
                <a:cs typeface="EucrosiaUPC" panose="02020603050405020304" pitchFamily="18" charset="-34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2"/>
                </a:solidFill>
                <a:latin typeface="EucrosiaUPC" panose="02020603050405020304" pitchFamily="18" charset="-34"/>
                <a:cs typeface="EucrosiaUPC" panose="02020603050405020304" pitchFamily="18" charset="-34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2"/>
                </a:solidFill>
                <a:latin typeface="EucrosiaUPC" panose="02020603050405020304" pitchFamily="18" charset="-34"/>
                <a:cs typeface="EucrosiaUPC" panose="02020603050405020304" pitchFamily="18" charset="-34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2"/>
                </a:solidFill>
                <a:latin typeface="EucrosiaUPC" panose="02020603050405020304" pitchFamily="18" charset="-34"/>
                <a:cs typeface="EucrosiaUPC" panose="02020603050405020304" pitchFamily="18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2"/>
                </a:solidFill>
                <a:latin typeface="EucrosiaUPC" panose="02020603050405020304" pitchFamily="18" charset="-34"/>
                <a:cs typeface="EucrosiaUPC" panose="02020603050405020304" pitchFamily="18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2"/>
                </a:solidFill>
                <a:latin typeface="EucrosiaUPC" panose="02020603050405020304" pitchFamily="18" charset="-34"/>
                <a:cs typeface="EucrosiaUPC" panose="02020603050405020304" pitchFamily="18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2"/>
                </a:solidFill>
                <a:latin typeface="EucrosiaUPC" panose="02020603050405020304" pitchFamily="18" charset="-34"/>
                <a:cs typeface="EucrosiaUPC" panose="02020603050405020304" pitchFamily="18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2"/>
                </a:solidFill>
                <a:latin typeface="EucrosiaUPC" panose="02020603050405020304" pitchFamily="18" charset="-34"/>
                <a:cs typeface="EucrosiaUPC" panose="02020603050405020304" pitchFamily="18" charset="-34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Char char="•"/>
            </a:pPr>
            <a:r>
              <a:rPr lang="th-TH" altLang="en-US" dirty="0" smtClean="0">
                <a:solidFill>
                  <a:schemeClr val="bg1"/>
                </a:solidFill>
                <a:latin typeface="Cordia New" panose="020B0304020202020204" pitchFamily="34" charset="-34"/>
                <a:cs typeface="+mn-cs"/>
              </a:rPr>
              <a:t> ราคา</a:t>
            </a:r>
            <a:r>
              <a:rPr lang="th-TH" altLang="en-US" dirty="0">
                <a:solidFill>
                  <a:schemeClr val="bg1"/>
                </a:solidFill>
                <a:latin typeface="Cordia New" panose="020B0304020202020204" pitchFamily="34" charset="-34"/>
                <a:cs typeface="+mn-cs"/>
              </a:rPr>
              <a:t>ทุน หรือ</a:t>
            </a:r>
          </a:p>
          <a:p>
            <a:pPr eaLnBrk="1" hangingPunct="1">
              <a:lnSpc>
                <a:spcPct val="90000"/>
              </a:lnSpc>
              <a:buClrTx/>
              <a:buFontTx/>
              <a:buChar char="•"/>
            </a:pPr>
            <a:r>
              <a:rPr lang="th-TH" altLang="en-US" dirty="0" smtClean="0">
                <a:solidFill>
                  <a:schemeClr val="bg1"/>
                </a:solidFill>
                <a:latin typeface="Cordia New" panose="020B0304020202020204" pitchFamily="34" charset="-34"/>
                <a:cs typeface="+mn-cs"/>
              </a:rPr>
              <a:t> ราคา</a:t>
            </a:r>
            <a:r>
              <a:rPr lang="th-TH" altLang="en-US" dirty="0">
                <a:solidFill>
                  <a:schemeClr val="bg1"/>
                </a:solidFill>
                <a:latin typeface="Cordia New" panose="020B0304020202020204" pitchFamily="34" charset="-34"/>
                <a:cs typeface="+mn-cs"/>
              </a:rPr>
              <a:t>ที่ตีใหม่</a:t>
            </a:r>
          </a:p>
        </p:txBody>
      </p:sp>
    </p:spTree>
    <p:extLst>
      <p:ext uri="{BB962C8B-B14F-4D97-AF65-F5344CB8AC3E}">
        <p14:creationId xmlns:p14="http://schemas.microsoft.com/office/powerpoint/2010/main" val="1004841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การวัดมูลค่าเมื่อเริ่มรับรู้รายการ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2314" y="1888012"/>
            <a:ext cx="9675916" cy="3416300"/>
          </a:xfrm>
        </p:spPr>
        <p:txBody>
          <a:bodyPr>
            <a:normAutofit/>
          </a:bodyPr>
          <a:lstStyle/>
          <a:p>
            <a:r>
              <a:rPr lang="th-TH" sz="3200" dirty="0" smtClean="0"/>
              <a:t>หน่วยงาน</a:t>
            </a:r>
            <a:r>
              <a:rPr lang="th-TH" sz="3200" dirty="0"/>
              <a:t>ต้องวัดมูลค่าของรายการที่ดิน อาคาร และอุปกรณ์ที่เข้าเงื่อนไขการรับรู้</a:t>
            </a:r>
            <a:r>
              <a:rPr lang="th-TH" sz="3200" dirty="0" smtClean="0"/>
              <a:t>รายการ</a:t>
            </a:r>
            <a:br>
              <a:rPr lang="th-TH" sz="3200" dirty="0" smtClean="0"/>
            </a:br>
            <a:r>
              <a:rPr lang="th-TH" sz="3200" dirty="0" smtClean="0"/>
              <a:t>เป็น</a:t>
            </a:r>
            <a:r>
              <a:rPr lang="th-TH" sz="3200" dirty="0"/>
              <a:t>สินทรัพย์โดยใช้ราคาทุน </a:t>
            </a:r>
            <a:r>
              <a:rPr lang="th-TH" sz="3200" b="1" dirty="0"/>
              <a:t>(ย่อหน้าที่ </a:t>
            </a:r>
            <a:r>
              <a:rPr lang="th-TH" sz="3200" b="1" dirty="0" smtClean="0"/>
              <a:t>19) </a:t>
            </a:r>
          </a:p>
          <a:p>
            <a:r>
              <a:rPr lang="th-TH" sz="3200" dirty="0" smtClean="0"/>
              <a:t>ราคา</a:t>
            </a:r>
            <a:r>
              <a:rPr lang="th-TH" sz="3200" dirty="0"/>
              <a:t>ทุนของสินทรัพย์ที่ได้มาจากรายการที่ไม่มีการแลกเปลี่ยน จะวัดมูลค่าด้วยมูลค่ายุติธรรมของสินทรัพย์ ณ วันที่ได้รับสินทรัพย์นั้นมา </a:t>
            </a:r>
            <a:r>
              <a:rPr lang="th-TH" sz="3200" b="1" dirty="0"/>
              <a:t>(ย่อหน้าที่ </a:t>
            </a:r>
            <a:r>
              <a:rPr lang="th-TH" sz="3200" b="1" dirty="0" smtClean="0"/>
              <a:t>20) </a:t>
            </a:r>
            <a:endParaRPr lang="en-US" sz="3200" b="1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4DB29-0DB9-4AFC-B7D7-714E5675EC4F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9312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การวัดมูลค่าเมื่อเริ่มรับรู้รายการ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2313" y="1262195"/>
            <a:ext cx="9819607" cy="5184325"/>
          </a:xfrm>
        </p:spPr>
        <p:txBody>
          <a:bodyPr>
            <a:noAutofit/>
          </a:bodyPr>
          <a:lstStyle/>
          <a:p>
            <a:pPr marL="0" indent="0" algn="thaiDist">
              <a:buNone/>
            </a:pPr>
            <a:r>
              <a:rPr lang="th-TH" sz="3200" b="1" dirty="0" smtClean="0"/>
              <a:t>ส่วนประกอบของราคาทุน (ย่อหน้าที่ 23)</a:t>
            </a:r>
          </a:p>
          <a:p>
            <a:pPr algn="thaiDist"/>
            <a:r>
              <a:rPr lang="th-TH" altLang="en-US" sz="3200" dirty="0" smtClean="0">
                <a:solidFill>
                  <a:srgbClr val="3B25AC"/>
                </a:solidFill>
              </a:rPr>
              <a:t>ราคาทุน</a:t>
            </a:r>
            <a:r>
              <a:rPr lang="th-TH" altLang="en-US" sz="3200" dirty="0">
                <a:solidFill>
                  <a:srgbClr val="3B25AC"/>
                </a:solidFill>
              </a:rPr>
              <a:t>ของรายการที่ดิน </a:t>
            </a:r>
            <a:r>
              <a:rPr lang="en-US" altLang="en-US" sz="3200" dirty="0">
                <a:solidFill>
                  <a:srgbClr val="3B25AC"/>
                </a:solidFill>
                <a:latin typeface="Times New Roman" panose="02020603050405020304" pitchFamily="18" charset="0"/>
              </a:rPr>
              <a:t> </a:t>
            </a:r>
            <a:r>
              <a:rPr lang="th-TH" altLang="en-US" sz="3200" dirty="0">
                <a:solidFill>
                  <a:srgbClr val="3B25AC"/>
                </a:solidFill>
              </a:rPr>
              <a:t>อาคารและ</a:t>
            </a:r>
            <a:r>
              <a:rPr lang="th-TH" altLang="en-US" sz="3200" dirty="0" smtClean="0">
                <a:solidFill>
                  <a:srgbClr val="3B25AC"/>
                </a:solidFill>
              </a:rPr>
              <a:t>อุปกรณ์</a:t>
            </a:r>
            <a:r>
              <a:rPr lang="en-US" altLang="en-US" sz="3200" dirty="0" smtClean="0">
                <a:solidFill>
                  <a:srgbClr val="3B25AC"/>
                </a:solidFill>
              </a:rPr>
              <a:t> </a:t>
            </a:r>
            <a:r>
              <a:rPr lang="th-TH" altLang="en-US" sz="3200" dirty="0" smtClean="0">
                <a:solidFill>
                  <a:srgbClr val="3B25AC"/>
                </a:solidFill>
              </a:rPr>
              <a:t>ประกอบด้วย</a:t>
            </a:r>
          </a:p>
          <a:p>
            <a:pPr lvl="1" algn="thaiDist">
              <a:buFont typeface="Wingdings" panose="05000000000000000000" pitchFamily="2" charset="2"/>
              <a:buChar char="§"/>
            </a:pPr>
            <a:r>
              <a:rPr lang="th-TH" sz="2800" dirty="0">
                <a:solidFill>
                  <a:srgbClr val="3B25AC"/>
                </a:solidFill>
              </a:rPr>
              <a:t> </a:t>
            </a:r>
            <a:r>
              <a:rPr lang="th-TH" altLang="en-US" sz="2900" dirty="0">
                <a:solidFill>
                  <a:srgbClr val="0D0D0D"/>
                </a:solidFill>
              </a:rPr>
              <a:t>ราคา</a:t>
            </a:r>
            <a:r>
              <a:rPr lang="th-TH" altLang="en-US" sz="2900" dirty="0" smtClean="0">
                <a:solidFill>
                  <a:srgbClr val="0D0D0D"/>
                </a:solidFill>
              </a:rPr>
              <a:t>ซื้อ (รวมภาษีนำเข้า ภาษีซื้อที่ขอคืนไม่ได้ หลังจากหักส่วนลดการค้าและจำนวนที่ได้รับคืน)</a:t>
            </a:r>
          </a:p>
          <a:p>
            <a:pPr lvl="1" algn="thaiDist">
              <a:buFont typeface="Wingdings" panose="05000000000000000000" pitchFamily="2" charset="2"/>
              <a:buChar char="§"/>
            </a:pPr>
            <a:r>
              <a:rPr lang="th-TH" altLang="en-US" sz="2900" dirty="0">
                <a:solidFill>
                  <a:srgbClr val="0D0D0D"/>
                </a:solidFill>
              </a:rPr>
              <a:t>ต้นทุน</a:t>
            </a:r>
            <a:r>
              <a:rPr lang="th-TH" altLang="en-US" sz="2900" dirty="0" smtClean="0">
                <a:solidFill>
                  <a:srgbClr val="0D0D0D"/>
                </a:solidFill>
              </a:rPr>
              <a:t>ทางตรงอื่นๆ </a:t>
            </a:r>
            <a:r>
              <a:rPr lang="th-TH" altLang="en-US" sz="2900" dirty="0">
                <a:solidFill>
                  <a:srgbClr val="0D0D0D"/>
                </a:solidFill>
              </a:rPr>
              <a:t>ที่เกี่ยวกับกา</a:t>
            </a:r>
            <a:r>
              <a:rPr lang="th-TH" altLang="en-US" sz="2900" dirty="0" smtClean="0">
                <a:solidFill>
                  <a:srgbClr val="0D0D0D"/>
                </a:solidFill>
              </a:rPr>
              <a:t>รทำให้สินทรัพย์อยู่</a:t>
            </a:r>
            <a:r>
              <a:rPr lang="th-TH" altLang="en-US" sz="2900" dirty="0">
                <a:solidFill>
                  <a:srgbClr val="0D0D0D"/>
                </a:solidFill>
              </a:rPr>
              <a:t>ในสถานที่</a:t>
            </a:r>
            <a:r>
              <a:rPr lang="th-TH" altLang="en-US" sz="2900" dirty="0" smtClean="0">
                <a:solidFill>
                  <a:srgbClr val="0D0D0D"/>
                </a:solidFill>
              </a:rPr>
              <a:t>และในสภาพที่จำเป็นเพื่อให้สามารถ</a:t>
            </a:r>
            <a:br>
              <a:rPr lang="th-TH" altLang="en-US" sz="2900" dirty="0" smtClean="0">
                <a:solidFill>
                  <a:srgbClr val="0D0D0D"/>
                </a:solidFill>
              </a:rPr>
            </a:br>
            <a:r>
              <a:rPr lang="th-TH" altLang="en-US" sz="2900" dirty="0" smtClean="0">
                <a:solidFill>
                  <a:srgbClr val="0D0D0D"/>
                </a:solidFill>
              </a:rPr>
              <a:t>ใช้</a:t>
            </a:r>
            <a:r>
              <a:rPr lang="th-TH" altLang="en-US" sz="2900" dirty="0">
                <a:solidFill>
                  <a:srgbClr val="0D0D0D"/>
                </a:solidFill>
              </a:rPr>
              <a:t>งานได้</a:t>
            </a:r>
            <a:r>
              <a:rPr lang="th-TH" altLang="en-US" sz="2900" dirty="0" smtClean="0">
                <a:solidFill>
                  <a:srgbClr val="0D0D0D"/>
                </a:solidFill>
              </a:rPr>
              <a:t>ตามที่ฝ่ายบริหารตั้งใจไว้</a:t>
            </a:r>
          </a:p>
          <a:p>
            <a:pPr lvl="1" algn="thaiDist">
              <a:buFont typeface="Wingdings" panose="05000000000000000000" pitchFamily="2" charset="2"/>
              <a:buChar char="§"/>
            </a:pPr>
            <a:r>
              <a:rPr lang="th-TH" altLang="en-US" sz="2900" dirty="0" smtClean="0">
                <a:solidFill>
                  <a:srgbClr val="0D0D0D"/>
                </a:solidFill>
              </a:rPr>
              <a:t>ประมาณการเบื้องต้นสำหรับต้นทุนในการรื้อถอน </a:t>
            </a:r>
            <a:r>
              <a:rPr lang="th-TH" altLang="en-US" sz="2900" dirty="0">
                <a:solidFill>
                  <a:srgbClr val="0D0D0D"/>
                </a:solidFill>
              </a:rPr>
              <a:t>การขน</a:t>
            </a:r>
            <a:r>
              <a:rPr lang="th-TH" altLang="en-US" sz="2900" dirty="0" smtClean="0">
                <a:solidFill>
                  <a:srgbClr val="0D0D0D"/>
                </a:solidFill>
              </a:rPr>
              <a:t>ย้าย/เคลื่อนย้ายสินทรัพย์ </a:t>
            </a:r>
            <a:r>
              <a:rPr lang="th-TH" altLang="en-US" sz="2900" dirty="0">
                <a:solidFill>
                  <a:srgbClr val="0D0D0D"/>
                </a:solidFill>
              </a:rPr>
              <a:t>และ</a:t>
            </a:r>
            <a:r>
              <a:rPr lang="th-TH" altLang="en-US" sz="2900" dirty="0" smtClean="0">
                <a:solidFill>
                  <a:srgbClr val="0D0D0D"/>
                </a:solidFill>
              </a:rPr>
              <a:t>การบูรณะ</a:t>
            </a:r>
            <a:r>
              <a:rPr lang="th-TH" altLang="en-US" sz="2900" dirty="0">
                <a:solidFill>
                  <a:srgbClr val="0D0D0D"/>
                </a:solidFill>
              </a:rPr>
              <a:t>สถานที่ตั้งของ</a:t>
            </a:r>
            <a:r>
              <a:rPr lang="th-TH" altLang="en-US" sz="2900" dirty="0" smtClean="0">
                <a:solidFill>
                  <a:srgbClr val="0D0D0D"/>
                </a:solidFill>
              </a:rPr>
              <a:t>สินทรัพย์ซึ่ง</a:t>
            </a:r>
            <a:r>
              <a:rPr lang="th-TH" altLang="en-US" sz="2900" dirty="0">
                <a:solidFill>
                  <a:srgbClr val="0D0D0D"/>
                </a:solidFill>
              </a:rPr>
              <a:t>เป็นภาระผูกพัน</a:t>
            </a:r>
            <a:r>
              <a:rPr lang="th-TH" altLang="en-US" sz="2900" dirty="0" smtClean="0">
                <a:solidFill>
                  <a:srgbClr val="0D0D0D"/>
                </a:solidFill>
              </a:rPr>
              <a:t>ของหน่วยงาน (ให้รับรู้และวัดมูลค่าตามข้อกำหนดในมาตรฐานฯ ฉบับที่ 19 เรื่อง ประมาณการหนี้สิน หนี้สินที่อาจเกิดขึ้น และสินทรัพย์ที่อาจเกิดขึ้น (เมื่อมีการประกาศใช้))</a:t>
            </a:r>
            <a:endParaRPr lang="th-TH" altLang="en-US" sz="2900" dirty="0">
              <a:solidFill>
                <a:srgbClr val="0D0D0D"/>
              </a:solidFill>
            </a:endParaRPr>
          </a:p>
          <a:p>
            <a:pPr lvl="1" algn="thaiDist">
              <a:buFont typeface="Wingdings" panose="05000000000000000000" pitchFamily="2" charset="2"/>
              <a:buChar char="§"/>
            </a:pPr>
            <a:endParaRPr lang="th-TH" altLang="en-US" sz="2800" dirty="0">
              <a:solidFill>
                <a:srgbClr val="0D0D0D"/>
              </a:solidFill>
            </a:endParaRPr>
          </a:p>
          <a:p>
            <a:pPr lvl="1" algn="thaiDist">
              <a:buFont typeface="Wingdings" panose="05000000000000000000" pitchFamily="2" charset="2"/>
              <a:buChar char="§"/>
            </a:pPr>
            <a:endParaRPr lang="th-TH" altLang="en-US" sz="2800" dirty="0">
              <a:solidFill>
                <a:srgbClr val="0D0D0D"/>
              </a:solidFill>
            </a:endParaRPr>
          </a:p>
          <a:p>
            <a:pPr lvl="1" algn="thaiDist">
              <a:buFont typeface="Wingdings" panose="05000000000000000000" pitchFamily="2" charset="2"/>
              <a:buChar char="§"/>
            </a:pPr>
            <a:endParaRPr lang="en-US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4DB29-0DB9-4AFC-B7D7-714E5675EC4F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3854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การวัดมูลค่าเมื่อเริ่มรับรู้รายการ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2313" y="1689099"/>
            <a:ext cx="10031602" cy="3963555"/>
          </a:xfrm>
        </p:spPr>
        <p:txBody>
          <a:bodyPr>
            <a:normAutofit/>
          </a:bodyPr>
          <a:lstStyle/>
          <a:p>
            <a:pPr marL="0" indent="0" algn="thaiDist">
              <a:buNone/>
            </a:pPr>
            <a:r>
              <a:rPr lang="th-TH" altLang="en-US" sz="3500" b="1" dirty="0">
                <a:solidFill>
                  <a:srgbClr val="3C2B91"/>
                </a:solidFill>
              </a:rPr>
              <a:t>ตัวอย่าง</a:t>
            </a:r>
            <a:r>
              <a:rPr lang="th-TH" altLang="en-US" sz="3500" dirty="0">
                <a:solidFill>
                  <a:srgbClr val="3C2B91"/>
                </a:solidFill>
              </a:rPr>
              <a:t> </a:t>
            </a:r>
            <a:r>
              <a:rPr lang="th-TH" altLang="en-US" sz="3500" dirty="0" smtClean="0">
                <a:solidFill>
                  <a:srgbClr val="3C2B91"/>
                </a:solidFill>
              </a:rPr>
              <a:t> </a:t>
            </a:r>
            <a:r>
              <a:rPr lang="en-US" altLang="en-US" sz="3500" dirty="0" smtClean="0">
                <a:solidFill>
                  <a:srgbClr val="3C2B91"/>
                </a:solidFill>
              </a:rPr>
              <a:t>:</a:t>
            </a:r>
            <a:r>
              <a:rPr lang="th-TH" altLang="en-US" sz="3500" dirty="0" smtClean="0">
                <a:solidFill>
                  <a:srgbClr val="3C2B91"/>
                </a:solidFill>
              </a:rPr>
              <a:t> ต้นทุน</a:t>
            </a:r>
            <a:r>
              <a:rPr lang="th-TH" altLang="en-US" sz="3500" dirty="0">
                <a:solidFill>
                  <a:srgbClr val="3C2B91"/>
                </a:solidFill>
              </a:rPr>
              <a:t>ทางตรงอื่นๆ ที่เกี่ยวกับการจัดหาสินทรัพย์เพื่อให้สินทรัพย์อยู่ในสถานที่และสภาพที่พร้อมจะใช้งานได้ตามความประสงค์ของฝ่าย</a:t>
            </a:r>
            <a:r>
              <a:rPr lang="th-TH" altLang="en-US" sz="3500" dirty="0" smtClean="0">
                <a:solidFill>
                  <a:srgbClr val="3C2B91"/>
                </a:solidFill>
              </a:rPr>
              <a:t>บริหาร </a:t>
            </a:r>
            <a:r>
              <a:rPr lang="th-TH" sz="3500" b="1" dirty="0" smtClean="0"/>
              <a:t>(ย่อหน้าที่ 24)</a:t>
            </a:r>
            <a:endParaRPr lang="th-TH" sz="3200" b="1" dirty="0" smtClean="0"/>
          </a:p>
          <a:p>
            <a:pPr>
              <a:lnSpc>
                <a:spcPct val="90000"/>
              </a:lnSpc>
            </a:pPr>
            <a:r>
              <a:rPr lang="th-TH" altLang="en-US" sz="3000" dirty="0" smtClean="0">
                <a:solidFill>
                  <a:schemeClr val="tx1"/>
                </a:solidFill>
              </a:rPr>
              <a:t>ต้นทุน</a:t>
            </a:r>
            <a:r>
              <a:rPr lang="th-TH" altLang="en-US" sz="3000" dirty="0">
                <a:solidFill>
                  <a:schemeClr val="tx1"/>
                </a:solidFill>
              </a:rPr>
              <a:t>การเตรียมสถานที่</a:t>
            </a:r>
          </a:p>
          <a:p>
            <a:pPr>
              <a:lnSpc>
                <a:spcPct val="90000"/>
              </a:lnSpc>
            </a:pPr>
            <a:r>
              <a:rPr lang="th-TH" altLang="en-US" sz="3000" dirty="0">
                <a:solidFill>
                  <a:schemeClr val="tx1"/>
                </a:solidFill>
              </a:rPr>
              <a:t>ต้นทุนการขนส่งเริ่มแรกและการเก็บรักษา</a:t>
            </a:r>
          </a:p>
          <a:p>
            <a:pPr>
              <a:lnSpc>
                <a:spcPct val="90000"/>
              </a:lnSpc>
            </a:pPr>
            <a:r>
              <a:rPr lang="th-TH" altLang="en-US" sz="3000" dirty="0">
                <a:solidFill>
                  <a:schemeClr val="tx1"/>
                </a:solidFill>
              </a:rPr>
              <a:t>ต้นทุนการติดตั้งและการประกอบ</a:t>
            </a:r>
          </a:p>
          <a:p>
            <a:pPr>
              <a:lnSpc>
                <a:spcPct val="90000"/>
              </a:lnSpc>
            </a:pPr>
            <a:r>
              <a:rPr lang="th-TH" altLang="en-US" sz="3000" dirty="0">
                <a:solidFill>
                  <a:schemeClr val="tx1"/>
                </a:solidFill>
              </a:rPr>
              <a:t>ต้นทุนในการทดสอบ </a:t>
            </a:r>
          </a:p>
          <a:p>
            <a:pPr>
              <a:lnSpc>
                <a:spcPct val="90000"/>
              </a:lnSpc>
            </a:pPr>
            <a:r>
              <a:rPr lang="th-TH" altLang="en-US" sz="3000" dirty="0">
                <a:solidFill>
                  <a:schemeClr val="tx1"/>
                </a:solidFill>
              </a:rPr>
              <a:t>ค่าธรรมเนียมวิชาชีพ</a:t>
            </a:r>
            <a:endParaRPr lang="th-TH" altLang="en-US" sz="3000" dirty="0">
              <a:solidFill>
                <a:srgbClr val="0D0D0D"/>
              </a:solidFill>
            </a:endParaRPr>
          </a:p>
          <a:p>
            <a:pPr lvl="1" algn="thaiDist">
              <a:buFont typeface="Wingdings" panose="05000000000000000000" pitchFamily="2" charset="2"/>
              <a:buChar char="§"/>
            </a:pPr>
            <a:endParaRPr lang="th-TH" altLang="en-US" sz="2800" dirty="0">
              <a:solidFill>
                <a:srgbClr val="0D0D0D"/>
              </a:solidFill>
            </a:endParaRPr>
          </a:p>
          <a:p>
            <a:pPr lvl="1" algn="thaiDist">
              <a:buFont typeface="Wingdings" panose="05000000000000000000" pitchFamily="2" charset="2"/>
              <a:buChar char="§"/>
            </a:pPr>
            <a:endParaRPr lang="en-US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4DB29-0DB9-4AFC-B7D7-714E5675EC4F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7549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 smtClean="0"/>
              <a:t>ประเด็นที่นำเสนอ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2313" y="1815478"/>
            <a:ext cx="4119321" cy="4390249"/>
          </a:xfrm>
        </p:spPr>
        <p:txBody>
          <a:bodyPr>
            <a:noAutofit/>
          </a:bodyPr>
          <a:lstStyle/>
          <a:p>
            <a:pPr marL="358775" indent="-358775">
              <a:buSzPct val="80000"/>
              <a:buFont typeface="+mj-lt"/>
              <a:buAutoNum type="arabicPeriod"/>
            </a:pPr>
            <a:r>
              <a:rPr lang="th-TH" sz="4000" b="1" dirty="0" smtClean="0"/>
              <a:t>วัตถุประสงค์</a:t>
            </a:r>
          </a:p>
          <a:p>
            <a:pPr marL="358775" indent="-358775">
              <a:buSzPct val="80000"/>
              <a:buFont typeface="+mj-lt"/>
              <a:buAutoNum type="arabicPeriod"/>
            </a:pPr>
            <a:r>
              <a:rPr lang="th-TH" sz="4000" b="1" dirty="0"/>
              <a:t>ขอบเขต</a:t>
            </a:r>
          </a:p>
          <a:p>
            <a:pPr marL="358775" indent="-358775">
              <a:buSzPct val="80000"/>
              <a:buFont typeface="+mj-lt"/>
              <a:buAutoNum type="arabicPeriod"/>
            </a:pPr>
            <a:r>
              <a:rPr lang="th-TH" sz="4000" b="1" dirty="0" smtClean="0"/>
              <a:t>คำนิยาม</a:t>
            </a:r>
          </a:p>
          <a:p>
            <a:pPr marL="358775" indent="-358775">
              <a:buSzPct val="80000"/>
              <a:buFont typeface="+mj-lt"/>
              <a:buAutoNum type="arabicPeriod"/>
            </a:pPr>
            <a:r>
              <a:rPr lang="th-TH" sz="4000" b="1" dirty="0" smtClean="0"/>
              <a:t>การรับรู้รายการ</a:t>
            </a:r>
          </a:p>
          <a:p>
            <a:pPr marL="358775" indent="-358775">
              <a:buSzPct val="80000"/>
              <a:buFont typeface="+mj-lt"/>
              <a:buAutoNum type="arabicPeriod"/>
            </a:pPr>
            <a:r>
              <a:rPr lang="th-TH" sz="4000" b="1" dirty="0" smtClean="0"/>
              <a:t>การวัดมูลค่า</a:t>
            </a:r>
            <a:endParaRPr lang="en-US" sz="4000" b="1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4DB29-0DB9-4AFC-B7D7-714E5675EC4F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5937662" y="1815479"/>
            <a:ext cx="4706338" cy="34163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2000" kern="1200" baseline="0">
                <a:solidFill>
                  <a:schemeClr val="tx1"/>
                </a:solidFill>
                <a:latin typeface="DilleniaUPC" pitchFamily="18" charset="-34"/>
                <a:ea typeface="+mn-ea"/>
                <a:cs typeface="DilleniaUPC" pitchFamily="18" charset="-34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 baseline="0">
                <a:solidFill>
                  <a:schemeClr val="tx1"/>
                </a:solidFill>
                <a:latin typeface="DilleniaUPC" pitchFamily="18" charset="-34"/>
                <a:ea typeface="+mn-ea"/>
                <a:cs typeface="DilleniaUPC" pitchFamily="18" charset="-34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 baseline="0">
                <a:solidFill>
                  <a:schemeClr val="tx1"/>
                </a:solidFill>
                <a:latin typeface="DilleniaUPC" pitchFamily="18" charset="-34"/>
                <a:ea typeface="+mn-ea"/>
                <a:cs typeface="DilleniaUPC" pitchFamily="18" charset="-34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 baseline="0">
                <a:solidFill>
                  <a:schemeClr val="tx1"/>
                </a:solidFill>
                <a:latin typeface="DilleniaUPC" pitchFamily="18" charset="-34"/>
                <a:ea typeface="+mn-ea"/>
                <a:cs typeface="DilleniaUPC" pitchFamily="18" charset="-34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 baseline="0">
                <a:solidFill>
                  <a:schemeClr val="tx1"/>
                </a:solidFill>
                <a:latin typeface="DilleniaUPC" pitchFamily="18" charset="-34"/>
                <a:ea typeface="+mn-ea"/>
                <a:cs typeface="DilleniaUPC" pitchFamily="18" charset="-34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4013" indent="-354013">
              <a:buSzPct val="80000"/>
              <a:buFont typeface="+mj-lt"/>
              <a:buAutoNum type="arabicPeriod" startAt="6"/>
            </a:pPr>
            <a:r>
              <a:rPr lang="th-TH" sz="4000" b="1" dirty="0" smtClean="0"/>
              <a:t>ค่าเสื่อมราคา</a:t>
            </a:r>
          </a:p>
          <a:p>
            <a:pPr marL="358775" indent="-358775">
              <a:buSzPct val="80000"/>
              <a:buFont typeface="+mj-lt"/>
              <a:buAutoNum type="arabicPeriod" startAt="6"/>
            </a:pPr>
            <a:r>
              <a:rPr lang="th-TH" sz="4000" b="1" dirty="0" smtClean="0"/>
              <a:t>การตัดรายการ</a:t>
            </a:r>
          </a:p>
          <a:p>
            <a:pPr marL="358775" indent="-358775">
              <a:buSzPct val="80000"/>
              <a:buFont typeface="+mj-lt"/>
              <a:buAutoNum type="arabicPeriod" startAt="6"/>
            </a:pPr>
            <a:r>
              <a:rPr lang="th-TH" sz="4000" b="1" dirty="0" smtClean="0"/>
              <a:t>การเปิดเผยข้อมูล</a:t>
            </a:r>
          </a:p>
          <a:p>
            <a:pPr marL="358775" indent="-358775">
              <a:buSzPct val="80000"/>
              <a:buFont typeface="+mj-lt"/>
              <a:buAutoNum type="arabicPeriod" startAt="6"/>
            </a:pPr>
            <a:r>
              <a:rPr lang="th-TH" sz="4000" b="1" dirty="0" smtClean="0"/>
              <a:t>การถือปฏิบัติในช่วงเปลี่ยนแปลง</a:t>
            </a:r>
          </a:p>
          <a:p>
            <a:pPr marL="358775" indent="-358775" defTabSz="358775">
              <a:buSzPct val="80000"/>
              <a:buFont typeface="+mj-lt"/>
              <a:buAutoNum type="arabicPeriod" startAt="6"/>
            </a:pPr>
            <a:r>
              <a:rPr lang="th-TH" sz="4000" b="1" dirty="0" smtClean="0"/>
              <a:t>วันถือปฏิบัติ</a:t>
            </a:r>
          </a:p>
          <a:p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166928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การวัดมูลค่าเมื่อเริ่มรับรู้รายการ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49263" indent="-449263" algn="thaiDist"/>
            <a:r>
              <a:rPr lang="th-TH" sz="3200" dirty="0" smtClean="0"/>
              <a:t>การรับรู้ต้นทุนที่เกิดขึ้นเป็นส่วนหนึ่งของมูลค่าตามบัญชีของที่ดิน อาคาร และอุปกรณ์ </a:t>
            </a:r>
            <a:br>
              <a:rPr lang="th-TH" sz="3200" dirty="0" smtClean="0"/>
            </a:br>
            <a:r>
              <a:rPr lang="th-TH" sz="3200" dirty="0" smtClean="0"/>
              <a:t>จะสิ้นสุดเมื่อสินทรัพย์นั้นอยู่ในสถานที่และสภาพที่พร้อมจะใช้งานได้ตามความประสงค์ของฝ่ายบริหาร </a:t>
            </a:r>
            <a:r>
              <a:rPr lang="th-TH" sz="3200" b="1" dirty="0" smtClean="0"/>
              <a:t>ย่อหน้าที่ </a:t>
            </a:r>
            <a:r>
              <a:rPr lang="en-US" sz="3200" b="1" dirty="0" smtClean="0"/>
              <a:t>27</a:t>
            </a:r>
          </a:p>
          <a:p>
            <a:pPr marL="449263" indent="-449263" algn="thaiDist"/>
            <a:r>
              <a:rPr lang="th-TH" sz="3200" dirty="0" smtClean="0"/>
              <a:t>หน่วยงานต้องวัดมูลค่าต้นทุนของสินทรัพย์ที่หน่วยงานสร้างขึ้นโดยใช้หลักการเดียวกับการวัดมูลค่าต้นทุนของสินทรัพย์ที่หน่วยงานได้มา หากหน่วยงานผลิตสินทรัพย์ที่คล้ายกัน</a:t>
            </a:r>
            <a:br>
              <a:rPr lang="th-TH" sz="3200" dirty="0" smtClean="0"/>
            </a:br>
            <a:r>
              <a:rPr lang="th-TH" sz="3200" dirty="0" smtClean="0"/>
              <a:t>ออกขายในการดำเนินธุรกิจตามปกติ ต้นทุนของสินทรัพย์ที่สร้างเองมักเท่ากับต้นทุนของสินค้าที่ผลิตเพื่อขาย (ดูมาตรฐานเรื่องสินค้าคงเหลือ เมื่อมีการประกาศใช้) </a:t>
            </a:r>
            <a:r>
              <a:rPr lang="th-TH" sz="3200" b="1" dirty="0" smtClean="0"/>
              <a:t>ย่อหน้าที่ </a:t>
            </a:r>
            <a:r>
              <a:rPr lang="en-US" sz="3200" b="1" dirty="0" smtClean="0"/>
              <a:t>29</a:t>
            </a:r>
            <a:endParaRPr lang="th-TH" sz="3200" b="1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4DB29-0DB9-4AFC-B7D7-714E5675EC4F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การวัดมูลค่าเมื่อเริ่มรับรู้รายการ - การวัดมูลค่าต้นทุน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1732313" y="1804760"/>
            <a:ext cx="9595489" cy="4606926"/>
          </a:xfrm>
        </p:spPr>
        <p:txBody>
          <a:bodyPr>
            <a:normAutofit fontScale="92500" lnSpcReduction="10000"/>
          </a:bodyPr>
          <a:lstStyle/>
          <a:p>
            <a:r>
              <a:rPr lang="th-TH" altLang="en-US" sz="3600" dirty="0" smtClean="0"/>
              <a:t>ต้นทุนของรายการที่ดิน อาคาร และอุปกรณ์ คือ ราคาเทียบเท่าการซื้อด้วยเงินสด ณ วันที่มีการรับรู้รายการ </a:t>
            </a:r>
            <a:br>
              <a:rPr lang="th-TH" altLang="en-US" sz="3600" dirty="0" smtClean="0"/>
            </a:br>
            <a:r>
              <a:rPr lang="th-TH" altLang="en-US" sz="3600" b="1" dirty="0" smtClean="0"/>
              <a:t>(ย่อหน้าที่ 30)</a:t>
            </a:r>
          </a:p>
          <a:p>
            <a:r>
              <a:rPr lang="th-TH" altLang="en-US" sz="3600" dirty="0" smtClean="0"/>
              <a:t>หากระยะเวลาการชำระค่าที่ดิน อาคารและอุปกรณ์นานเกินกว่าระยะเวลาที่ผู้ขายให้สินเชื่อตามปกติ </a:t>
            </a:r>
          </a:p>
          <a:p>
            <a:pPr marL="358775" lvl="1" indent="0">
              <a:buNone/>
            </a:pPr>
            <a:r>
              <a:rPr lang="th-TH" altLang="en-US" sz="3200" dirty="0" smtClean="0">
                <a:solidFill>
                  <a:schemeClr val="accent1">
                    <a:lumMod val="75000"/>
                  </a:schemeClr>
                </a:solidFill>
              </a:rPr>
              <a:t>ผลต่างระหว่างราคาที่เทียบเท่ากับการซื้อด้วยเงินสดและจำนวนเงินที่ต้องจ่ายทั้งหมดต้องรับรู้เป็นดอกเบี้ยจ่ายตลอดอายุของการได้สินเชื่อ ยกเว้นเข้าข่ายมาตรฐานฯ ฉบับที่ 5 เรื่อง ต้นทุนการกู้ยืมที่กำหนดให้ต้นทุนการกู้ยืมที่เกี่ยวข้องโดยตรงกับการได้มา การก่อสร้าง หรือการผลิตต้องนำมารวมเป็นส่วนหนึ่งของราคาทุนของสินทรัพย์ที่เข้าเงื่อนไข โดยต้นทุนการกู้ยืมอื่นๆ ต้องถือเป็นค่าใช้จ่าย</a:t>
            </a:r>
          </a:p>
          <a:p>
            <a:endParaRPr lang="th-TH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4DB29-0DB9-4AFC-B7D7-714E5675EC4F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682492" y="616862"/>
            <a:ext cx="9244409" cy="706964"/>
          </a:xfrm>
        </p:spPr>
        <p:txBody>
          <a:bodyPr>
            <a:normAutofit fontScale="90000"/>
          </a:bodyPr>
          <a:lstStyle/>
          <a:p>
            <a:r>
              <a:rPr lang="th-TH" dirty="0" smtClean="0"/>
              <a:t>การวัดมูลค่าเมื่อเริ่มรับรู้รายการ - การแลกเปลี่ยนสินทรัพย์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1682492" y="1661160"/>
            <a:ext cx="9760403" cy="3901440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th-TH" altLang="en-US" sz="3200" dirty="0" smtClean="0"/>
              <a:t>หน่วยงานต้องวัดมูลค่าที่ดิน อาคารและอุปกรณ์ ที่ได้รับจากการแลกเปลี่ยนดังกล่าวด้วย   </a:t>
            </a:r>
            <a:r>
              <a:rPr lang="th-TH" altLang="en-US" sz="3200" i="1" u="sng" dirty="0" smtClean="0">
                <a:solidFill>
                  <a:schemeClr val="hlink"/>
                </a:solidFill>
              </a:rPr>
              <a:t>มูลค่ายุติธรรม</a:t>
            </a:r>
            <a:r>
              <a:rPr lang="th-TH" altLang="en-US" sz="3200" dirty="0" smtClean="0"/>
              <a:t> ยกเว้นในกรณีใดกรณีหนึ่งดังต่อไปนี้ </a:t>
            </a:r>
            <a:r>
              <a:rPr lang="th-TH" altLang="en-US" sz="3200" b="1" dirty="0" smtClean="0"/>
              <a:t>(ย่อหน้าที่ 31)</a:t>
            </a:r>
          </a:p>
          <a:p>
            <a:pPr lvl="1">
              <a:lnSpc>
                <a:spcPct val="80000"/>
              </a:lnSpc>
              <a:spcAft>
                <a:spcPts val="600"/>
              </a:spcAft>
            </a:pPr>
            <a:r>
              <a:rPr lang="th-TH" altLang="en-US" sz="3000" dirty="0" smtClean="0"/>
              <a:t>รายการแลกเปลี่ยนขาดเนื้อหาเชิงพาณิชย์</a:t>
            </a:r>
            <a:r>
              <a:rPr lang="th-TH" altLang="en-US" sz="2800" dirty="0" smtClean="0"/>
              <a:t> </a:t>
            </a:r>
          </a:p>
          <a:p>
            <a:pPr marL="742950" lvl="2" indent="-342900" algn="thaiDist">
              <a:lnSpc>
                <a:spcPct val="80000"/>
              </a:lnSpc>
              <a:spcAft>
                <a:spcPts val="600"/>
              </a:spcAft>
            </a:pPr>
            <a:r>
              <a:rPr lang="th-TH" altLang="en-US" sz="2800" dirty="0" smtClean="0"/>
              <a:t>มูลค่ายุติธรรมทั้งของสินทรัพย์ที่ได้มาและสินทรัพย์ที่นำไปแลก ไม่สามารถวัดมูลค่าได้อย่างน่าเชื่อถือ </a:t>
            </a:r>
          </a:p>
          <a:p>
            <a:pPr marL="0" lvl="1" indent="0" algn="thaiDist">
              <a:lnSpc>
                <a:spcPct val="80000"/>
              </a:lnSpc>
              <a:spcAft>
                <a:spcPts val="600"/>
              </a:spcAft>
              <a:buNone/>
            </a:pPr>
            <a:r>
              <a:rPr lang="th-TH" altLang="en-US" sz="3200" dirty="0" smtClean="0"/>
              <a:t>	หากเป็นไปตามข้อยกเว้นให้ใช้ </a:t>
            </a:r>
            <a:r>
              <a:rPr lang="th-TH" altLang="en-US" sz="3200" i="1" u="sng" dirty="0" smtClean="0">
                <a:solidFill>
                  <a:schemeClr val="hlink"/>
                </a:solidFill>
              </a:rPr>
              <a:t>มูลค่า</a:t>
            </a:r>
            <a:r>
              <a:rPr lang="th-TH" altLang="en-US" sz="3200" i="1" u="sng" dirty="0">
                <a:solidFill>
                  <a:schemeClr val="hlink"/>
                </a:solidFill>
              </a:rPr>
              <a:t>ตาม</a:t>
            </a:r>
            <a:r>
              <a:rPr lang="th-TH" altLang="en-US" sz="3200" i="1" u="sng" dirty="0" smtClean="0">
                <a:solidFill>
                  <a:schemeClr val="hlink"/>
                </a:solidFill>
              </a:rPr>
              <a:t>บัญชี</a:t>
            </a:r>
            <a:r>
              <a:rPr lang="th-TH" altLang="en-US" sz="3200" dirty="0" smtClean="0">
                <a:solidFill>
                  <a:schemeClr val="hlink"/>
                </a:solidFill>
              </a:rPr>
              <a:t> </a:t>
            </a:r>
            <a:r>
              <a:rPr lang="th-TH" altLang="en-US" sz="3200" dirty="0" smtClean="0"/>
              <a:t>ของสินทรัพย์ที่นำไปแลกเปลี่ยน</a:t>
            </a:r>
            <a:endParaRPr lang="th-TH" altLang="en-US" sz="3200" dirty="0"/>
          </a:p>
          <a:p>
            <a:pPr algn="thaiDist">
              <a:lnSpc>
                <a:spcPct val="80000"/>
              </a:lnSpc>
              <a:spcAft>
                <a:spcPts val="600"/>
              </a:spcAft>
            </a:pPr>
            <a:r>
              <a:rPr lang="th-TH" altLang="en-US" sz="3200" dirty="0" smtClean="0"/>
              <a:t>หน่วยงานต้องวัดมูลค่าของสินทรัพย์ที่แลกเปลี่ยนด้วยมูลค่ายุติธรรมของสินทรัพย์ที่นำไปแลกเว้นแต่มูลค่ายุติธรรมของสินทรัพย์ที่ได้มานั้นน่าเชื่อถือมากกว่า </a:t>
            </a:r>
            <a:r>
              <a:rPr lang="th-TH" altLang="en-US" sz="3200" b="1" dirty="0" smtClean="0"/>
              <a:t>(ย่อหน้าที่ 33)</a:t>
            </a:r>
          </a:p>
          <a:p>
            <a:endParaRPr lang="th-TH" sz="2400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4DB29-0DB9-4AFC-B7D7-714E5675EC4F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682492" y="616862"/>
            <a:ext cx="9244409" cy="706964"/>
          </a:xfrm>
        </p:spPr>
        <p:txBody>
          <a:bodyPr>
            <a:normAutofit fontScale="90000"/>
          </a:bodyPr>
          <a:lstStyle/>
          <a:p>
            <a:r>
              <a:rPr lang="th-TH" dirty="0" smtClean="0"/>
              <a:t>การแลกเปลี่ยนสินทรัพย์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1682492" y="1573042"/>
            <a:ext cx="10003826" cy="4694952"/>
          </a:xfrm>
        </p:spPr>
        <p:txBody>
          <a:bodyPr>
            <a:normAutofit/>
          </a:bodyPr>
          <a:lstStyle/>
          <a:p>
            <a:pPr algn="thaiDist">
              <a:lnSpc>
                <a:spcPct val="80000"/>
              </a:lnSpc>
            </a:pPr>
            <a:r>
              <a:rPr lang="th-TH" altLang="en-US" sz="3200" dirty="0" smtClean="0"/>
              <a:t>รายการแลกเปลี่ยนมีเนื้อหาเชิงพาณิชย์หรือไม่นั้นให้พิจารณาจากขอบเขตของกระแสเงินสดในอนาคต หรือศักยภาพในการให้บริการที่คาดว่าจะมีการเปลี่ยนแปลงซึ่งเป็นผลมาจากรายการดังกล่าว รายการแลกเปลี่ยนจะมีเนื้อหาเชิงพาณิชย์เมื่อเข้าเงื่อนไขดังต่อไปนี้ </a:t>
            </a:r>
            <a:r>
              <a:rPr lang="th-TH" altLang="en-US" sz="3200" b="1" dirty="0" smtClean="0"/>
              <a:t>(ย่อหน้าที่ 32)</a:t>
            </a:r>
          </a:p>
          <a:p>
            <a:pPr lvl="1">
              <a:lnSpc>
                <a:spcPct val="80000"/>
              </a:lnSpc>
            </a:pPr>
            <a:r>
              <a:rPr lang="th-TH" altLang="en-US" sz="3000" dirty="0" smtClean="0"/>
              <a:t>ลักษณะ (ความเสี่ยง จังหวะเวลา และจำนวน) ของกระแสเงินสดจากสินทรัพย์ที่ได้รับแตกต่างจากลักษณะของกระแสดเงินสดจากสินทรัพย์ที่นำไปแลกเปลี่ยน หรือ</a:t>
            </a:r>
          </a:p>
          <a:p>
            <a:pPr marL="742950" lvl="2" indent="-342900" algn="thaiDist">
              <a:lnSpc>
                <a:spcPct val="80000"/>
              </a:lnSpc>
            </a:pPr>
            <a:r>
              <a:rPr lang="th-TH" altLang="en-US" sz="2800" dirty="0" smtClean="0"/>
              <a:t>รายการแลกเปลี่ยนทำให้เกิดการเปลี่ยนแปลงในมูลค่าเฉพาะหน่วยงานในส่วนของการดำเนินงานที่ถูกกระทบจากการแลกเปลี่ยน</a:t>
            </a:r>
            <a:endParaRPr lang="th-TH" altLang="en-US" sz="2800" dirty="0"/>
          </a:p>
          <a:p>
            <a:pPr marL="719138" lvl="2" indent="0" algn="thaiDist">
              <a:lnSpc>
                <a:spcPct val="80000"/>
              </a:lnSpc>
              <a:buNone/>
            </a:pPr>
            <a:r>
              <a:rPr lang="th-TH" altLang="en-US" sz="2600" dirty="0" smtClean="0"/>
              <a:t>(</a:t>
            </a:r>
            <a:r>
              <a:rPr lang="th-TH" altLang="en-US" sz="2600" dirty="0"/>
              <a:t>มูล</a:t>
            </a:r>
            <a:r>
              <a:rPr lang="th-TH" altLang="en-US" sz="2600" dirty="0" smtClean="0"/>
              <a:t>ค่าเฉพาะหน่วยงาน หมายถึง มูลค่าปัจจุบันของกระแสเงินสดซึ่งหน่วยงานคาดว่าจะได้รับจากการใช้ประโยชน์จากสินทรัพย์อย่างต่อเนื่อง และจากการจำหน่ายสินทรัพย์นั้นเมื่อสิ้นอายุการให้ประโยชน์หรือที่คาดว่าจะเกิดเมื่อมีการโอนสินทรัพย์นั้นเพื่อชำระหนี้สิน)</a:t>
            </a:r>
            <a:endParaRPr lang="en-US" altLang="en-US" sz="2600" dirty="0" smtClean="0"/>
          </a:p>
          <a:p>
            <a:pPr marL="400050" lvl="2" indent="0" algn="thaiDist">
              <a:lnSpc>
                <a:spcPct val="80000"/>
              </a:lnSpc>
              <a:buNone/>
            </a:pPr>
            <a:endParaRPr lang="th-TH" altLang="en-US" sz="2600" dirty="0"/>
          </a:p>
          <a:p>
            <a:endParaRPr lang="th-TH" sz="2400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4DB29-0DB9-4AFC-B7D7-714E5675EC4F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776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809153" y="591453"/>
            <a:ext cx="8911687" cy="1280890"/>
          </a:xfrm>
        </p:spPr>
        <p:txBody>
          <a:bodyPr>
            <a:normAutofit/>
          </a:bodyPr>
          <a:lstStyle/>
          <a:p>
            <a:r>
              <a:rPr lang="th-TH" sz="4000" b="1" dirty="0"/>
              <a:t>การแลกเปลี่ยนสินทรัพย์</a:t>
            </a: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1691640" y="1676395"/>
            <a:ext cx="4416782" cy="4397834"/>
          </a:xfrm>
        </p:spPr>
        <p:txBody>
          <a:bodyPr>
            <a:normAutofit fontScale="92500"/>
          </a:bodyPr>
          <a:lstStyle/>
          <a:p>
            <a:pPr algn="thaiDist">
              <a:lnSpc>
                <a:spcPct val="80000"/>
              </a:lnSpc>
            </a:pPr>
            <a:r>
              <a:rPr lang="th-TH" altLang="en-US" sz="3500" dirty="0" smtClean="0"/>
              <a:t>รายการแลกเปลี่ยน</a:t>
            </a:r>
            <a:r>
              <a:rPr lang="th-TH" altLang="en-US" sz="3500" b="1" u="sng" dirty="0" smtClean="0">
                <a:solidFill>
                  <a:srgbClr val="008000"/>
                </a:solidFill>
              </a:rPr>
              <a:t>มี</a:t>
            </a:r>
            <a:r>
              <a:rPr lang="th-TH" altLang="en-US" sz="3500" dirty="0" smtClean="0"/>
              <a:t>เนื้อหาเชิงพาณิชย์</a:t>
            </a:r>
          </a:p>
          <a:p>
            <a:pPr algn="thaiDist">
              <a:lnSpc>
                <a:spcPct val="90000"/>
              </a:lnSpc>
            </a:pPr>
            <a:endParaRPr lang="th-TH" sz="3500" dirty="0"/>
          </a:p>
          <a:p>
            <a:pPr algn="thaiDist">
              <a:lnSpc>
                <a:spcPct val="90000"/>
              </a:lnSpc>
            </a:pPr>
            <a:endParaRPr lang="th-TH" sz="3500" dirty="0"/>
          </a:p>
          <a:p>
            <a:pPr algn="thaiDist">
              <a:lnSpc>
                <a:spcPct val="90000"/>
              </a:lnSpc>
            </a:pPr>
            <a:endParaRPr lang="th-TH" sz="3500" dirty="0"/>
          </a:p>
          <a:p>
            <a:pPr algn="thaiDist">
              <a:lnSpc>
                <a:spcPct val="90000"/>
              </a:lnSpc>
            </a:pPr>
            <a:endParaRPr lang="th-TH" sz="3500" dirty="0"/>
          </a:p>
          <a:p>
            <a:pPr marL="0" indent="0" algn="thaiDist">
              <a:lnSpc>
                <a:spcPct val="90000"/>
              </a:lnSpc>
              <a:buNone/>
            </a:pPr>
            <a:endParaRPr lang="th-TH" sz="3500" dirty="0"/>
          </a:p>
          <a:p>
            <a:pPr algn="thaiDist">
              <a:lnSpc>
                <a:spcPct val="90000"/>
              </a:lnSpc>
            </a:pPr>
            <a:r>
              <a:rPr lang="th-TH" altLang="en-US" sz="3500" dirty="0"/>
              <a:t>รายการแลกเปลี่ยน</a:t>
            </a:r>
            <a:r>
              <a:rPr lang="th-TH" altLang="en-US" sz="3500" b="1" u="sng" dirty="0">
                <a:solidFill>
                  <a:srgbClr val="FF0000"/>
                </a:solidFill>
              </a:rPr>
              <a:t>ไม่มี</a:t>
            </a:r>
            <a:r>
              <a:rPr lang="th-TH" altLang="en-US" sz="3500" dirty="0" smtClean="0"/>
              <a:t>เนื้อหา</a:t>
            </a:r>
            <a:br>
              <a:rPr lang="th-TH" altLang="en-US" sz="3500" dirty="0" smtClean="0"/>
            </a:br>
            <a:r>
              <a:rPr lang="th-TH" altLang="en-US" sz="3500" dirty="0" smtClean="0"/>
              <a:t>เชิง</a:t>
            </a:r>
            <a:r>
              <a:rPr lang="th-TH" altLang="en-US" sz="3500" dirty="0"/>
              <a:t>พาณิชย์</a:t>
            </a:r>
          </a:p>
          <a:p>
            <a:pPr marL="0" indent="0" algn="thaiDist">
              <a:lnSpc>
                <a:spcPct val="80000"/>
              </a:lnSpc>
              <a:buNone/>
            </a:pPr>
            <a:endParaRPr lang="th-TH" sz="2400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6853298" y="1669017"/>
            <a:ext cx="4313864" cy="4397834"/>
          </a:xfrm>
        </p:spPr>
        <p:txBody>
          <a:bodyPr>
            <a:normAutofit fontScale="92500"/>
          </a:bodyPr>
          <a:lstStyle/>
          <a:p>
            <a:pPr marL="0" indent="0" algn="thaiDist">
              <a:lnSpc>
                <a:spcPct val="90000"/>
              </a:lnSpc>
              <a:buNone/>
            </a:pPr>
            <a:r>
              <a:rPr lang="th-TH" altLang="en-US" sz="3500" dirty="0"/>
              <a:t>บันทึกการแลกเปลี่ยนด้วยมูลค่ายุติธรรมของสินทรัพย์ที่นำไปแลกเปลี่ยน เว้นแต่ มูลค่ายุติธรรมของสินทรัพย์ที่ได้มานั้นมีหลักฐานสนับสนุนที่ชัดเจนกว่า </a:t>
            </a:r>
            <a:endParaRPr lang="th-TH" altLang="en-US" sz="3500" dirty="0" smtClean="0"/>
          </a:p>
          <a:p>
            <a:pPr marL="0" indent="0" algn="thaiDist">
              <a:lnSpc>
                <a:spcPct val="90000"/>
              </a:lnSpc>
              <a:buNone/>
            </a:pPr>
            <a:r>
              <a:rPr lang="th-TH" altLang="en-US" sz="3500" dirty="0" smtClean="0"/>
              <a:t>เกิด</a:t>
            </a:r>
            <a:r>
              <a:rPr lang="th-TH" altLang="en-US" sz="3500" dirty="0"/>
              <a:t>รายการกำไรหรือขาดทุนจากการแลกเปลี่ยนในงบแสดงผลการดำเนินงานทางการเงิน</a:t>
            </a:r>
          </a:p>
          <a:p>
            <a:pPr marL="0" indent="0" algn="thaiDist">
              <a:lnSpc>
                <a:spcPct val="90000"/>
              </a:lnSpc>
              <a:buNone/>
            </a:pPr>
            <a:r>
              <a:rPr lang="th-TH" altLang="en-US" sz="3500" dirty="0" smtClean="0"/>
              <a:t>บันทึก</a:t>
            </a:r>
            <a:r>
              <a:rPr lang="th-TH" altLang="en-US" sz="3500" dirty="0"/>
              <a:t>การแลกเปลี่ยนด้วยมูลค่าตามบัญชีของสินทรัพย์ที่นำไปแลกเปลี่ยน</a:t>
            </a:r>
            <a:endParaRPr lang="th-TH" sz="3500" dirty="0"/>
          </a:p>
          <a:p>
            <a:endParaRPr lang="en-US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4DB29-0DB9-4AFC-B7D7-714E5675EC4F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8" name="Right Arrow 7"/>
          <p:cNvSpPr/>
          <p:nvPr/>
        </p:nvSpPr>
        <p:spPr>
          <a:xfrm>
            <a:off x="6108422" y="1709055"/>
            <a:ext cx="433892" cy="2939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/>
          <p:cNvSpPr/>
          <p:nvPr/>
        </p:nvSpPr>
        <p:spPr>
          <a:xfrm>
            <a:off x="6119308" y="5116283"/>
            <a:ext cx="433892" cy="2939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4162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การแลกเปลี่ยนสินทรัพย์</a:t>
            </a:r>
            <a:endParaRPr lang="th-TH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4DB29-0DB9-4AFC-B7D7-714E5675EC4F}" type="slidenum">
              <a:rPr lang="en-US" smtClean="0"/>
              <a:pPr/>
              <a:t>25</a:t>
            </a:fld>
            <a:endParaRPr lang="en-US"/>
          </a:p>
        </p:txBody>
      </p:sp>
      <p:grpSp>
        <p:nvGrpSpPr>
          <p:cNvPr id="83" name="กลุ่ม 82"/>
          <p:cNvGrpSpPr/>
          <p:nvPr/>
        </p:nvGrpSpPr>
        <p:grpSpPr>
          <a:xfrm>
            <a:off x="4826524" y="701815"/>
            <a:ext cx="2048570" cy="1269303"/>
            <a:chOff x="4994086" y="612985"/>
            <a:chExt cx="2048570" cy="1269303"/>
          </a:xfrm>
        </p:grpSpPr>
        <p:sp>
          <p:nvSpPr>
            <p:cNvPr id="5" name="แผนผังลําดับงาน: การตัดสินใจ 4"/>
            <p:cNvSpPr/>
            <p:nvPr/>
          </p:nvSpPr>
          <p:spPr>
            <a:xfrm>
              <a:off x="4994086" y="612985"/>
              <a:ext cx="2048570" cy="1269303"/>
            </a:xfrm>
            <a:prstGeom prst="flowChartDecision">
              <a:avLst/>
            </a:prstGeom>
            <a:solidFill>
              <a:srgbClr val="66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6" name="กล่องข้อความ 5"/>
            <p:cNvSpPr txBox="1"/>
            <p:nvPr/>
          </p:nvSpPr>
          <p:spPr>
            <a:xfrm>
              <a:off x="5382342" y="853951"/>
              <a:ext cx="1424737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2600" dirty="0" smtClean="0">
                  <a:latin typeface="DilleniaUPC" pitchFamily="18" charset="-34"/>
                  <a:cs typeface="DilleniaUPC" pitchFamily="18" charset="-34"/>
                </a:rPr>
                <a:t>กระแสเงินสดจากสินทรัพย์</a:t>
              </a:r>
              <a:endParaRPr lang="th-TH" sz="2600" dirty="0">
                <a:latin typeface="DilleniaUPC" pitchFamily="18" charset="-34"/>
                <a:cs typeface="DilleniaUPC" pitchFamily="18" charset="-34"/>
              </a:endParaRPr>
            </a:p>
          </p:txBody>
        </p:sp>
      </p:grpSp>
      <p:grpSp>
        <p:nvGrpSpPr>
          <p:cNvPr id="17" name="กลุ่ม 16"/>
          <p:cNvGrpSpPr/>
          <p:nvPr/>
        </p:nvGrpSpPr>
        <p:grpSpPr>
          <a:xfrm>
            <a:off x="2956638" y="2930445"/>
            <a:ext cx="1659450" cy="737437"/>
            <a:chOff x="8107680" y="913086"/>
            <a:chExt cx="2697480" cy="769293"/>
          </a:xfrm>
        </p:grpSpPr>
        <p:sp>
          <p:nvSpPr>
            <p:cNvPr id="18" name="สี่เหลี่ยมผืนผ้า 17"/>
            <p:cNvSpPr/>
            <p:nvPr/>
          </p:nvSpPr>
          <p:spPr>
            <a:xfrm>
              <a:off x="8107680" y="913086"/>
              <a:ext cx="2682240" cy="769293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9" name="กล่องข้อความ 18"/>
            <p:cNvSpPr txBox="1"/>
            <p:nvPr/>
          </p:nvSpPr>
          <p:spPr>
            <a:xfrm>
              <a:off x="8138160" y="1067407"/>
              <a:ext cx="2667000" cy="5137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600" dirty="0" smtClean="0">
                  <a:latin typeface="DilleniaUPC" pitchFamily="18" charset="-34"/>
                  <a:cs typeface="DilleniaUPC" pitchFamily="18" charset="-34"/>
                </a:rPr>
                <a:t>เหมือนเดิม</a:t>
              </a:r>
              <a:endParaRPr lang="th-TH" sz="2600" dirty="0">
                <a:latin typeface="DilleniaUPC" pitchFamily="18" charset="-34"/>
                <a:cs typeface="DilleniaUPC" pitchFamily="18" charset="-34"/>
              </a:endParaRPr>
            </a:p>
          </p:txBody>
        </p:sp>
      </p:grpSp>
      <p:grpSp>
        <p:nvGrpSpPr>
          <p:cNvPr id="20" name="กลุ่ม 19"/>
          <p:cNvGrpSpPr/>
          <p:nvPr/>
        </p:nvGrpSpPr>
        <p:grpSpPr>
          <a:xfrm>
            <a:off x="7104128" y="2930445"/>
            <a:ext cx="1643710" cy="737499"/>
            <a:chOff x="8107680" y="944880"/>
            <a:chExt cx="2682240" cy="737499"/>
          </a:xfrm>
        </p:grpSpPr>
        <p:sp>
          <p:nvSpPr>
            <p:cNvPr id="21" name="สี่เหลี่ยมผืนผ้า 20"/>
            <p:cNvSpPr/>
            <p:nvPr/>
          </p:nvSpPr>
          <p:spPr>
            <a:xfrm>
              <a:off x="8107680" y="944880"/>
              <a:ext cx="2682240" cy="737499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22" name="กล่องข้อความ 21"/>
            <p:cNvSpPr txBox="1"/>
            <p:nvPr/>
          </p:nvSpPr>
          <p:spPr>
            <a:xfrm>
              <a:off x="8122920" y="1067407"/>
              <a:ext cx="266700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600" dirty="0" smtClean="0">
                  <a:latin typeface="DilleniaUPC" pitchFamily="18" charset="-34"/>
                  <a:cs typeface="DilleniaUPC" pitchFamily="18" charset="-34"/>
                </a:rPr>
                <a:t>ต่างจากเดิม</a:t>
              </a:r>
              <a:endParaRPr lang="th-TH" sz="2600" dirty="0">
                <a:latin typeface="DilleniaUPC" pitchFamily="18" charset="-34"/>
                <a:cs typeface="DilleniaUPC" pitchFamily="18" charset="-34"/>
              </a:endParaRPr>
            </a:p>
          </p:txBody>
        </p:sp>
      </p:grpSp>
      <p:grpSp>
        <p:nvGrpSpPr>
          <p:cNvPr id="38" name="กลุ่ม 37"/>
          <p:cNvGrpSpPr/>
          <p:nvPr/>
        </p:nvGrpSpPr>
        <p:grpSpPr>
          <a:xfrm>
            <a:off x="9441070" y="4188330"/>
            <a:ext cx="1607930" cy="737499"/>
            <a:chOff x="8069815" y="944879"/>
            <a:chExt cx="2720105" cy="737499"/>
          </a:xfrm>
          <a:solidFill>
            <a:srgbClr val="DC4CB3"/>
          </a:solidFill>
        </p:grpSpPr>
        <p:sp>
          <p:nvSpPr>
            <p:cNvPr id="39" name="สี่เหลี่ยมผืนผ้า 38"/>
            <p:cNvSpPr/>
            <p:nvPr/>
          </p:nvSpPr>
          <p:spPr>
            <a:xfrm>
              <a:off x="8069815" y="944879"/>
              <a:ext cx="2682240" cy="737499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40" name="กล่องข้อความ 39"/>
            <p:cNvSpPr txBox="1"/>
            <p:nvPr/>
          </p:nvSpPr>
          <p:spPr>
            <a:xfrm>
              <a:off x="8122920" y="1092990"/>
              <a:ext cx="2667000" cy="49244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600" dirty="0" smtClean="0">
                  <a:latin typeface="DilleniaUPC" pitchFamily="18" charset="-34"/>
                  <a:cs typeface="DilleniaUPC" pitchFamily="18" charset="-34"/>
                </a:rPr>
                <a:t>FV </a:t>
              </a:r>
              <a:r>
                <a:rPr lang="th-TH" sz="2600" dirty="0" smtClean="0">
                  <a:latin typeface="DilleniaUPC" pitchFamily="18" charset="-34"/>
                  <a:cs typeface="DilleniaUPC" pitchFamily="18" charset="-34"/>
                </a:rPr>
                <a:t>ส/ท เดิม</a:t>
              </a:r>
              <a:endParaRPr lang="th-TH" sz="2600" dirty="0">
                <a:latin typeface="DilleniaUPC" pitchFamily="18" charset="-34"/>
                <a:cs typeface="DilleniaUPC" pitchFamily="18" charset="-34"/>
              </a:endParaRPr>
            </a:p>
          </p:txBody>
        </p:sp>
      </p:grpSp>
      <p:sp>
        <p:nvSpPr>
          <p:cNvPr id="42" name="สี่เหลี่ยมผืนผ้า 41"/>
          <p:cNvSpPr/>
          <p:nvPr/>
        </p:nvSpPr>
        <p:spPr>
          <a:xfrm>
            <a:off x="2849561" y="5379011"/>
            <a:ext cx="1815880" cy="962088"/>
          </a:xfrm>
          <a:prstGeom prst="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3" name="กล่องข้อความ 42"/>
          <p:cNvSpPr txBox="1"/>
          <p:nvPr/>
        </p:nvSpPr>
        <p:spPr>
          <a:xfrm>
            <a:off x="1993040" y="5534514"/>
            <a:ext cx="315468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600" dirty="0" smtClean="0">
                <a:latin typeface="DilleniaUPC" pitchFamily="18" charset="-34"/>
                <a:cs typeface="DilleniaUPC" pitchFamily="18" charset="-34"/>
              </a:rPr>
              <a:t>มูลค่าตามบัญชี </a:t>
            </a:r>
          </a:p>
          <a:p>
            <a:pPr algn="ctr"/>
            <a:r>
              <a:rPr lang="th-TH" sz="2600" dirty="0" smtClean="0">
                <a:latin typeface="DilleniaUPC" pitchFamily="18" charset="-34"/>
                <a:cs typeface="DilleniaUPC" pitchFamily="18" charset="-34"/>
              </a:rPr>
              <a:t>สินทรัพย์เดิม</a:t>
            </a:r>
            <a:endParaRPr lang="th-TH" sz="2600" dirty="0">
              <a:latin typeface="DilleniaUPC" pitchFamily="18" charset="-34"/>
              <a:cs typeface="DilleniaUPC" pitchFamily="18" charset="-34"/>
            </a:endParaRPr>
          </a:p>
        </p:txBody>
      </p:sp>
      <p:cxnSp>
        <p:nvCxnSpPr>
          <p:cNvPr id="45" name="ตัวเชื่อมต่อตรง 44"/>
          <p:cNvCxnSpPr>
            <a:endCxn id="5" idx="2"/>
          </p:cNvCxnSpPr>
          <p:nvPr/>
        </p:nvCxnSpPr>
        <p:spPr>
          <a:xfrm flipH="1" flipV="1">
            <a:off x="5850809" y="1971118"/>
            <a:ext cx="12828" cy="1302516"/>
          </a:xfrm>
          <a:prstGeom prst="line">
            <a:avLst/>
          </a:prstGeom>
          <a:ln w="31750">
            <a:solidFill>
              <a:srgbClr val="FF6600"/>
            </a:solidFill>
            <a:head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ตัวเชื่อมต่อตรง 49"/>
          <p:cNvCxnSpPr/>
          <p:nvPr/>
        </p:nvCxnSpPr>
        <p:spPr>
          <a:xfrm flipH="1">
            <a:off x="4605633" y="3275120"/>
            <a:ext cx="2507019" cy="1"/>
          </a:xfrm>
          <a:prstGeom prst="line">
            <a:avLst/>
          </a:prstGeom>
          <a:ln w="31750">
            <a:solidFill>
              <a:srgbClr val="FF6600"/>
            </a:solidFill>
            <a:headEnd type="triangle" w="lg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ตัวเชื่อมต่อตรง 55"/>
          <p:cNvCxnSpPr/>
          <p:nvPr/>
        </p:nvCxnSpPr>
        <p:spPr>
          <a:xfrm flipH="1" flipV="1">
            <a:off x="3857446" y="3676970"/>
            <a:ext cx="13514" cy="1702750"/>
          </a:xfrm>
          <a:prstGeom prst="line">
            <a:avLst/>
          </a:prstGeom>
          <a:ln w="31750">
            <a:solidFill>
              <a:srgbClr val="FF6600"/>
            </a:solidFill>
            <a:head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ตัวเชื่อมต่อตรง 56"/>
          <p:cNvCxnSpPr/>
          <p:nvPr/>
        </p:nvCxnSpPr>
        <p:spPr>
          <a:xfrm flipH="1" flipV="1">
            <a:off x="8768254" y="4557080"/>
            <a:ext cx="672816" cy="2946"/>
          </a:xfrm>
          <a:prstGeom prst="line">
            <a:avLst/>
          </a:prstGeom>
          <a:ln w="31750">
            <a:solidFill>
              <a:srgbClr val="FF6600"/>
            </a:solidFill>
            <a:head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ตัวเชื่อมต่อตรง 59"/>
          <p:cNvCxnSpPr/>
          <p:nvPr/>
        </p:nvCxnSpPr>
        <p:spPr>
          <a:xfrm flipV="1">
            <a:off x="7898797" y="3676970"/>
            <a:ext cx="0" cy="330123"/>
          </a:xfrm>
          <a:prstGeom prst="line">
            <a:avLst/>
          </a:prstGeom>
          <a:ln w="31750">
            <a:solidFill>
              <a:srgbClr val="FF6600"/>
            </a:solidFill>
            <a:head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ตัวเชื่อมต่อตรง 61"/>
          <p:cNvCxnSpPr>
            <a:endCxn id="90" idx="1"/>
          </p:cNvCxnSpPr>
          <p:nvPr/>
        </p:nvCxnSpPr>
        <p:spPr>
          <a:xfrm>
            <a:off x="4696833" y="5968905"/>
            <a:ext cx="2373339" cy="16590"/>
          </a:xfrm>
          <a:prstGeom prst="line">
            <a:avLst/>
          </a:prstGeom>
          <a:ln w="31750">
            <a:solidFill>
              <a:srgbClr val="FF6600"/>
            </a:solidFill>
            <a:head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กล่องข้อความ 67"/>
          <p:cNvSpPr txBox="1"/>
          <p:nvPr/>
        </p:nvSpPr>
        <p:spPr>
          <a:xfrm>
            <a:off x="7242086" y="5008287"/>
            <a:ext cx="757578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th-TH" sz="2800" b="1" dirty="0" smtClean="0">
                <a:latin typeface="DilleniaUPC" panose="02020603050405020304" pitchFamily="18" charset="-34"/>
                <a:cs typeface="DilleniaUPC" panose="02020603050405020304" pitchFamily="18" charset="-34"/>
              </a:rPr>
              <a:t>ไม่ได้</a:t>
            </a:r>
            <a:endParaRPr lang="th-TH" sz="2800" b="1" dirty="0">
              <a:latin typeface="DilleniaUPC" panose="02020603050405020304" pitchFamily="18" charset="-34"/>
              <a:cs typeface="DilleniaUPC" panose="02020603050405020304" pitchFamily="18" charset="-34"/>
            </a:endParaRPr>
          </a:p>
        </p:txBody>
      </p:sp>
      <p:sp>
        <p:nvSpPr>
          <p:cNvPr id="69" name="กล่องข้อความ 68"/>
          <p:cNvSpPr txBox="1"/>
          <p:nvPr/>
        </p:nvSpPr>
        <p:spPr>
          <a:xfrm>
            <a:off x="8831564" y="4138101"/>
            <a:ext cx="525780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th-TH" sz="2800" b="1" dirty="0" smtClean="0">
                <a:latin typeface="DilleniaUPC" panose="02020603050405020304" pitchFamily="18" charset="-34"/>
                <a:cs typeface="DilleniaUPC" panose="02020603050405020304" pitchFamily="18" charset="-34"/>
              </a:rPr>
              <a:t>ได้</a:t>
            </a:r>
            <a:endParaRPr lang="th-TH" sz="2800" b="1" dirty="0">
              <a:latin typeface="DilleniaUPC" panose="02020603050405020304" pitchFamily="18" charset="-34"/>
              <a:cs typeface="DilleniaUPC" panose="02020603050405020304" pitchFamily="18" charset="-34"/>
            </a:endParaRPr>
          </a:p>
        </p:txBody>
      </p:sp>
      <p:cxnSp>
        <p:nvCxnSpPr>
          <p:cNvPr id="46" name="ตัวเชื่อมต่อตรง 45"/>
          <p:cNvCxnSpPr/>
          <p:nvPr/>
        </p:nvCxnSpPr>
        <p:spPr>
          <a:xfrm flipH="1" flipV="1">
            <a:off x="3913669" y="1336323"/>
            <a:ext cx="912855" cy="125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ตัวเชื่อมต่อตรง 46"/>
          <p:cNvCxnSpPr/>
          <p:nvPr/>
        </p:nvCxnSpPr>
        <p:spPr>
          <a:xfrm flipH="1" flipV="1">
            <a:off x="6875094" y="1336323"/>
            <a:ext cx="912855" cy="125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5" name="กลุ่ม 64"/>
          <p:cNvGrpSpPr/>
          <p:nvPr/>
        </p:nvGrpSpPr>
        <p:grpSpPr>
          <a:xfrm>
            <a:off x="3205489" y="1571283"/>
            <a:ext cx="1419933" cy="1223201"/>
            <a:chOff x="3373051" y="1482453"/>
            <a:chExt cx="1419933" cy="1223201"/>
          </a:xfrm>
        </p:grpSpPr>
        <p:sp>
          <p:nvSpPr>
            <p:cNvPr id="9" name="ส่วนโค้ง 8"/>
            <p:cNvSpPr/>
            <p:nvPr/>
          </p:nvSpPr>
          <p:spPr>
            <a:xfrm rot="5400000">
              <a:off x="3518502" y="1434292"/>
              <a:ext cx="1125912" cy="1416811"/>
            </a:xfrm>
            <a:prstGeom prst="arc">
              <a:avLst>
                <a:gd name="adj1" fmla="val 16200000"/>
                <a:gd name="adj2" fmla="val 5271952"/>
              </a:avLst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cxnSp>
          <p:nvCxnSpPr>
            <p:cNvPr id="11" name="ตัวเชื่อมต่อตรง 10"/>
            <p:cNvCxnSpPr/>
            <p:nvPr/>
          </p:nvCxnSpPr>
          <p:spPr>
            <a:xfrm rot="5400000">
              <a:off x="4074993" y="1427827"/>
              <a:ext cx="12931" cy="1416811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ตัวเชื่อมต่อตรง 53"/>
            <p:cNvCxnSpPr/>
            <p:nvPr/>
          </p:nvCxnSpPr>
          <p:spPr>
            <a:xfrm flipH="1">
              <a:off x="3373051" y="1482453"/>
              <a:ext cx="685127" cy="631148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ตัวเชื่อมต่อตรง 57"/>
            <p:cNvCxnSpPr/>
            <p:nvPr/>
          </p:nvCxnSpPr>
          <p:spPr>
            <a:xfrm>
              <a:off x="4081457" y="1482453"/>
              <a:ext cx="708407" cy="631148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ตัวเชื่อมต่อตรง 60"/>
            <p:cNvCxnSpPr/>
            <p:nvPr/>
          </p:nvCxnSpPr>
          <p:spPr>
            <a:xfrm>
              <a:off x="4081457" y="1511549"/>
              <a:ext cx="365843" cy="631148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ตัวเชื่อมต่อตรง 62"/>
            <p:cNvCxnSpPr/>
            <p:nvPr/>
          </p:nvCxnSpPr>
          <p:spPr>
            <a:xfrm flipH="1">
              <a:off x="3750536" y="1494048"/>
              <a:ext cx="319282" cy="631148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กล่องข้อความ 50"/>
            <p:cNvSpPr txBox="1"/>
            <p:nvPr/>
          </p:nvSpPr>
          <p:spPr>
            <a:xfrm>
              <a:off x="3488979" y="2125196"/>
              <a:ext cx="1304005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2600" dirty="0" smtClean="0"/>
                <a:t>สินทรัพย์เดิม</a:t>
              </a:r>
              <a:endParaRPr lang="th-TH" sz="2600" dirty="0"/>
            </a:p>
          </p:txBody>
        </p:sp>
      </p:grpSp>
      <p:grpSp>
        <p:nvGrpSpPr>
          <p:cNvPr id="59" name="กลุ่ม 58"/>
          <p:cNvGrpSpPr/>
          <p:nvPr/>
        </p:nvGrpSpPr>
        <p:grpSpPr>
          <a:xfrm>
            <a:off x="7083709" y="1626755"/>
            <a:ext cx="1419933" cy="1223201"/>
            <a:chOff x="9771574" y="3703836"/>
            <a:chExt cx="1419933" cy="1223201"/>
          </a:xfrm>
        </p:grpSpPr>
        <p:sp>
          <p:nvSpPr>
            <p:cNvPr id="70" name="ส่วนโค้ง 69"/>
            <p:cNvSpPr/>
            <p:nvPr/>
          </p:nvSpPr>
          <p:spPr>
            <a:xfrm rot="5400000">
              <a:off x="9917025" y="3655675"/>
              <a:ext cx="1125912" cy="1416811"/>
            </a:xfrm>
            <a:prstGeom prst="arc">
              <a:avLst>
                <a:gd name="adj1" fmla="val 16200000"/>
                <a:gd name="adj2" fmla="val 5271952"/>
              </a:avLst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cxnSp>
          <p:nvCxnSpPr>
            <p:cNvPr id="71" name="ตัวเชื่อมต่อตรง 70"/>
            <p:cNvCxnSpPr/>
            <p:nvPr/>
          </p:nvCxnSpPr>
          <p:spPr>
            <a:xfrm rot="5400000">
              <a:off x="10473516" y="3649210"/>
              <a:ext cx="12931" cy="1416811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ตัวเชื่อมต่อตรง 71"/>
            <p:cNvCxnSpPr/>
            <p:nvPr/>
          </p:nvCxnSpPr>
          <p:spPr>
            <a:xfrm flipH="1">
              <a:off x="9771574" y="3703836"/>
              <a:ext cx="685127" cy="631148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ตัวเชื่อมต่อตรง 72"/>
            <p:cNvCxnSpPr/>
            <p:nvPr/>
          </p:nvCxnSpPr>
          <p:spPr>
            <a:xfrm>
              <a:off x="10479980" y="3703836"/>
              <a:ext cx="708407" cy="631148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ตัวเชื่อมต่อตรง 73"/>
            <p:cNvCxnSpPr/>
            <p:nvPr/>
          </p:nvCxnSpPr>
          <p:spPr>
            <a:xfrm>
              <a:off x="10479980" y="3732932"/>
              <a:ext cx="365843" cy="631148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ตัวเชื่อมต่อตรง 74"/>
            <p:cNvCxnSpPr/>
            <p:nvPr/>
          </p:nvCxnSpPr>
          <p:spPr>
            <a:xfrm flipH="1">
              <a:off x="10149059" y="3715431"/>
              <a:ext cx="319282" cy="631148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กล่องข้อความ 75"/>
            <p:cNvSpPr txBox="1"/>
            <p:nvPr/>
          </p:nvSpPr>
          <p:spPr>
            <a:xfrm>
              <a:off x="9887502" y="4346579"/>
              <a:ext cx="1304005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2600" dirty="0" smtClean="0"/>
                <a:t>สินทรัพย์ใหม่</a:t>
              </a:r>
              <a:endParaRPr lang="th-TH" sz="2600" dirty="0"/>
            </a:p>
          </p:txBody>
        </p:sp>
      </p:grpSp>
      <p:cxnSp>
        <p:nvCxnSpPr>
          <p:cNvPr id="77" name="ตัวเชื่อมต่อตรง 76"/>
          <p:cNvCxnSpPr/>
          <p:nvPr/>
        </p:nvCxnSpPr>
        <p:spPr>
          <a:xfrm>
            <a:off x="3896211" y="1336323"/>
            <a:ext cx="11455" cy="272167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ตัวเชื่อมต่อตรง 77"/>
          <p:cNvCxnSpPr/>
          <p:nvPr/>
        </p:nvCxnSpPr>
        <p:spPr>
          <a:xfrm>
            <a:off x="7782221" y="1348299"/>
            <a:ext cx="11455" cy="272167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8" name="กลุ่ม 87"/>
          <p:cNvGrpSpPr/>
          <p:nvPr/>
        </p:nvGrpSpPr>
        <p:grpSpPr>
          <a:xfrm>
            <a:off x="7049756" y="3980565"/>
            <a:ext cx="1698082" cy="1153033"/>
            <a:chOff x="6912518" y="4066532"/>
            <a:chExt cx="1698082" cy="1153033"/>
          </a:xfrm>
          <a:noFill/>
        </p:grpSpPr>
        <p:sp>
          <p:nvSpPr>
            <p:cNvPr id="85" name="แผนผังลําดับงาน: การตัดสินใจ 84"/>
            <p:cNvSpPr/>
            <p:nvPr/>
          </p:nvSpPr>
          <p:spPr>
            <a:xfrm>
              <a:off x="6912518" y="4066532"/>
              <a:ext cx="1698082" cy="1153033"/>
            </a:xfrm>
            <a:prstGeom prst="flowChartDecision">
              <a:avLst/>
            </a:prstGeom>
            <a:solidFill>
              <a:srgbClr val="99CC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86" name="กล่องข้อความ 85"/>
            <p:cNvSpPr txBox="1"/>
            <p:nvPr/>
          </p:nvSpPr>
          <p:spPr>
            <a:xfrm>
              <a:off x="7369801" y="4224068"/>
              <a:ext cx="935993" cy="81079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th-TH" sz="2600" dirty="0" smtClean="0">
                  <a:latin typeface="DilleniaUPC" pitchFamily="18" charset="-34"/>
                  <a:cs typeface="DilleniaUPC" pitchFamily="18" charset="-34"/>
                </a:rPr>
                <a:t>วัด </a:t>
              </a:r>
              <a:r>
                <a:rPr lang="en-US" sz="2600" dirty="0" smtClean="0">
                  <a:latin typeface="DilleniaUPC" pitchFamily="18" charset="-34"/>
                  <a:cs typeface="DilleniaUPC" pitchFamily="18" charset="-34"/>
                </a:rPr>
                <a:t>FV</a:t>
              </a:r>
              <a:endParaRPr lang="th-TH" sz="2600" dirty="0" smtClean="0">
                <a:latin typeface="DilleniaUPC" pitchFamily="18" charset="-34"/>
                <a:cs typeface="DilleniaUPC" pitchFamily="18" charset="-34"/>
              </a:endParaRPr>
            </a:p>
            <a:p>
              <a:r>
                <a:rPr lang="th-TH" sz="2600" dirty="0" smtClean="0">
                  <a:latin typeface="DilleniaUPC" pitchFamily="18" charset="-34"/>
                  <a:cs typeface="DilleniaUPC" pitchFamily="18" charset="-34"/>
                </a:rPr>
                <a:t>ส/ท เดิม</a:t>
              </a:r>
              <a:endParaRPr lang="th-TH" sz="2600" dirty="0">
                <a:latin typeface="DilleniaUPC" pitchFamily="18" charset="-34"/>
                <a:cs typeface="DilleniaUPC" pitchFamily="18" charset="-34"/>
              </a:endParaRPr>
            </a:p>
          </p:txBody>
        </p:sp>
      </p:grpSp>
      <p:grpSp>
        <p:nvGrpSpPr>
          <p:cNvPr id="89" name="กลุ่ม 88"/>
          <p:cNvGrpSpPr/>
          <p:nvPr/>
        </p:nvGrpSpPr>
        <p:grpSpPr>
          <a:xfrm>
            <a:off x="7070172" y="5408978"/>
            <a:ext cx="1698082" cy="1153033"/>
            <a:chOff x="6912518" y="4066532"/>
            <a:chExt cx="1698082" cy="1153033"/>
          </a:xfrm>
          <a:noFill/>
        </p:grpSpPr>
        <p:sp>
          <p:nvSpPr>
            <p:cNvPr id="90" name="แผนผังลําดับงาน: การตัดสินใจ 89"/>
            <p:cNvSpPr/>
            <p:nvPr/>
          </p:nvSpPr>
          <p:spPr>
            <a:xfrm>
              <a:off x="6912518" y="4066532"/>
              <a:ext cx="1698082" cy="1153033"/>
            </a:xfrm>
            <a:prstGeom prst="flowChartDecision">
              <a:avLst/>
            </a:prstGeom>
            <a:solidFill>
              <a:srgbClr val="3399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91" name="กล่องข้อความ 90"/>
            <p:cNvSpPr txBox="1"/>
            <p:nvPr/>
          </p:nvSpPr>
          <p:spPr>
            <a:xfrm>
              <a:off x="7369801" y="4224068"/>
              <a:ext cx="935993" cy="89255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th-TH" sz="2600" dirty="0" smtClean="0">
                  <a:latin typeface="DilleniaUPC" pitchFamily="18" charset="-34"/>
                  <a:cs typeface="DilleniaUPC" pitchFamily="18" charset="-34"/>
                </a:rPr>
                <a:t>วัด </a:t>
              </a:r>
              <a:r>
                <a:rPr lang="en-US" sz="2600" dirty="0" smtClean="0">
                  <a:latin typeface="DilleniaUPC" pitchFamily="18" charset="-34"/>
                  <a:cs typeface="DilleniaUPC" pitchFamily="18" charset="-34"/>
                </a:rPr>
                <a:t>FV</a:t>
              </a:r>
              <a:endParaRPr lang="th-TH" sz="2600" dirty="0" smtClean="0">
                <a:latin typeface="DilleniaUPC" pitchFamily="18" charset="-34"/>
                <a:cs typeface="DilleniaUPC" pitchFamily="18" charset="-34"/>
              </a:endParaRPr>
            </a:p>
            <a:p>
              <a:r>
                <a:rPr lang="th-TH" sz="2600" dirty="0" smtClean="0">
                  <a:latin typeface="DilleniaUPC" pitchFamily="18" charset="-34"/>
                  <a:cs typeface="DilleniaUPC" pitchFamily="18" charset="-34"/>
                </a:rPr>
                <a:t>ส/ท ใหม่</a:t>
              </a:r>
              <a:endParaRPr lang="th-TH" sz="2600" dirty="0">
                <a:latin typeface="DilleniaUPC" pitchFamily="18" charset="-34"/>
                <a:cs typeface="DilleniaUPC" pitchFamily="18" charset="-34"/>
              </a:endParaRPr>
            </a:p>
          </p:txBody>
        </p:sp>
      </p:grpSp>
      <p:grpSp>
        <p:nvGrpSpPr>
          <p:cNvPr id="103" name="กลุ่ม 102"/>
          <p:cNvGrpSpPr/>
          <p:nvPr/>
        </p:nvGrpSpPr>
        <p:grpSpPr>
          <a:xfrm>
            <a:off x="9420655" y="5630526"/>
            <a:ext cx="1585547" cy="737499"/>
            <a:chOff x="9420655" y="5630526"/>
            <a:chExt cx="1585547" cy="737499"/>
          </a:xfrm>
        </p:grpSpPr>
        <p:sp>
          <p:nvSpPr>
            <p:cNvPr id="94" name="สี่เหลี่ยมผืนผ้า 93"/>
            <p:cNvSpPr/>
            <p:nvPr/>
          </p:nvSpPr>
          <p:spPr>
            <a:xfrm>
              <a:off x="9420655" y="5630526"/>
              <a:ext cx="1585547" cy="737499"/>
            </a:xfrm>
            <a:prstGeom prst="rect">
              <a:avLst/>
            </a:prstGeom>
            <a:solidFill>
              <a:srgbClr val="ED7FB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95" name="กล่องข้อความ 94"/>
            <p:cNvSpPr txBox="1"/>
            <p:nvPr/>
          </p:nvSpPr>
          <p:spPr>
            <a:xfrm>
              <a:off x="9452047" y="5778637"/>
              <a:ext cx="1554155" cy="492443"/>
            </a:xfrm>
            <a:prstGeom prst="rect">
              <a:avLst/>
            </a:prstGeom>
            <a:solidFill>
              <a:srgbClr val="ED7FB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600" dirty="0" smtClean="0">
                  <a:latin typeface="DilleniaUPC" pitchFamily="18" charset="-34"/>
                  <a:cs typeface="DilleniaUPC" pitchFamily="18" charset="-34"/>
                </a:rPr>
                <a:t>FV </a:t>
              </a:r>
              <a:r>
                <a:rPr lang="th-TH" sz="2600" dirty="0" smtClean="0">
                  <a:latin typeface="DilleniaUPC" pitchFamily="18" charset="-34"/>
                  <a:cs typeface="DilleniaUPC" pitchFamily="18" charset="-34"/>
                </a:rPr>
                <a:t>ส/ท ใหม่</a:t>
              </a:r>
              <a:endParaRPr lang="th-TH" sz="2600" dirty="0">
                <a:latin typeface="DilleniaUPC" pitchFamily="18" charset="-34"/>
                <a:cs typeface="DilleniaUPC" pitchFamily="18" charset="-34"/>
              </a:endParaRPr>
            </a:p>
          </p:txBody>
        </p:sp>
      </p:grpSp>
      <p:cxnSp>
        <p:nvCxnSpPr>
          <p:cNvPr id="96" name="ตัวเชื่อมต่อตรง 95"/>
          <p:cNvCxnSpPr/>
          <p:nvPr/>
        </p:nvCxnSpPr>
        <p:spPr>
          <a:xfrm flipH="1" flipV="1">
            <a:off x="8747838" y="5999276"/>
            <a:ext cx="672816" cy="2946"/>
          </a:xfrm>
          <a:prstGeom prst="line">
            <a:avLst/>
          </a:prstGeom>
          <a:ln w="31750">
            <a:solidFill>
              <a:srgbClr val="FF6600"/>
            </a:solidFill>
            <a:head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ตัวเชื่อมต่อตรง 96"/>
          <p:cNvCxnSpPr/>
          <p:nvPr/>
        </p:nvCxnSpPr>
        <p:spPr>
          <a:xfrm flipV="1">
            <a:off x="7918514" y="5118976"/>
            <a:ext cx="0" cy="330123"/>
          </a:xfrm>
          <a:prstGeom prst="line">
            <a:avLst/>
          </a:prstGeom>
          <a:ln w="31750">
            <a:solidFill>
              <a:srgbClr val="FF6600"/>
            </a:solidFill>
            <a:head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กล่องข้อความ 100"/>
          <p:cNvSpPr txBox="1"/>
          <p:nvPr/>
        </p:nvSpPr>
        <p:spPr>
          <a:xfrm>
            <a:off x="8845660" y="5598445"/>
            <a:ext cx="525780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th-TH" sz="2800" b="1" dirty="0" smtClean="0">
                <a:latin typeface="DilleniaUPC" panose="02020603050405020304" pitchFamily="18" charset="-34"/>
                <a:cs typeface="DilleniaUPC" panose="02020603050405020304" pitchFamily="18" charset="-34"/>
              </a:rPr>
              <a:t>ได้</a:t>
            </a:r>
            <a:endParaRPr lang="th-TH" sz="2800" b="1" dirty="0">
              <a:latin typeface="DilleniaUPC" panose="02020603050405020304" pitchFamily="18" charset="-34"/>
              <a:cs typeface="DilleniaUPC" panose="02020603050405020304" pitchFamily="18" charset="-34"/>
            </a:endParaRPr>
          </a:p>
        </p:txBody>
      </p:sp>
      <p:sp>
        <p:nvSpPr>
          <p:cNvPr id="102" name="กล่องข้อความ 101"/>
          <p:cNvSpPr txBox="1"/>
          <p:nvPr/>
        </p:nvSpPr>
        <p:spPr>
          <a:xfrm>
            <a:off x="5607605" y="5582592"/>
            <a:ext cx="757578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th-TH" sz="2800" b="1" dirty="0" smtClean="0">
                <a:latin typeface="DilleniaUPC" panose="02020603050405020304" pitchFamily="18" charset="-34"/>
                <a:cs typeface="DilleniaUPC" panose="02020603050405020304" pitchFamily="18" charset="-34"/>
              </a:rPr>
              <a:t>ไม่ได้</a:t>
            </a:r>
            <a:endParaRPr lang="th-TH" sz="2800" b="1" dirty="0">
              <a:latin typeface="DilleniaUPC" panose="02020603050405020304" pitchFamily="18" charset="-34"/>
              <a:cs typeface="Dilleni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845493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32313" y="523870"/>
            <a:ext cx="3754087" cy="803618"/>
          </a:xfrm>
        </p:spPr>
        <p:txBody>
          <a:bodyPr>
            <a:noAutofit/>
          </a:bodyPr>
          <a:lstStyle/>
          <a:p>
            <a:pPr algn="ctr"/>
            <a:r>
              <a:rPr lang="th-TH" sz="4800" u="sng" dirty="0" smtClean="0"/>
              <a:t>วงจรสินทรัพย์</a:t>
            </a:r>
            <a:endParaRPr lang="th-TH" sz="4800" u="sng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4DB29-0DB9-4AFC-B7D7-714E5675EC4F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1632397" y="1174922"/>
            <a:ext cx="6975155" cy="401506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4800" b="1" dirty="0" smtClean="0">
                <a:ln w="0"/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ต้นทุนที่เกิดขึ้นภายหลัง</a:t>
            </a:r>
          </a:p>
          <a:p>
            <a:pPr algn="ctr"/>
            <a:r>
              <a:rPr lang="th-TH" sz="4800" b="1" dirty="0" smtClean="0">
                <a:ln w="0"/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การวัดมูลค่าหลังการรับรู้รายการ</a:t>
            </a:r>
          </a:p>
          <a:p>
            <a:pPr algn="ctr"/>
            <a:r>
              <a:rPr lang="th-TH" sz="4800" b="1" dirty="0" smtClean="0">
                <a:ln w="0"/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ค่าเสื่อมราคา</a:t>
            </a:r>
            <a:endParaRPr lang="th-TH" sz="4800" b="1" dirty="0">
              <a:ln w="0"/>
              <a:solidFill>
                <a:srgbClr val="00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คำบรรยายภาพแบบวงรี 8"/>
          <p:cNvSpPr/>
          <p:nvPr/>
        </p:nvSpPr>
        <p:spPr>
          <a:xfrm>
            <a:off x="8827008" y="2974128"/>
            <a:ext cx="2877312" cy="870586"/>
          </a:xfrm>
          <a:prstGeom prst="wedgeEllipseCallout">
            <a:avLst>
              <a:gd name="adj1" fmla="val -142417"/>
              <a:gd name="adj2" fmla="val 212395"/>
            </a:avLst>
          </a:prstGeom>
          <a:solidFill>
            <a:srgbClr val="0066FF"/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800" b="1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การซ่อมแซม</a:t>
            </a:r>
            <a:endParaRPr lang="th-TH" sz="2800" b="1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sp>
        <p:nvSpPr>
          <p:cNvPr id="10" name="คำบรรยายภาพแบบวงรี 9"/>
          <p:cNvSpPr/>
          <p:nvPr/>
        </p:nvSpPr>
        <p:spPr>
          <a:xfrm>
            <a:off x="9052560" y="4089696"/>
            <a:ext cx="2877312" cy="870586"/>
          </a:xfrm>
          <a:prstGeom prst="wedgeEllipseCallout">
            <a:avLst>
              <a:gd name="adj1" fmla="val -150044"/>
              <a:gd name="adj2" fmla="val 121367"/>
            </a:avLst>
          </a:prstGeom>
          <a:solidFill>
            <a:srgbClr val="0066FF"/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800" b="1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การปรับปรุง</a:t>
            </a:r>
            <a:endParaRPr lang="th-TH" sz="2800" b="1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sp>
        <p:nvSpPr>
          <p:cNvPr id="26" name="คำบรรยายภาพแบบวงรี 25"/>
          <p:cNvSpPr/>
          <p:nvPr/>
        </p:nvSpPr>
        <p:spPr>
          <a:xfrm>
            <a:off x="8095488" y="1755649"/>
            <a:ext cx="2877312" cy="870586"/>
          </a:xfrm>
          <a:prstGeom prst="wedgeEllipseCallout">
            <a:avLst>
              <a:gd name="adj1" fmla="val -125468"/>
              <a:gd name="adj2" fmla="val 307626"/>
            </a:avLst>
          </a:prstGeom>
          <a:solidFill>
            <a:srgbClr val="0066FF"/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800" b="1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ค่าเสื่อมราคา</a:t>
            </a:r>
            <a:endParaRPr lang="th-TH" sz="2800" b="1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sp>
        <p:nvSpPr>
          <p:cNvPr id="11" name="คำบรรยายภาพแบบวงรี 10"/>
          <p:cNvSpPr/>
          <p:nvPr/>
        </p:nvSpPr>
        <p:spPr>
          <a:xfrm>
            <a:off x="9052560" y="5167968"/>
            <a:ext cx="2877312" cy="870586"/>
          </a:xfrm>
          <a:prstGeom prst="wedgeEllipseCallout">
            <a:avLst>
              <a:gd name="adj1" fmla="val -156400"/>
              <a:gd name="adj2" fmla="val 49945"/>
            </a:avLst>
          </a:prstGeom>
          <a:solidFill>
            <a:srgbClr val="0066FF"/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800" b="1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การตีราคาใหม่</a:t>
            </a:r>
            <a:endParaRPr lang="th-TH" sz="2800" b="1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sp>
        <p:nvSpPr>
          <p:cNvPr id="15" name="รูปแบบอิสระ 14"/>
          <p:cNvSpPr/>
          <p:nvPr/>
        </p:nvSpPr>
        <p:spPr>
          <a:xfrm>
            <a:off x="4287563" y="4524989"/>
            <a:ext cx="1635975" cy="1866145"/>
          </a:xfrm>
          <a:custGeom>
            <a:avLst/>
            <a:gdLst>
              <a:gd name="connsiteX0" fmla="*/ 0 w 1635975"/>
              <a:gd name="connsiteY0" fmla="*/ 933073 h 1866145"/>
              <a:gd name="connsiteX1" fmla="*/ 817988 w 1635975"/>
              <a:gd name="connsiteY1" fmla="*/ 0 h 1866145"/>
              <a:gd name="connsiteX2" fmla="*/ 1635976 w 1635975"/>
              <a:gd name="connsiteY2" fmla="*/ 933073 h 1866145"/>
              <a:gd name="connsiteX3" fmla="*/ 817988 w 1635975"/>
              <a:gd name="connsiteY3" fmla="*/ 1866146 h 1866145"/>
              <a:gd name="connsiteX4" fmla="*/ 0 w 1635975"/>
              <a:gd name="connsiteY4" fmla="*/ 933073 h 1866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35975" h="1866145">
                <a:moveTo>
                  <a:pt x="0" y="933073"/>
                </a:moveTo>
                <a:cubicBezTo>
                  <a:pt x="0" y="417751"/>
                  <a:pt x="366226" y="0"/>
                  <a:pt x="817988" y="0"/>
                </a:cubicBezTo>
                <a:cubicBezTo>
                  <a:pt x="1269750" y="0"/>
                  <a:pt x="1635976" y="417751"/>
                  <a:pt x="1635976" y="933073"/>
                </a:cubicBezTo>
                <a:cubicBezTo>
                  <a:pt x="1635976" y="1448395"/>
                  <a:pt x="1269750" y="1866146"/>
                  <a:pt x="817988" y="1866146"/>
                </a:cubicBezTo>
                <a:cubicBezTo>
                  <a:pt x="366226" y="1866146"/>
                  <a:pt x="0" y="1448395"/>
                  <a:pt x="0" y="933073"/>
                </a:cubicBezTo>
                <a:close/>
              </a:path>
            </a:pathLst>
          </a:custGeom>
          <a:solidFill>
            <a:srgbClr val="0066FF"/>
          </a:solid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contourW="19050" prstMaterial="metal">
            <a:bevelT w="88900" h="203200"/>
            <a:bevelB w="165100" h="2540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2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80223" tIns="313931" rIns="280223" bIns="313931" numCol="1" spcCol="1270" anchor="ctr" anchorCtr="0">
            <a:noAutofit/>
          </a:bodyPr>
          <a:lstStyle/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th-TH" sz="3200" b="1" kern="1200" dirty="0" smtClean="0"/>
              <a:t>ใช้งานสินทรัพย์</a:t>
            </a:r>
            <a:endParaRPr lang="th-TH" sz="3200" b="1" kern="1200" dirty="0"/>
          </a:p>
        </p:txBody>
      </p:sp>
    </p:spTree>
    <p:extLst>
      <p:ext uri="{BB962C8B-B14F-4D97-AF65-F5344CB8AC3E}">
        <p14:creationId xmlns:p14="http://schemas.microsoft.com/office/powerpoint/2010/main" val="3685874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 animBg="1"/>
      <p:bldP spid="10" grpId="0" animBg="1"/>
      <p:bldP spid="26" grpId="0" animBg="1"/>
      <p:bldP spid="1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ต้นทุนที่เกิดขึ้นในภายหลัง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1732313" y="1602014"/>
            <a:ext cx="10003826" cy="4951186"/>
          </a:xfrm>
        </p:spPr>
        <p:txBody>
          <a:bodyPr>
            <a:normAutofit fontScale="92500" lnSpcReduction="10000"/>
          </a:bodyPr>
          <a:lstStyle/>
          <a:p>
            <a:pPr marL="342900" lvl="1" indent="-342900" algn="thaiDist"/>
            <a:r>
              <a:rPr lang="th-TH" sz="3200" dirty="0"/>
              <a:t>ค่าซ่อมแซมและบำรุงรักษา </a:t>
            </a:r>
            <a:r>
              <a:rPr lang="th-TH" altLang="en-US" sz="3200" b="1" dirty="0"/>
              <a:t>(ย่อหน้าที่ </a:t>
            </a:r>
            <a:r>
              <a:rPr lang="th-TH" altLang="en-US" sz="3200" b="1" dirty="0" smtClean="0"/>
              <a:t>16)</a:t>
            </a:r>
            <a:endParaRPr lang="th-TH" altLang="en-US" sz="3200" b="1" dirty="0"/>
          </a:p>
          <a:p>
            <a:pPr lvl="1" algn="thaiDist"/>
            <a:r>
              <a:rPr lang="th-TH" altLang="en-US" sz="3000" dirty="0" smtClean="0"/>
              <a:t>ต้นทุนที่เกิดขึ้นในการบำรุงรักษาที่ดิน อาคาร และอุปกรณ์ที่เกิดขึ้นเป็นประจำให้รับรู้เป็นค่าซ่อมแซมและบำรุงรักษาในรายได้สูง/(ต่ำ) กว่าค่าใช้จ่ายเมื่อเกิดขึ้น </a:t>
            </a:r>
          </a:p>
          <a:p>
            <a:pPr marL="342900" lvl="1" indent="-342900" algn="thaiDist"/>
            <a:r>
              <a:rPr lang="th-TH" altLang="en-US" sz="3200" dirty="0"/>
              <a:t>ต้นทุนเปลี่ยนแทน </a:t>
            </a:r>
            <a:r>
              <a:rPr lang="th-TH" altLang="en-US" sz="3200" b="1" dirty="0"/>
              <a:t>(ย่อหน้าที่ </a:t>
            </a:r>
            <a:r>
              <a:rPr lang="th-TH" altLang="en-US" sz="3200" b="1" dirty="0" smtClean="0"/>
              <a:t>17)</a:t>
            </a:r>
            <a:endParaRPr lang="th-TH" altLang="en-US" sz="3200" b="1" dirty="0"/>
          </a:p>
          <a:p>
            <a:pPr lvl="1" algn="thaiDist"/>
            <a:r>
              <a:rPr lang="th-TH" altLang="en-US" sz="3000" dirty="0"/>
              <a:t>หน่วยงานต้องรับรู้ต้นทุนในการเปลี่ยนแทนส่วนประกอบของรายการที่ดิน อาคารและอุปกรณ์เป็นส่วนหนึ่งของมูลค่าตามบัญชีของรายการที่ดิน อาคาร และอุปกรณ์ที่เกี่ยวข้องเมื่อต้นทุนนั้นเกิดขึ้นและเป็นไปตามเกณฑ์การรับรู้รายการ  </a:t>
            </a:r>
          </a:p>
          <a:p>
            <a:pPr lvl="1" algn="thaiDist"/>
            <a:r>
              <a:rPr lang="th-TH" altLang="en-US" sz="3000" dirty="0"/>
              <a:t>ต้องตัดมูลค่าตามบัญชีของชิ้นส่วนที่ถูกเปลี่ยนแทนตามหลักการของการตัด</a:t>
            </a:r>
            <a:r>
              <a:rPr lang="th-TH" altLang="en-US" sz="3000" dirty="0" smtClean="0"/>
              <a:t>รายการ</a:t>
            </a:r>
          </a:p>
          <a:p>
            <a:pPr algn="thaiDist"/>
            <a:r>
              <a:rPr lang="th-TH" altLang="en-US" sz="3200" dirty="0"/>
              <a:t>ต้นทุนที่เกิดขึ้นในภายหลัง นอกจาก 2 กรณีข้างต้น ที่เข้าเกณฑ์การรับรู้รายการตามย่อหน้าที่ </a:t>
            </a:r>
            <a:r>
              <a:rPr lang="th-TH" altLang="en-US" sz="3200" dirty="0" smtClean="0"/>
              <a:t>10 </a:t>
            </a:r>
            <a:r>
              <a:rPr lang="th-TH" altLang="en-US" sz="3200" dirty="0"/>
              <a:t>ให้รับรู้เป็นรายการที่ดิน อาคาร และ</a:t>
            </a:r>
            <a:r>
              <a:rPr lang="th-TH" altLang="en-US" sz="3200" dirty="0" smtClean="0"/>
              <a:t>อุปกรณ์</a:t>
            </a:r>
          </a:p>
          <a:p>
            <a:pPr marL="457200" lvl="1" indent="0" algn="thaiDist">
              <a:buNone/>
            </a:pPr>
            <a:endParaRPr lang="th-TH" altLang="en-US" sz="3200" b="1" dirty="0" smtClean="0"/>
          </a:p>
          <a:p>
            <a:pPr algn="thaiDist"/>
            <a:endParaRPr lang="th-TH" sz="3200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4DB29-0DB9-4AFC-B7D7-714E5675EC4F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0592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การวัดมูลค่าภายหลังการรับรู้รายการ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59161" y="1280504"/>
            <a:ext cx="9595489" cy="4527591"/>
          </a:xfrm>
        </p:spPr>
        <p:txBody>
          <a:bodyPr>
            <a:normAutofit/>
          </a:bodyPr>
          <a:lstStyle/>
          <a:p>
            <a:pPr marL="0" lvl="0" indent="0" algn="thaiDist">
              <a:buClr>
                <a:srgbClr val="A53010"/>
              </a:buClr>
              <a:buNone/>
            </a:pPr>
            <a:r>
              <a:rPr lang="th-TH" sz="3200" b="1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การวัดมูลค่าภายหลังการรับรู้รายการ </a:t>
            </a:r>
            <a:r>
              <a:rPr lang="th-TH" sz="32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(ย่อหน้าที่ </a:t>
            </a:r>
            <a:r>
              <a:rPr lang="th-TH" sz="3200" b="1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35)</a:t>
            </a:r>
            <a:endParaRPr lang="th-TH" sz="3200" dirty="0" smtClean="0"/>
          </a:p>
          <a:p>
            <a:pPr algn="thaiDist"/>
            <a:r>
              <a:rPr lang="th-TH" sz="3200" dirty="0" smtClean="0"/>
              <a:t>หน่วยงานสามารถเลือกใช้นโยบายการบัญชีโดยใช้วิธีราคาทุนหรือวิธีการตีราคาใหม่</a:t>
            </a:r>
            <a:endParaRPr lang="th-TH" sz="3200" b="1" dirty="0" smtClean="0"/>
          </a:p>
          <a:p>
            <a:pPr algn="thaiDist"/>
            <a:r>
              <a:rPr lang="th-TH" sz="3200" dirty="0" smtClean="0"/>
              <a:t>หน่วยงานต้องใช้นโยบายบัญชีเดียวกันสำหรับที่ดิน อาคารและอุปกรณ์ที่จัดอยู่ในประเภทเดียวกัน</a:t>
            </a:r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4DB29-0DB9-4AFC-B7D7-714E5675EC4F}" type="slidenum">
              <a:rPr lang="en-US" smtClean="0"/>
              <a:pPr/>
              <a:t>28</a:t>
            </a:fld>
            <a:endParaRPr lang="en-US" dirty="0"/>
          </a:p>
        </p:txBody>
      </p:sp>
      <p:grpSp>
        <p:nvGrpSpPr>
          <p:cNvPr id="5" name="กลุ่ม 4"/>
          <p:cNvGrpSpPr/>
          <p:nvPr/>
        </p:nvGrpSpPr>
        <p:grpSpPr>
          <a:xfrm>
            <a:off x="2926080" y="3584448"/>
            <a:ext cx="7502081" cy="2959340"/>
            <a:chOff x="2115892" y="2197391"/>
            <a:chExt cx="8312269" cy="3578302"/>
          </a:xfrm>
        </p:grpSpPr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2979928" y="2197391"/>
              <a:ext cx="2438400" cy="990600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/>
              <a:r>
                <a:rPr lang="th-TH" altLang="en-US" sz="3600" b="1">
                  <a:solidFill>
                    <a:schemeClr val="bg1"/>
                  </a:solidFill>
                  <a:latin typeface="EucrosiaUPC" pitchFamily="18" charset="-34"/>
                </a:rPr>
                <a:t>วิธีราคาทุน</a:t>
              </a:r>
            </a:p>
          </p:txBody>
        </p:sp>
        <p:sp>
          <p:nvSpPr>
            <p:cNvPr id="7" name="Rectangle 8"/>
            <p:cNvSpPr>
              <a:spLocks noChangeArrowheads="1"/>
            </p:cNvSpPr>
            <p:nvPr/>
          </p:nvSpPr>
          <p:spPr bwMode="auto">
            <a:xfrm>
              <a:off x="2827528" y="4372343"/>
              <a:ext cx="2819400" cy="1403350"/>
            </a:xfrm>
            <a:prstGeom prst="rect">
              <a:avLst/>
            </a:prstGeom>
            <a:solidFill>
              <a:srgbClr val="EEDCCA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/>
              <a:r>
                <a:rPr lang="th-TH" altLang="en-US" sz="2800" b="1">
                  <a:latin typeface="EucrosiaUPC" pitchFamily="18" charset="-34"/>
                </a:rPr>
                <a:t>ตัดค่าเสื่อมราคา</a:t>
              </a:r>
              <a:br>
                <a:rPr lang="th-TH" altLang="en-US" sz="2800" b="1">
                  <a:latin typeface="EucrosiaUPC" pitchFamily="18" charset="-34"/>
                </a:rPr>
              </a:br>
              <a:r>
                <a:rPr lang="th-TH" altLang="en-US" sz="2800" b="1">
                  <a:latin typeface="EucrosiaUPC" pitchFamily="18" charset="-34"/>
                </a:rPr>
                <a:t>ตามอายุการใช้งาน</a:t>
              </a:r>
            </a:p>
          </p:txBody>
        </p:sp>
        <p:sp>
          <p:nvSpPr>
            <p:cNvPr id="8" name="Line 9"/>
            <p:cNvSpPr>
              <a:spLocks noChangeShapeType="1"/>
            </p:cNvSpPr>
            <p:nvPr/>
          </p:nvSpPr>
          <p:spPr bwMode="auto">
            <a:xfrm>
              <a:off x="4204468" y="3186559"/>
              <a:ext cx="15498" cy="1224000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>
              <a:off x="7094728" y="2197391"/>
              <a:ext cx="2438400" cy="990600"/>
            </a:xfrm>
            <a:prstGeom prst="rect">
              <a:avLst/>
            </a:prstGeom>
            <a:solidFill>
              <a:srgbClr val="FF99CC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/>
              <a:r>
                <a:rPr lang="th-TH" altLang="en-US" sz="3600" b="1">
                  <a:latin typeface="EucrosiaUPC" pitchFamily="18" charset="-34"/>
                </a:rPr>
                <a:t>วิธีราคาตีใหม่</a:t>
              </a:r>
            </a:p>
          </p:txBody>
        </p:sp>
        <p:sp>
          <p:nvSpPr>
            <p:cNvPr id="10" name="Rectangle 12"/>
            <p:cNvSpPr>
              <a:spLocks noChangeArrowheads="1"/>
            </p:cNvSpPr>
            <p:nvPr/>
          </p:nvSpPr>
          <p:spPr bwMode="auto">
            <a:xfrm>
              <a:off x="6942328" y="4372343"/>
              <a:ext cx="2819400" cy="1403350"/>
            </a:xfrm>
            <a:prstGeom prst="rect">
              <a:avLst/>
            </a:prstGeom>
            <a:solidFill>
              <a:srgbClr val="EEDCCA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/>
              <a:r>
                <a:rPr lang="th-TH" altLang="en-US" sz="2800" b="1" dirty="0">
                  <a:latin typeface="EucrosiaUPC" pitchFamily="18" charset="-34"/>
                </a:rPr>
                <a:t>ตัดค่าเสื่อมราคาตามราคาที่ตี</a:t>
              </a:r>
              <a:r>
                <a:rPr lang="th-TH" altLang="en-US" sz="2800" b="1" dirty="0" smtClean="0">
                  <a:latin typeface="EucrosiaUPC" pitchFamily="18" charset="-34"/>
                </a:rPr>
                <a:t>ใหม่ตลอด</a:t>
              </a:r>
              <a:r>
                <a:rPr lang="th-TH" altLang="en-US" sz="2800" b="1" dirty="0">
                  <a:latin typeface="EucrosiaUPC" pitchFamily="18" charset="-34"/>
                </a:rPr>
                <a:t>อายุการใช้งาน</a:t>
              </a:r>
            </a:p>
          </p:txBody>
        </p:sp>
        <p:sp>
          <p:nvSpPr>
            <p:cNvPr id="11" name="Line 15"/>
            <p:cNvSpPr>
              <a:spLocks noChangeShapeType="1"/>
            </p:cNvSpPr>
            <p:nvPr/>
          </p:nvSpPr>
          <p:spPr bwMode="auto">
            <a:xfrm>
              <a:off x="8329426" y="3175091"/>
              <a:ext cx="0" cy="1224000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12" name="Rectangle 8"/>
            <p:cNvSpPr/>
            <p:nvPr/>
          </p:nvSpPr>
          <p:spPr>
            <a:xfrm>
              <a:off x="2115892" y="3373434"/>
              <a:ext cx="1728072" cy="82731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3200" b="1" dirty="0" smtClean="0"/>
                <a:t>ย่อหน้าที่ 36</a:t>
              </a:r>
              <a:endParaRPr lang="en-US" sz="3200" b="1" dirty="0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8700089" y="3384902"/>
              <a:ext cx="1728072" cy="82731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3200" b="1" dirty="0" smtClean="0"/>
                <a:t>ย่อหน้าที่ 37</a:t>
              </a:r>
              <a:endParaRPr lang="en-US" sz="32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556109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การวัดมูลค่าภายหลังการรับรู้รายการ - การตีราคาใหม่</a:t>
            </a:r>
            <a:endParaRPr lang="th-TH" dirty="0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4DB29-0DB9-4AFC-B7D7-714E5675EC4F}" type="slidenum">
              <a:rPr lang="en-US" smtClean="0"/>
              <a:pPr/>
              <a:t>29</a:t>
            </a:fld>
            <a:endParaRPr lang="en-US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29902" y="2271794"/>
            <a:ext cx="10876851" cy="1080000"/>
          </a:xfrm>
          <a:prstGeom prst="rect">
            <a:avLst/>
          </a:prstGeom>
          <a:solidFill>
            <a:srgbClr val="FFFFFF"/>
          </a:solidFill>
          <a:ln w="381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tx1"/>
            </a:outerShdw>
          </a:effectLst>
        </p:spPr>
        <p:txBody>
          <a:bodyPr lIns="90488" tIns="44450" rIns="90488" bIns="44450" anchor="ctr"/>
          <a:lstStyle/>
          <a:p>
            <a:pPr marL="174625" eaLnBrk="1" hangingPunct="1">
              <a:lnSpc>
                <a:spcPct val="90000"/>
              </a:lnSpc>
              <a:spcBef>
                <a:spcPct val="20000"/>
              </a:spcBef>
            </a:pPr>
            <a:r>
              <a:rPr lang="th-TH" altLang="en-US" sz="3600" b="1" i="1" dirty="0">
                <a:latin typeface="Times New Roman" pitchFamily="18" charset="0"/>
              </a:rPr>
              <a:t>ราคาที่ตีใหม่</a:t>
            </a:r>
            <a:r>
              <a:rPr lang="th-TH" altLang="en-US" sz="3200" b="1" dirty="0">
                <a:latin typeface="Times New Roman" pitchFamily="18" charset="0"/>
              </a:rPr>
              <a:t> หมายถึงมูลค่ายุติธรรม ณ วันที่มีการตีราคาใหม่หักด้วยค่าเสื่อมราคาสะสมและค่าเผื่อ</a:t>
            </a:r>
            <a:r>
              <a:rPr lang="th-TH" altLang="en-US" sz="3200" b="1" dirty="0" smtClean="0">
                <a:latin typeface="Times New Roman" pitchFamily="18" charset="0"/>
              </a:rPr>
              <a:t>การ</a:t>
            </a:r>
            <a:br>
              <a:rPr lang="th-TH" altLang="en-US" sz="3200" b="1" dirty="0" smtClean="0">
                <a:latin typeface="Times New Roman" pitchFamily="18" charset="0"/>
              </a:rPr>
            </a:br>
            <a:r>
              <a:rPr lang="th-TH" altLang="en-US" sz="3200" b="1" dirty="0" smtClean="0">
                <a:latin typeface="Times New Roman" pitchFamily="18" charset="0"/>
              </a:rPr>
              <a:t>ด้อย</a:t>
            </a:r>
            <a:r>
              <a:rPr lang="th-TH" altLang="en-US" sz="3200" b="1" dirty="0">
                <a:latin typeface="Times New Roman" pitchFamily="18" charset="0"/>
              </a:rPr>
              <a:t>ค่า</a:t>
            </a:r>
            <a:r>
              <a:rPr lang="th-TH" altLang="en-US" sz="3200" b="1" dirty="0" smtClean="0">
                <a:latin typeface="Times New Roman" pitchFamily="18" charset="0"/>
              </a:rPr>
              <a:t>สะสม (เมื่อมาตรฐานที่เกี่ยวข้องประกาศใช้)</a:t>
            </a:r>
            <a:endParaRPr lang="th-TH" altLang="en-US" sz="2400" b="1" dirty="0">
              <a:latin typeface="Times New Roman" pitchFamily="18" charset="0"/>
            </a:endParaRPr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auto">
          <a:xfrm>
            <a:off x="526942" y="3934722"/>
            <a:ext cx="2185261" cy="997005"/>
          </a:xfrm>
          <a:prstGeom prst="homePlate">
            <a:avLst>
              <a:gd name="adj" fmla="val 50279"/>
            </a:avLst>
          </a:prstGeom>
          <a:solidFill>
            <a:schemeClr val="folHlink"/>
          </a:solidFill>
          <a:ln w="381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tx1"/>
            </a:outerShdw>
          </a:effectLst>
        </p:spPr>
        <p:txBody>
          <a:bodyPr lIns="90488" tIns="44450" rIns="90488" bIns="44450" anchor="ctr"/>
          <a:lstStyle/>
          <a:p>
            <a:pPr algn="ctr"/>
            <a:r>
              <a:rPr lang="th-TH" altLang="en-US" sz="3200" b="1" dirty="0">
                <a:latin typeface="Times New Roman" pitchFamily="18" charset="0"/>
              </a:rPr>
              <a:t>การตีราคาใหม่</a:t>
            </a: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2898183" y="3930137"/>
            <a:ext cx="8508570" cy="1081088"/>
          </a:xfrm>
          <a:prstGeom prst="rect">
            <a:avLst/>
          </a:prstGeom>
          <a:solidFill>
            <a:srgbClr val="CCECFF"/>
          </a:solidFill>
          <a:ln w="381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0000FF"/>
            </a:outerShdw>
          </a:effectLst>
        </p:spPr>
        <p:txBody>
          <a:bodyPr lIns="90488" tIns="44450" rIns="90488" bIns="44450" anchor="ctr"/>
          <a:lstStyle/>
          <a:p>
            <a:pPr marL="174625" indent="-174625" eaLnBrk="1" hangingPunct="1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FontTx/>
              <a:buChar char="•"/>
            </a:pPr>
            <a:r>
              <a:rPr lang="th-TH" altLang="en-US" sz="3200" b="1" dirty="0" smtClean="0">
                <a:latin typeface="EucrosiaUPC" pitchFamily="18" charset="-34"/>
              </a:rPr>
              <a:t>ควร</a:t>
            </a:r>
            <a:r>
              <a:rPr lang="th-TH" altLang="en-US" sz="3200" b="1" dirty="0">
                <a:latin typeface="EucrosiaUPC" pitchFamily="18" charset="-34"/>
              </a:rPr>
              <a:t>ทำอย่างสม่ำเสมอ</a:t>
            </a:r>
            <a:r>
              <a:rPr lang="th-TH" altLang="en-US" sz="4800" b="1" dirty="0">
                <a:latin typeface="EucrosiaUPC" pitchFamily="18" charset="-34"/>
              </a:rPr>
              <a:t> </a:t>
            </a:r>
            <a:r>
              <a:rPr lang="th-TH" altLang="en-US" sz="3200" b="1" dirty="0" smtClean="0">
                <a:latin typeface="EucrosiaUPC" pitchFamily="18" charset="-34"/>
              </a:rPr>
              <a:t>(มูลค่า</a:t>
            </a:r>
            <a:r>
              <a:rPr lang="th-TH" altLang="en-US" sz="3200" b="1" dirty="0">
                <a:latin typeface="EucrosiaUPC" pitchFamily="18" charset="-34"/>
              </a:rPr>
              <a:t>ตามบัญชีไม่แตกต่างจากมูลค่ายุติธรรมอย่างมีสาระสำคัญ</a:t>
            </a:r>
            <a:r>
              <a:rPr lang="en-US" altLang="en-US" sz="3200" b="1" dirty="0">
                <a:latin typeface="EucrosiaUPC" pitchFamily="18" charset="-34"/>
              </a:rPr>
              <a:t>)</a:t>
            </a:r>
            <a:r>
              <a:rPr lang="th-TH" altLang="en-US" sz="3200" dirty="0">
                <a:latin typeface="EucrosiaUPC" pitchFamily="18" charset="-34"/>
              </a:rPr>
              <a:t> </a:t>
            </a:r>
            <a:endParaRPr lang="th-TH" altLang="en-US" sz="2400" dirty="0">
              <a:latin typeface="EucrosiaUPC" pitchFamily="18" charset="-34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55546" y="5144542"/>
            <a:ext cx="1728072" cy="8273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 smtClean="0"/>
              <a:t>ย่อหน้าที่ 37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1812548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634777" y="523870"/>
            <a:ext cx="3754087" cy="803618"/>
          </a:xfrm>
        </p:spPr>
        <p:txBody>
          <a:bodyPr>
            <a:noAutofit/>
          </a:bodyPr>
          <a:lstStyle/>
          <a:p>
            <a:pPr algn="ctr"/>
            <a:r>
              <a:rPr lang="th-TH" sz="4800" u="sng" dirty="0" smtClean="0"/>
              <a:t>วงจรสินทรัพย์</a:t>
            </a:r>
            <a:endParaRPr lang="th-TH" sz="4800" u="sng" dirty="0"/>
          </a:p>
        </p:txBody>
      </p:sp>
      <p:graphicFrame>
        <p:nvGraphicFramePr>
          <p:cNvPr id="5" name="ตัวยึดเนื้อหา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34677819"/>
              </p:ext>
            </p:extLst>
          </p:nvPr>
        </p:nvGraphicFramePr>
        <p:xfrm>
          <a:off x="1700966" y="1503332"/>
          <a:ext cx="10879599" cy="49065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4DB29-0DB9-4AFC-B7D7-714E5675EC4F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5486400" y="3580109"/>
            <a:ext cx="3053165" cy="9144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3600" b="1" dirty="0" smtClean="0">
                <a:ln w="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บันทึกบัญชีและรายงาน</a:t>
            </a:r>
            <a:endParaRPr lang="th-TH" sz="3600" b="1" dirty="0">
              <a:ln w="0"/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คำบรรยายภาพแบบสี่เหลี่ยม 2"/>
          <p:cNvSpPr/>
          <p:nvPr/>
        </p:nvSpPr>
        <p:spPr>
          <a:xfrm>
            <a:off x="6864097" y="310606"/>
            <a:ext cx="4596384" cy="865632"/>
          </a:xfrm>
          <a:prstGeom prst="wedgeRectCallout">
            <a:avLst>
              <a:gd name="adj1" fmla="val -35218"/>
              <a:gd name="adj2" fmla="val 79400"/>
            </a:avLst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800" b="1" dirty="0">
                <a:ln w="0"/>
                <a:solidFill>
                  <a:schemeClr val="bg1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ข้อมูลประกอบเพื่อการบันทึก</a:t>
            </a:r>
            <a:r>
              <a:rPr lang="th-TH" sz="2800" b="1" dirty="0" smtClean="0">
                <a:ln w="0"/>
                <a:solidFill>
                  <a:schemeClr val="bg1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บัญชีและรายงาน</a:t>
            </a:r>
            <a:endParaRPr lang="th-TH" sz="2800" b="1" dirty="0">
              <a:ln w="0"/>
              <a:solidFill>
                <a:schemeClr val="bg1"/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sp>
        <p:nvSpPr>
          <p:cNvPr id="17" name="คำบรรยายภาพแบบสี่เหลี่ยม 16"/>
          <p:cNvSpPr/>
          <p:nvPr/>
        </p:nvSpPr>
        <p:spPr>
          <a:xfrm>
            <a:off x="8223888" y="5325856"/>
            <a:ext cx="3321936" cy="865632"/>
          </a:xfrm>
          <a:prstGeom prst="wedgeRectCallout">
            <a:avLst>
              <a:gd name="adj1" fmla="val 3763"/>
              <a:gd name="adj2" fmla="val -95247"/>
            </a:avLst>
          </a:prstGeom>
          <a:solidFill>
            <a:srgbClr val="FF00FF"/>
          </a:solidFill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800" b="1" dirty="0">
                <a:ln w="0"/>
                <a:solidFill>
                  <a:schemeClr val="bg1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บันทึกสินทรัพย์เมื่อเริ่มแรก</a:t>
            </a:r>
          </a:p>
        </p:txBody>
      </p:sp>
      <p:sp>
        <p:nvSpPr>
          <p:cNvPr id="19" name="คำบรรยายภาพแบบสี่เหลี่ยม 18"/>
          <p:cNvSpPr/>
          <p:nvPr/>
        </p:nvSpPr>
        <p:spPr>
          <a:xfrm>
            <a:off x="2100406" y="5539216"/>
            <a:ext cx="3489292" cy="865632"/>
          </a:xfrm>
          <a:prstGeom prst="wedgeRectCallout">
            <a:avLst>
              <a:gd name="adj1" fmla="val 70743"/>
              <a:gd name="adj2" fmla="val -20599"/>
            </a:avLst>
          </a:prstGeom>
          <a:solidFill>
            <a:srgbClr val="0066FF"/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800" b="1" dirty="0">
                <a:ln w="0"/>
                <a:solidFill>
                  <a:schemeClr val="bg1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บันทึกการเปลี่ยนแปลงสินทรัพย์</a:t>
            </a:r>
          </a:p>
        </p:txBody>
      </p:sp>
      <p:sp>
        <p:nvSpPr>
          <p:cNvPr id="20" name="คำบรรยายภาพแบบสี่เหลี่ยม 19"/>
          <p:cNvSpPr/>
          <p:nvPr/>
        </p:nvSpPr>
        <p:spPr>
          <a:xfrm>
            <a:off x="1311578" y="1973664"/>
            <a:ext cx="2709525" cy="865632"/>
          </a:xfrm>
          <a:prstGeom prst="wedgeRectCallout">
            <a:avLst>
              <a:gd name="adj1" fmla="val 45291"/>
              <a:gd name="adj2" fmla="val 113204"/>
            </a:avLst>
          </a:prstGeom>
          <a:solidFill>
            <a:srgbClr val="00B05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800" b="1" dirty="0">
                <a:ln w="0"/>
                <a:solidFill>
                  <a:schemeClr val="bg1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บันทึกการเลิกใช้สินทรัพย์</a:t>
            </a:r>
          </a:p>
        </p:txBody>
      </p:sp>
      <p:sp>
        <p:nvSpPr>
          <p:cNvPr id="21" name="ดาว 8 แฉก 20"/>
          <p:cNvSpPr/>
          <p:nvPr/>
        </p:nvSpPr>
        <p:spPr>
          <a:xfrm>
            <a:off x="6411193" y="659510"/>
            <a:ext cx="638365" cy="621601"/>
          </a:xfrm>
          <a:prstGeom prst="star8">
            <a:avLst/>
          </a:prstGeom>
          <a:solidFill>
            <a:srgbClr val="FF000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+mj-cs"/>
              </a:rPr>
              <a:t>1</a:t>
            </a:r>
          </a:p>
        </p:txBody>
      </p:sp>
      <p:sp>
        <p:nvSpPr>
          <p:cNvPr id="22" name="ดาว 8 แฉก 21"/>
          <p:cNvSpPr/>
          <p:nvPr/>
        </p:nvSpPr>
        <p:spPr>
          <a:xfrm>
            <a:off x="11001481" y="5015055"/>
            <a:ext cx="638365" cy="621601"/>
          </a:xfrm>
          <a:prstGeom prst="star8">
            <a:avLst/>
          </a:prstGeom>
          <a:solidFill>
            <a:srgbClr val="FF000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+mj-cs"/>
              </a:rPr>
              <a:t>2</a:t>
            </a:r>
            <a:endParaRPr 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 panose="020F0502020204030204" pitchFamily="34" charset="0"/>
              <a:cs typeface="+mj-cs"/>
            </a:endParaRPr>
          </a:p>
        </p:txBody>
      </p:sp>
      <p:sp>
        <p:nvSpPr>
          <p:cNvPr id="23" name="ดาว 8 แฉก 22"/>
          <p:cNvSpPr/>
          <p:nvPr/>
        </p:nvSpPr>
        <p:spPr>
          <a:xfrm>
            <a:off x="2088605" y="5137071"/>
            <a:ext cx="638365" cy="621601"/>
          </a:xfrm>
          <a:prstGeom prst="star8">
            <a:avLst/>
          </a:prstGeom>
          <a:solidFill>
            <a:srgbClr val="FF000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+mj-cs"/>
              </a:rPr>
              <a:t>3</a:t>
            </a:r>
          </a:p>
        </p:txBody>
      </p:sp>
      <p:sp>
        <p:nvSpPr>
          <p:cNvPr id="25" name="ดาว 8 แฉก 24"/>
          <p:cNvSpPr/>
          <p:nvPr/>
        </p:nvSpPr>
        <p:spPr>
          <a:xfrm>
            <a:off x="992395" y="1593537"/>
            <a:ext cx="638365" cy="621601"/>
          </a:xfrm>
          <a:prstGeom prst="star8">
            <a:avLst/>
          </a:prstGeom>
          <a:solidFill>
            <a:srgbClr val="FF000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+mj-cs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655812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P spid="6" grpId="0" animBg="1"/>
      <p:bldP spid="3" grpId="0" animBg="1"/>
      <p:bldP spid="17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การวัดมูลค่าภายหลังการรับรู้รายการ - มูลค่ายุติธรรม</a:t>
            </a:r>
            <a:endParaRPr lang="th-TH" dirty="0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4DB29-0DB9-4AFC-B7D7-714E5675EC4F}" type="slidenum">
              <a:rPr lang="en-US" smtClean="0"/>
              <a:pPr/>
              <a:t>30</a:t>
            </a:fld>
            <a:endParaRPr lang="en-US"/>
          </a:p>
        </p:txBody>
      </p:sp>
      <p:sp>
        <p:nvSpPr>
          <p:cNvPr id="7" name="Rectangle 14"/>
          <p:cNvSpPr>
            <a:spLocks noChangeArrowheads="1"/>
          </p:cNvSpPr>
          <p:nvPr/>
        </p:nvSpPr>
        <p:spPr bwMode="auto">
          <a:xfrm>
            <a:off x="7020980" y="1804760"/>
            <a:ext cx="4066120" cy="304698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thaiDist" eaLnBrk="1" hangingPunct="1">
              <a:buFontTx/>
              <a:buChar char="•"/>
            </a:pPr>
            <a:r>
              <a:rPr lang="th-TH" altLang="en-US" sz="3200" dirty="0">
                <a:solidFill>
                  <a:schemeClr val="bg1"/>
                </a:solidFill>
                <a:latin typeface="EucrosiaUPC" pitchFamily="18" charset="-34"/>
              </a:rPr>
              <a:t>หากไม่สามารถกำหนด</a:t>
            </a:r>
            <a:r>
              <a:rPr lang="th-TH" altLang="en-US" sz="3200" i="1" dirty="0" smtClean="0">
                <a:solidFill>
                  <a:schemeClr val="bg1"/>
                </a:solidFill>
                <a:latin typeface="EucrosiaUPC" pitchFamily="18" charset="-34"/>
              </a:rPr>
              <a:t>หลักฐาน</a:t>
            </a:r>
            <a:br>
              <a:rPr lang="th-TH" altLang="en-US" sz="3200" i="1" dirty="0" smtClean="0">
                <a:solidFill>
                  <a:schemeClr val="bg1"/>
                </a:solidFill>
                <a:latin typeface="EucrosiaUPC" pitchFamily="18" charset="-34"/>
              </a:rPr>
            </a:br>
            <a:r>
              <a:rPr lang="th-TH" altLang="en-US" sz="3200" i="1" dirty="0" smtClean="0">
                <a:solidFill>
                  <a:schemeClr val="bg1"/>
                </a:solidFill>
                <a:latin typeface="EucrosiaUPC" pitchFamily="18" charset="-34"/>
              </a:rPr>
              <a:t>ที่</a:t>
            </a:r>
            <a:r>
              <a:rPr lang="th-TH" altLang="en-US" sz="3200" i="1" dirty="0">
                <a:solidFill>
                  <a:schemeClr val="bg1"/>
                </a:solidFill>
                <a:latin typeface="EucrosiaUPC" pitchFamily="18" charset="-34"/>
              </a:rPr>
              <a:t>อ้างอิงจากตลาด</a:t>
            </a:r>
            <a:r>
              <a:rPr lang="th-TH" altLang="en-US" sz="3200" dirty="0">
                <a:solidFill>
                  <a:schemeClr val="bg1"/>
                </a:solidFill>
                <a:latin typeface="EucrosiaUPC" pitchFamily="18" charset="-34"/>
              </a:rPr>
              <a:t>ได้ให้</a:t>
            </a:r>
            <a:r>
              <a:rPr lang="th-TH" altLang="en-US" sz="3200" dirty="0" smtClean="0">
                <a:solidFill>
                  <a:schemeClr val="bg1"/>
                </a:solidFill>
                <a:latin typeface="EucrosiaUPC" pitchFamily="18" charset="-34"/>
              </a:rPr>
              <a:t>ประมาณมูลค่ายุติธรรม โดยใช้</a:t>
            </a:r>
            <a:r>
              <a:rPr lang="th-TH" altLang="en-US" sz="3200" i="1" dirty="0" smtClean="0">
                <a:solidFill>
                  <a:schemeClr val="bg1"/>
                </a:solidFill>
                <a:latin typeface="EucrosiaUPC" pitchFamily="18" charset="-34"/>
              </a:rPr>
              <a:t>วิธี</a:t>
            </a:r>
            <a:r>
              <a:rPr lang="th-TH" altLang="en-US" sz="3200" i="1" dirty="0">
                <a:solidFill>
                  <a:schemeClr val="bg1"/>
                </a:solidFill>
                <a:latin typeface="EucrosiaUPC" pitchFamily="18" charset="-34"/>
              </a:rPr>
              <a:t>ต้นทุนเปลี่ยนแทนหักค่าเสื่อมราคา</a:t>
            </a:r>
            <a:r>
              <a:rPr lang="th-TH" altLang="en-US" sz="3200" i="1" dirty="0" smtClean="0">
                <a:solidFill>
                  <a:schemeClr val="bg1"/>
                </a:solidFill>
                <a:latin typeface="EucrosiaUPC" pitchFamily="18" charset="-34"/>
              </a:rPr>
              <a:t>สะสม หรือต้นทุนในการบูรณะทรัพย์สิน </a:t>
            </a:r>
          </a:p>
          <a:p>
            <a:pPr algn="thaiDist" eaLnBrk="1" hangingPunct="1"/>
            <a:r>
              <a:rPr lang="th-TH" altLang="en-US" sz="3200" b="1" dirty="0" smtClean="0">
                <a:solidFill>
                  <a:schemeClr val="bg1"/>
                </a:solidFill>
                <a:latin typeface="EucrosiaUPC" pitchFamily="18" charset="-34"/>
              </a:rPr>
              <a:t>(ย่อหน้าที่ 41) </a:t>
            </a:r>
            <a:endParaRPr lang="en-US" altLang="en-US" sz="3200" b="1" dirty="0">
              <a:solidFill>
                <a:schemeClr val="bg1"/>
              </a:solidFill>
              <a:latin typeface="EucrosiaUPC" pitchFamily="18" charset="-34"/>
            </a:endParaRPr>
          </a:p>
        </p:txBody>
      </p:sp>
      <p:sp>
        <p:nvSpPr>
          <p:cNvPr id="8" name="Rectangle 17"/>
          <p:cNvSpPr>
            <a:spLocks noChangeArrowheads="1"/>
          </p:cNvSpPr>
          <p:nvPr/>
        </p:nvSpPr>
        <p:spPr bwMode="auto">
          <a:xfrm>
            <a:off x="2396174" y="1804760"/>
            <a:ext cx="4067383" cy="304698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thaiDist" eaLnBrk="1" hangingPunct="1">
              <a:buFontTx/>
              <a:buChar char="•"/>
            </a:pPr>
            <a:r>
              <a:rPr lang="th-TH" altLang="en-US" sz="3200" dirty="0">
                <a:solidFill>
                  <a:schemeClr val="bg1"/>
                </a:solidFill>
              </a:rPr>
              <a:t>มูลค่ายุติธรรมของที่ดินและอาคารมักจะกำหนดจาก</a:t>
            </a:r>
            <a:r>
              <a:rPr lang="th-TH" altLang="en-US" sz="3200" i="1" dirty="0">
                <a:solidFill>
                  <a:schemeClr val="bg1"/>
                </a:solidFill>
              </a:rPr>
              <a:t>หลักฐานที่อ้างอิงจา</a:t>
            </a:r>
            <a:r>
              <a:rPr lang="th-TH" altLang="en-US" sz="3200" i="1" dirty="0" smtClean="0">
                <a:solidFill>
                  <a:schemeClr val="bg1"/>
                </a:solidFill>
              </a:rPr>
              <a:t>กราคาตลาด</a:t>
            </a:r>
            <a:r>
              <a:rPr lang="th-TH" altLang="en-US" sz="3200" i="1" dirty="0">
                <a:solidFill>
                  <a:schemeClr val="bg1"/>
                </a:solidFill>
              </a:rPr>
              <a:t> </a:t>
            </a:r>
            <a:r>
              <a:rPr lang="th-TH" altLang="en-US" sz="3200" i="1" dirty="0" smtClean="0">
                <a:solidFill>
                  <a:schemeClr val="bg1"/>
                </a:solidFill>
              </a:rPr>
              <a:t>ประเมิน</a:t>
            </a:r>
            <a:r>
              <a:rPr lang="th-TH" altLang="en-US" sz="3200" i="1" dirty="0">
                <a:solidFill>
                  <a:schemeClr val="bg1"/>
                </a:solidFill>
              </a:rPr>
              <a:t>โดยใช้ผู้ประกอบ</a:t>
            </a:r>
            <a:r>
              <a:rPr lang="th-TH" altLang="en-US" sz="3200" i="1" spc="-30" dirty="0">
                <a:solidFill>
                  <a:schemeClr val="bg1"/>
                </a:solidFill>
              </a:rPr>
              <a:t>วิชาชีพประเมิน</a:t>
            </a:r>
            <a:r>
              <a:rPr lang="th-TH" altLang="en-US" sz="3200" i="1" spc="-30" dirty="0" smtClean="0">
                <a:solidFill>
                  <a:schemeClr val="bg1"/>
                </a:solidFill>
              </a:rPr>
              <a:t>ราคาอิสระ หรือหน่วยงาน</a:t>
            </a:r>
            <a:r>
              <a:rPr lang="th-TH" altLang="en-US" sz="3200" i="1" dirty="0" smtClean="0">
                <a:solidFill>
                  <a:schemeClr val="bg1"/>
                </a:solidFill>
              </a:rPr>
              <a:t>ภาครัฐ</a:t>
            </a:r>
            <a:r>
              <a:rPr lang="th-TH" altLang="en-US" sz="3200" dirty="0" smtClean="0">
                <a:solidFill>
                  <a:schemeClr val="bg1"/>
                </a:solidFill>
              </a:rPr>
              <a:t> </a:t>
            </a:r>
          </a:p>
          <a:p>
            <a:pPr algn="thaiDist" eaLnBrk="1" hangingPunct="1"/>
            <a:r>
              <a:rPr lang="th-TH" altLang="en-US" sz="3200" b="1" dirty="0" smtClean="0">
                <a:solidFill>
                  <a:schemeClr val="bg1"/>
                </a:solidFill>
              </a:rPr>
              <a:t>(ย่อหน้าที่ 38)</a:t>
            </a:r>
            <a:endParaRPr lang="en-US" altLang="en-US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3415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การวัดมูลค่าภายหลังการรับรู้รายการ - วิธีตีราคาใหม่</a:t>
            </a:r>
            <a:endParaRPr lang="th-TH" dirty="0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4DB29-0DB9-4AFC-B7D7-714E5675EC4F}" type="slidenum">
              <a:rPr lang="en-US" smtClean="0"/>
              <a:pPr/>
              <a:t>31</a:t>
            </a:fld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6385301" y="1981317"/>
            <a:ext cx="4164417" cy="1722787"/>
          </a:xfrm>
          <a:prstGeom prst="rect">
            <a:avLst/>
          </a:prstGeom>
          <a:solidFill>
            <a:schemeClr val="accent1"/>
          </a:solidFill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488" tIns="44450" rIns="90488" bIns="44450" anchor="ctr"/>
          <a:lstStyle/>
          <a:p>
            <a:pPr marL="182563" indent="-182563">
              <a:spcBef>
                <a:spcPct val="50000"/>
              </a:spcBef>
              <a:buFontTx/>
              <a:buChar char="•"/>
            </a:pPr>
            <a:r>
              <a:rPr lang="th-TH" altLang="en-US" sz="3200" dirty="0">
                <a:latin typeface="Times New Roman" pitchFamily="18" charset="0"/>
              </a:rPr>
              <a:t>รับรู้เป็น </a:t>
            </a:r>
            <a:r>
              <a:rPr lang="en-US" altLang="en-US" sz="3200" dirty="0">
                <a:latin typeface="Cordia New" pitchFamily="34" charset="-34"/>
              </a:rPr>
              <a:t>“</a:t>
            </a:r>
            <a:r>
              <a:rPr lang="th-TH" altLang="en-US" sz="3200" dirty="0">
                <a:latin typeface="Times New Roman" pitchFamily="18" charset="0"/>
              </a:rPr>
              <a:t>ส่วนเกินทุนจากการตีราคาสินทรัพย์</a:t>
            </a:r>
            <a:r>
              <a:rPr lang="en-US" altLang="en-US" sz="3200" dirty="0" smtClean="0">
                <a:latin typeface="Cordia New" pitchFamily="34" charset="-34"/>
              </a:rPr>
              <a:t>”</a:t>
            </a:r>
            <a:r>
              <a:rPr lang="th-TH" altLang="en-US" sz="3200" dirty="0" smtClean="0">
                <a:latin typeface="Cordia New" pitchFamily="34" charset="-34"/>
              </a:rPr>
              <a:t> ในสินทรัพย์สุทธิ/ส่วนทุน</a:t>
            </a:r>
            <a:endParaRPr lang="en-US" altLang="en-US" sz="3200" dirty="0">
              <a:latin typeface="Times New Roman" pitchFamily="18" charset="0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3861110" y="2912432"/>
            <a:ext cx="2570687" cy="32256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2003425" y="2227538"/>
            <a:ext cx="1830388" cy="144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000000"/>
            </a:outerShdw>
          </a:effectLst>
        </p:spPr>
        <p:txBody>
          <a:bodyPr lIns="90488" tIns="44450" rIns="90488" bIns="44450"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altLang="en-US" sz="3200" b="1" dirty="0">
                <a:solidFill>
                  <a:schemeClr val="bg1"/>
                </a:solidFill>
                <a:latin typeface="EcrosiaUPC"/>
              </a:rPr>
              <a:t>หากมูลค่าตามบัญชีเพิ่มขึ้น</a:t>
            </a:r>
          </a:p>
        </p:txBody>
      </p:sp>
      <p:sp>
        <p:nvSpPr>
          <p:cNvPr id="8" name="Rectangle 7"/>
          <p:cNvSpPr/>
          <p:nvPr/>
        </p:nvSpPr>
        <p:spPr>
          <a:xfrm>
            <a:off x="2111266" y="3886585"/>
            <a:ext cx="1728072" cy="8273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 smtClean="0"/>
              <a:t>ย่อหน้าที่ 47</a:t>
            </a:r>
            <a:endParaRPr lang="en-US" sz="3200" b="1" dirty="0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6323308" y="4011595"/>
            <a:ext cx="4164417" cy="1722787"/>
          </a:xfrm>
          <a:prstGeom prst="rect">
            <a:avLst/>
          </a:prstGeom>
          <a:solidFill>
            <a:schemeClr val="accent1"/>
          </a:solidFill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488" tIns="44450" rIns="90488" bIns="44450" anchor="ctr"/>
          <a:lstStyle/>
          <a:p>
            <a:pPr marL="182563" indent="-182563">
              <a:spcBef>
                <a:spcPct val="50000"/>
              </a:spcBef>
              <a:buFontTx/>
              <a:buChar char="•"/>
            </a:pPr>
            <a:r>
              <a:rPr lang="th-TH" altLang="en-US" sz="3200" dirty="0" smtClean="0">
                <a:latin typeface="Times New Roman" pitchFamily="18" charset="0"/>
              </a:rPr>
              <a:t>รับรู้ส่วนเพิ่มจากการตีราคาใหม่ในรายได้สูง/(ต่ำ) กว่าค่าใช้จ่าย ไม่เกินจำนวนที่เคยตีราคาลดลง</a:t>
            </a:r>
            <a:endParaRPr lang="en-US" altLang="en-US" sz="3200" dirty="0">
              <a:latin typeface="Times New Roman" pitchFamily="18" charset="0"/>
            </a:endParaRPr>
          </a:p>
        </p:txBody>
      </p:sp>
      <p:sp>
        <p:nvSpPr>
          <p:cNvPr id="10" name="Line 8"/>
          <p:cNvSpPr>
            <a:spLocks noChangeShapeType="1"/>
          </p:cNvSpPr>
          <p:nvPr/>
        </p:nvSpPr>
        <p:spPr bwMode="auto">
          <a:xfrm>
            <a:off x="3892107" y="3144907"/>
            <a:ext cx="2431201" cy="1768066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1" name="Rectangle 7"/>
          <p:cNvSpPr/>
          <p:nvPr/>
        </p:nvSpPr>
        <p:spPr>
          <a:xfrm>
            <a:off x="3874576" y="2243765"/>
            <a:ext cx="2510726" cy="827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 smtClean="0">
                <a:solidFill>
                  <a:schemeClr val="tx1"/>
                </a:solidFill>
              </a:rPr>
              <a:t>ไม่เคยตีราคาลดลงในงวดก่อน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12" name="Rectangle 7"/>
          <p:cNvSpPr/>
          <p:nvPr/>
        </p:nvSpPr>
        <p:spPr>
          <a:xfrm rot="2154586">
            <a:off x="3936568" y="3266656"/>
            <a:ext cx="2324748" cy="9488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 smtClean="0">
                <a:solidFill>
                  <a:schemeClr val="tx1"/>
                </a:solidFill>
              </a:rPr>
              <a:t>เคยตีราคาลดลงในงวดก่อน</a:t>
            </a:r>
            <a:endParaRPr lang="en-US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587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การวัดมูลค่าภายหลังการรับรู้รายการ - วิธีตีราคาใหม่</a:t>
            </a:r>
            <a:endParaRPr lang="th-TH" dirty="0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4DB29-0DB9-4AFC-B7D7-714E5675EC4F}" type="slidenum">
              <a:rPr lang="en-US" smtClean="0"/>
              <a:pPr/>
              <a:t>32</a:t>
            </a:fld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6385301" y="1655859"/>
            <a:ext cx="4850970" cy="1366317"/>
          </a:xfrm>
          <a:prstGeom prst="rect">
            <a:avLst/>
          </a:prstGeom>
          <a:solidFill>
            <a:schemeClr val="accent1"/>
          </a:solidFill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488" tIns="44450" rIns="90488" bIns="44450" anchor="ctr"/>
          <a:lstStyle/>
          <a:p>
            <a:pPr marL="182563" indent="-182563">
              <a:spcBef>
                <a:spcPct val="50000"/>
              </a:spcBef>
              <a:buFontTx/>
              <a:buChar char="•"/>
            </a:pPr>
            <a:r>
              <a:rPr lang="th-TH" altLang="en-US" sz="2800" dirty="0">
                <a:latin typeface="Times New Roman" pitchFamily="18" charset="0"/>
              </a:rPr>
              <a:t>รับ</a:t>
            </a:r>
            <a:r>
              <a:rPr lang="th-TH" altLang="en-US" sz="2800" dirty="0" smtClean="0">
                <a:latin typeface="Times New Roman" pitchFamily="18" charset="0"/>
              </a:rPr>
              <a:t>รู้ในรายได้สูง/(ต่ำ) กว่าค่าใช้จ่าย</a:t>
            </a:r>
            <a:endParaRPr lang="en-US" altLang="en-US" sz="2800" dirty="0">
              <a:latin typeface="Times New Roman" pitchFamily="18" charset="0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3861110" y="2586974"/>
            <a:ext cx="2570687" cy="32256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1941433" y="2084753"/>
            <a:ext cx="1830388" cy="1074653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000000"/>
            </a:outerShdw>
          </a:effectLst>
        </p:spPr>
        <p:txBody>
          <a:bodyPr lIns="90488" tIns="44450" rIns="90488" bIns="44450"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altLang="en-US" sz="3200" b="1" dirty="0">
                <a:solidFill>
                  <a:schemeClr val="bg1"/>
                </a:solidFill>
                <a:latin typeface="EcrosiaUPC"/>
              </a:rPr>
              <a:t>หากมูลค่าตาม</a:t>
            </a:r>
            <a:r>
              <a:rPr lang="th-TH" altLang="en-US" sz="3200" b="1" dirty="0" smtClean="0">
                <a:solidFill>
                  <a:schemeClr val="bg1"/>
                </a:solidFill>
                <a:latin typeface="EcrosiaUPC"/>
              </a:rPr>
              <a:t>บัญชีลดลง</a:t>
            </a:r>
            <a:endParaRPr lang="th-TH" altLang="en-US" sz="3200" b="1" dirty="0">
              <a:solidFill>
                <a:schemeClr val="bg1"/>
              </a:solidFill>
              <a:latin typeface="EcrosiaUPC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049274" y="3561127"/>
            <a:ext cx="1728072" cy="8273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 smtClean="0">
                <a:latin typeface="DilleniaUPC" pitchFamily="18" charset="-34"/>
              </a:rPr>
              <a:t>ย่อหน้าที่ 48</a:t>
            </a:r>
            <a:endParaRPr lang="en-US" sz="3200" b="1" dirty="0">
              <a:latin typeface="DilleniaUPC" pitchFamily="18" charset="-34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6385300" y="3208156"/>
            <a:ext cx="4881967" cy="3324386"/>
          </a:xfrm>
          <a:prstGeom prst="rect">
            <a:avLst/>
          </a:prstGeom>
          <a:solidFill>
            <a:schemeClr val="accent1"/>
          </a:solidFill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488" tIns="44450" rIns="90488" bIns="44450" anchor="t"/>
          <a:lstStyle/>
          <a:p>
            <a:pPr marL="182563" indent="-182563" algn="thaiDist">
              <a:spcBef>
                <a:spcPct val="50000"/>
              </a:spcBef>
              <a:buFontTx/>
              <a:buChar char="•"/>
            </a:pPr>
            <a:r>
              <a:rPr lang="th-TH" altLang="en-US" sz="2800" dirty="0" smtClean="0">
                <a:latin typeface="DilleniaUPC" pitchFamily="18" charset="-34"/>
                <a:cs typeface="DilleniaUPC" pitchFamily="18" charset="-34"/>
              </a:rPr>
              <a:t>ส่วนที่ลดลงจากการตีราคาใหม่ต้องนำไปหักออกจากบัญชี  </a:t>
            </a:r>
            <a:r>
              <a:rPr lang="en-US" altLang="en-US" sz="2800" dirty="0" smtClean="0">
                <a:latin typeface="DilleniaUPC" pitchFamily="18" charset="-34"/>
                <a:cs typeface="DilleniaUPC" pitchFamily="18" charset="-34"/>
              </a:rPr>
              <a:t>“</a:t>
            </a:r>
            <a:r>
              <a:rPr lang="th-TH" altLang="en-US" sz="2800" dirty="0" smtClean="0">
                <a:latin typeface="DilleniaUPC" pitchFamily="18" charset="-34"/>
                <a:cs typeface="DilleniaUPC" pitchFamily="18" charset="-34"/>
              </a:rPr>
              <a:t>ส่วนเกินทุนจากการตีราคาสินทรัพย์</a:t>
            </a:r>
            <a:r>
              <a:rPr lang="en-US" altLang="en-US" sz="2800" dirty="0" smtClean="0">
                <a:latin typeface="DilleniaUPC" pitchFamily="18" charset="-34"/>
                <a:cs typeface="DilleniaUPC" pitchFamily="18" charset="-34"/>
              </a:rPr>
              <a:t>”</a:t>
            </a:r>
            <a:r>
              <a:rPr lang="th-TH" altLang="en-US" sz="2800" dirty="0" smtClean="0">
                <a:latin typeface="DilleniaUPC" pitchFamily="18" charset="-34"/>
                <a:cs typeface="DilleniaUPC" pitchFamily="18" charset="-34"/>
              </a:rPr>
              <a:t> ได้ไม่เกินยอดคงเหลือทางด้านเครดิตที่มีอยู่ในบัญชี </a:t>
            </a:r>
            <a:r>
              <a:rPr lang="en-US" altLang="en-US" sz="2800" dirty="0" smtClean="0">
                <a:latin typeface="DilleniaUPC" pitchFamily="18" charset="-34"/>
                <a:cs typeface="DilleniaUPC" pitchFamily="18" charset="-34"/>
              </a:rPr>
              <a:t>“</a:t>
            </a:r>
            <a:r>
              <a:rPr lang="th-TH" altLang="en-US" sz="2800" dirty="0" smtClean="0">
                <a:latin typeface="DilleniaUPC" pitchFamily="18" charset="-34"/>
                <a:cs typeface="DilleniaUPC" pitchFamily="18" charset="-34"/>
              </a:rPr>
              <a:t>ส่วนเกินทุนจากการตีราคาสินทรัพย์</a:t>
            </a:r>
            <a:r>
              <a:rPr lang="en-US" altLang="en-US" sz="2800" dirty="0" smtClean="0">
                <a:latin typeface="DilleniaUPC" pitchFamily="18" charset="-34"/>
                <a:cs typeface="DilleniaUPC" pitchFamily="18" charset="-34"/>
              </a:rPr>
              <a:t>”</a:t>
            </a:r>
            <a:r>
              <a:rPr lang="th-TH" altLang="en-US" sz="2800" dirty="0" smtClean="0">
                <a:latin typeface="DilleniaUPC" pitchFamily="18" charset="-34"/>
                <a:cs typeface="DilleniaUPC" pitchFamily="18" charset="-34"/>
              </a:rPr>
              <a:t> ของสินทรัพย์รายการเดียวกัน</a:t>
            </a:r>
          </a:p>
          <a:p>
            <a:pPr marL="182563" indent="-182563" algn="thaiDist">
              <a:spcBef>
                <a:spcPct val="50000"/>
              </a:spcBef>
              <a:buFontTx/>
              <a:buChar char="•"/>
            </a:pPr>
            <a:r>
              <a:rPr lang="th-TH" altLang="en-US" sz="2800" dirty="0" smtClean="0">
                <a:latin typeface="DilleniaUPC" pitchFamily="18" charset="-34"/>
                <a:cs typeface="DilleniaUPC" pitchFamily="18" charset="-34"/>
              </a:rPr>
              <a:t>ผลต่างส่วนที่เหลือให้รับรู้ในรายได้สูง/(ต่ำ) กว่าค่าใช้จ่าย</a:t>
            </a:r>
          </a:p>
          <a:p>
            <a:pPr marL="182563" indent="-182563" algn="thaiDist">
              <a:spcBef>
                <a:spcPct val="50000"/>
              </a:spcBef>
              <a:buFontTx/>
              <a:buChar char="•"/>
            </a:pPr>
            <a:endParaRPr lang="th-TH" altLang="en-US" sz="2800" dirty="0">
              <a:latin typeface="DilleniaUPC" pitchFamily="18" charset="-34"/>
              <a:cs typeface="DilleniaUPC" pitchFamily="18" charset="-34"/>
            </a:endParaRPr>
          </a:p>
        </p:txBody>
      </p:sp>
      <p:sp>
        <p:nvSpPr>
          <p:cNvPr id="10" name="Line 8"/>
          <p:cNvSpPr>
            <a:spLocks noChangeShapeType="1"/>
          </p:cNvSpPr>
          <p:nvPr/>
        </p:nvSpPr>
        <p:spPr bwMode="auto">
          <a:xfrm>
            <a:off x="3828082" y="2774204"/>
            <a:ext cx="2572718" cy="1859796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1" name="Rectangle 7"/>
          <p:cNvSpPr/>
          <p:nvPr/>
        </p:nvSpPr>
        <p:spPr>
          <a:xfrm>
            <a:off x="3812583" y="1918307"/>
            <a:ext cx="2572719" cy="827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 smtClean="0">
                <a:solidFill>
                  <a:schemeClr val="tx1"/>
                </a:solidFill>
              </a:rPr>
              <a:t>ไม่เคยตีราคาเพิ่มขึ้นในงวดก่อน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12" name="Rectangle 7"/>
          <p:cNvSpPr/>
          <p:nvPr/>
        </p:nvSpPr>
        <p:spPr>
          <a:xfrm rot="2154586">
            <a:off x="3921000" y="2927247"/>
            <a:ext cx="2488568" cy="9488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 smtClean="0">
                <a:solidFill>
                  <a:schemeClr val="tx1"/>
                </a:solidFill>
              </a:rPr>
              <a:t>เคยตีราคาเพิ่มขึ้นในงวดก่อน</a:t>
            </a:r>
            <a:endParaRPr lang="en-US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4558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>
          <a:xfrm>
            <a:off x="1752601" y="182880"/>
            <a:ext cx="3075431" cy="960120"/>
          </a:xfrm>
        </p:spPr>
        <p:txBody>
          <a:bodyPr>
            <a:normAutofit fontScale="90000"/>
          </a:bodyPr>
          <a:lstStyle/>
          <a:p>
            <a:r>
              <a:rPr lang="th-TH" sz="60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ค่าเสื่อมราคา</a:t>
            </a:r>
          </a:p>
        </p:txBody>
      </p:sp>
      <p:sp>
        <p:nvSpPr>
          <p:cNvPr id="294915" name="Text Box 3"/>
          <p:cNvSpPr txBox="1">
            <a:spLocks noChangeArrowheads="1"/>
          </p:cNvSpPr>
          <p:nvPr/>
        </p:nvSpPr>
        <p:spPr bwMode="auto">
          <a:xfrm>
            <a:off x="2362200" y="1304545"/>
            <a:ext cx="7696200" cy="714375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th-TH" sz="40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ปัจจัยที่เกี่ยวข้องในการคิดค่าเสื่อมราคา</a:t>
            </a:r>
            <a:endParaRPr lang="th-TH" sz="40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294916" name="Text Box 4"/>
          <p:cNvSpPr txBox="1">
            <a:spLocks noChangeArrowheads="1"/>
          </p:cNvSpPr>
          <p:nvPr/>
        </p:nvSpPr>
        <p:spPr bwMode="auto">
          <a:xfrm>
            <a:off x="4572000" y="2514601"/>
            <a:ext cx="2667000" cy="608013"/>
          </a:xfrm>
          <a:prstGeom prst="rect">
            <a:avLst/>
          </a:prstGeom>
          <a:solidFill>
            <a:srgbClr val="92D050"/>
          </a:solidFill>
          <a:ln w="2857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th-TH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ucrosiaUPCl"/>
              </a:rPr>
              <a:t>จำนวนที่คิดค่าเสื่อม</a:t>
            </a:r>
          </a:p>
        </p:txBody>
      </p:sp>
      <p:sp>
        <p:nvSpPr>
          <p:cNvPr id="294917" name="Text Box 5"/>
          <p:cNvSpPr txBox="1">
            <a:spLocks noChangeArrowheads="1"/>
          </p:cNvSpPr>
          <p:nvPr/>
        </p:nvSpPr>
        <p:spPr bwMode="auto">
          <a:xfrm>
            <a:off x="1752600" y="2514601"/>
            <a:ext cx="2438400" cy="1228725"/>
          </a:xfrm>
          <a:prstGeom prst="rect">
            <a:avLst/>
          </a:prstGeom>
          <a:solidFill>
            <a:srgbClr val="00B0F0"/>
          </a:solidFill>
          <a:ln w="38100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th-TH" sz="3600" b="1" dirty="0">
                <a:solidFill>
                  <a:srgbClr val="C00000"/>
                </a:solidFill>
                <a:latin typeface="Times New Roman" pitchFamily="18" charset="0"/>
              </a:rPr>
              <a:t>อายุการให้ประโยชน์</a:t>
            </a:r>
            <a:endParaRPr lang="th-TH" sz="2800" b="1" dirty="0">
              <a:solidFill>
                <a:srgbClr val="C00000"/>
              </a:solidFill>
              <a:latin typeface="Times New Roman" pitchFamily="18" charset="0"/>
            </a:endParaRPr>
          </a:p>
        </p:txBody>
      </p:sp>
      <p:sp>
        <p:nvSpPr>
          <p:cNvPr id="294918" name="Text Box 6"/>
          <p:cNvSpPr txBox="1">
            <a:spLocks noChangeArrowheads="1"/>
          </p:cNvSpPr>
          <p:nvPr/>
        </p:nvSpPr>
        <p:spPr bwMode="auto">
          <a:xfrm>
            <a:off x="7543800" y="2514601"/>
            <a:ext cx="2971800" cy="646331"/>
          </a:xfrm>
          <a:prstGeom prst="rect">
            <a:avLst/>
          </a:prstGeom>
          <a:solidFill>
            <a:srgbClr val="FFFF00"/>
          </a:solidFill>
          <a:ln w="38100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th-TH" sz="3600" b="1" dirty="0">
                <a:solidFill>
                  <a:srgbClr val="FF0000"/>
                </a:solidFill>
                <a:latin typeface="Times New Roman" pitchFamily="18" charset="0"/>
              </a:rPr>
              <a:t>วิธีคิดค่าเสื่อมราคา</a:t>
            </a:r>
          </a:p>
        </p:txBody>
      </p:sp>
      <p:cxnSp>
        <p:nvCxnSpPr>
          <p:cNvPr id="83975" name="AutoShape 7"/>
          <p:cNvCxnSpPr>
            <a:cxnSpLocks noChangeShapeType="1"/>
            <a:stCxn id="294917" idx="2"/>
            <a:endCxn id="294920" idx="0"/>
          </p:cNvCxnSpPr>
          <p:nvPr/>
        </p:nvCxnSpPr>
        <p:spPr bwMode="auto">
          <a:xfrm rot="16200000" flipH="1">
            <a:off x="3207544" y="3526632"/>
            <a:ext cx="366713" cy="838200"/>
          </a:xfrm>
          <a:prstGeom prst="bentConnector3">
            <a:avLst>
              <a:gd name="adj1" fmla="val 49782"/>
            </a:avLst>
          </a:prstGeom>
          <a:noFill/>
          <a:ln w="57150">
            <a:solidFill>
              <a:srgbClr val="FF00FF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94920" name="Text Box 8"/>
          <p:cNvSpPr txBox="1">
            <a:spLocks noChangeArrowheads="1"/>
          </p:cNvSpPr>
          <p:nvPr/>
        </p:nvSpPr>
        <p:spPr bwMode="auto">
          <a:xfrm>
            <a:off x="1981200" y="4148138"/>
            <a:ext cx="3657600" cy="1104900"/>
          </a:xfrm>
          <a:prstGeom prst="rect">
            <a:avLst/>
          </a:prstGeom>
          <a:solidFill>
            <a:srgbClr val="00B0F0"/>
          </a:solidFill>
          <a:ln w="38100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chemeClr val="tx1"/>
            </a:outerShdw>
          </a:effectLst>
        </p:spPr>
        <p:txBody>
          <a:bodyPr anchor="ctr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th-TH" sz="3200" b="1" dirty="0">
                <a:solidFill>
                  <a:srgbClr val="C00000"/>
                </a:solidFill>
                <a:latin typeface="Times New Roman" pitchFamily="18" charset="0"/>
              </a:rPr>
              <a:t>อายุการใช้งานที่คาดว่าจะได้รับประโยชน์จากสินทรัพย์</a:t>
            </a:r>
            <a:endParaRPr lang="th-TH" sz="2800" b="1" dirty="0">
              <a:solidFill>
                <a:srgbClr val="C00000"/>
              </a:solidFill>
              <a:cs typeface="Arial" pitchFamily="34" charset="0"/>
            </a:endParaRPr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2667000" y="3122294"/>
            <a:ext cx="6705600" cy="3200281"/>
            <a:chOff x="864" y="2073"/>
            <a:chExt cx="4032" cy="1516"/>
          </a:xfrm>
          <a:solidFill>
            <a:srgbClr val="92D050"/>
          </a:solidFill>
        </p:grpSpPr>
        <p:cxnSp>
          <p:nvCxnSpPr>
            <p:cNvPr id="294922" name="AutoShape 10"/>
            <p:cNvCxnSpPr>
              <a:cxnSpLocks noChangeShapeType="1"/>
              <a:stCxn id="294916" idx="2"/>
              <a:endCxn id="294923" idx="0"/>
            </p:cNvCxnSpPr>
            <p:nvPr/>
          </p:nvCxnSpPr>
          <p:spPr bwMode="auto">
            <a:xfrm>
              <a:off x="2839" y="2073"/>
              <a:ext cx="14" cy="1239"/>
            </a:xfrm>
            <a:prstGeom prst="straightConnector1">
              <a:avLst/>
            </a:prstGeom>
            <a:grpFill/>
            <a:ln w="38100">
              <a:solidFill>
                <a:srgbClr val="002060"/>
              </a:solidFill>
              <a:round/>
              <a:headEnd/>
              <a:tailEnd type="triangle" w="med" len="med"/>
            </a:ln>
            <a:effectLst>
              <a:outerShdw dist="35921" dir="2700000" algn="ctr" rotWithShape="0">
                <a:schemeClr val="tx1"/>
              </a:outerShdw>
            </a:effectLst>
          </p:spPr>
        </p:cxnSp>
        <p:sp>
          <p:nvSpPr>
            <p:cNvPr id="294923" name="Text Box 11"/>
            <p:cNvSpPr txBox="1">
              <a:spLocks noChangeArrowheads="1"/>
            </p:cNvSpPr>
            <p:nvPr/>
          </p:nvSpPr>
          <p:spPr bwMode="auto">
            <a:xfrm>
              <a:off x="864" y="3312"/>
              <a:ext cx="4032" cy="277"/>
            </a:xfrm>
            <a:prstGeom prst="rect">
              <a:avLst/>
            </a:prstGeom>
            <a:grpFill/>
            <a:ln w="38100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  <a:defRPr/>
              </a:pPr>
              <a:r>
                <a:rPr lang="th-TH" sz="32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</a:rPr>
                <a:t>ราคาทุนหรือราคาอื่นที่ใช้แทนราคาทุน - มูลค่าคงเหลือ</a:t>
              </a:r>
              <a:endParaRPr lang="th-TH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endParaRPr>
            </a:p>
          </p:txBody>
        </p:sp>
      </p:grpSp>
      <p:grpSp>
        <p:nvGrpSpPr>
          <p:cNvPr id="3" name="Group 12"/>
          <p:cNvGrpSpPr>
            <a:grpSpLocks/>
          </p:cNvGrpSpPr>
          <p:nvPr/>
        </p:nvGrpSpPr>
        <p:grpSpPr bwMode="auto">
          <a:xfrm>
            <a:off x="6400800" y="3160595"/>
            <a:ext cx="4038600" cy="2015780"/>
            <a:chOff x="3024" y="2128"/>
            <a:chExt cx="2544" cy="997"/>
          </a:xfrm>
        </p:grpSpPr>
        <p:cxnSp>
          <p:nvCxnSpPr>
            <p:cNvPr id="294925" name="AutoShape 13"/>
            <p:cNvCxnSpPr>
              <a:cxnSpLocks noChangeShapeType="1"/>
              <a:stCxn id="294918" idx="2"/>
              <a:endCxn id="294926" idx="0"/>
            </p:cNvCxnSpPr>
            <p:nvPr/>
          </p:nvCxnSpPr>
          <p:spPr bwMode="auto">
            <a:xfrm rot="5400000">
              <a:off x="4256" y="2168"/>
              <a:ext cx="464" cy="384"/>
            </a:xfrm>
            <a:prstGeom prst="bentConnector3">
              <a:avLst>
                <a:gd name="adj1" fmla="val 50000"/>
              </a:avLst>
            </a:prstGeom>
            <a:noFill/>
            <a:ln w="57150">
              <a:solidFill>
                <a:srgbClr val="FF0000"/>
              </a:solidFill>
              <a:miter lim="800000"/>
              <a:headEnd/>
              <a:tailEnd type="triangle" w="med" len="med"/>
            </a:ln>
            <a:effectLst>
              <a:outerShdw dist="35921" dir="2700000" algn="ctr" rotWithShape="0">
                <a:schemeClr val="tx1"/>
              </a:outerShdw>
            </a:effectLst>
          </p:spPr>
        </p:cxnSp>
        <p:sp>
          <p:nvSpPr>
            <p:cNvPr id="294926" name="Text Box 14"/>
            <p:cNvSpPr txBox="1">
              <a:spLocks noChangeArrowheads="1"/>
            </p:cNvSpPr>
            <p:nvPr/>
          </p:nvSpPr>
          <p:spPr bwMode="auto">
            <a:xfrm>
              <a:off x="3024" y="2592"/>
              <a:ext cx="2544" cy="533"/>
            </a:xfrm>
            <a:prstGeom prst="rect">
              <a:avLst/>
            </a:prstGeom>
            <a:solidFill>
              <a:srgbClr val="FFFF00"/>
            </a:solidFill>
            <a:ln w="57150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  <a:defRPr/>
              </a:pPr>
              <a:r>
                <a:rPr lang="th-TH" sz="3200" b="1" dirty="0">
                  <a:solidFill>
                    <a:srgbClr val="FF0000"/>
                  </a:solidFill>
                  <a:latin typeface="Times New Roman" pitchFamily="18" charset="0"/>
                </a:rPr>
                <a:t>วิธีเส้นตรง วิธียอดลดลง </a:t>
              </a:r>
              <a:r>
                <a:rPr lang="th-TH" sz="3200" b="1" dirty="0" smtClean="0">
                  <a:solidFill>
                    <a:srgbClr val="FF0000"/>
                  </a:solidFill>
                  <a:latin typeface="Times New Roman" pitchFamily="18" charset="0"/>
                </a:rPr>
                <a:t>              วิธี</a:t>
              </a:r>
              <a:r>
                <a:rPr lang="th-TH" sz="3200" b="1" dirty="0">
                  <a:solidFill>
                    <a:srgbClr val="FF0000"/>
                  </a:solidFill>
                  <a:latin typeface="Times New Roman" pitchFamily="18" charset="0"/>
                </a:rPr>
                <a:t>จำนวนผลผลิต</a:t>
              </a:r>
            </a:p>
          </p:txBody>
        </p:sp>
      </p:grpSp>
      <p:sp>
        <p:nvSpPr>
          <p:cNvPr id="15" name="ตัวแทนหมายเลขสไลด์ 3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r>
              <a:rPr lang="en-US" dirty="0" smtClean="0"/>
              <a:t>45</a:t>
            </a:r>
            <a:endParaRPr lang="en-US" dirty="0"/>
          </a:p>
        </p:txBody>
      </p:sp>
      <p:sp>
        <p:nvSpPr>
          <p:cNvPr id="20" name="ดาว 8 แฉก 19"/>
          <p:cNvSpPr/>
          <p:nvPr/>
        </p:nvSpPr>
        <p:spPr>
          <a:xfrm>
            <a:off x="4315968" y="2083752"/>
            <a:ext cx="638365" cy="621601"/>
          </a:xfrm>
          <a:prstGeom prst="star8">
            <a:avLst/>
          </a:prstGeom>
          <a:solidFill>
            <a:srgbClr val="00206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+mj-cs"/>
              </a:rPr>
              <a:t>1</a:t>
            </a:r>
          </a:p>
        </p:txBody>
      </p:sp>
      <p:sp>
        <p:nvSpPr>
          <p:cNvPr id="21" name="ดาว 8 แฉก 20"/>
          <p:cNvSpPr/>
          <p:nvPr/>
        </p:nvSpPr>
        <p:spPr>
          <a:xfrm>
            <a:off x="1447800" y="2161252"/>
            <a:ext cx="638365" cy="621601"/>
          </a:xfrm>
          <a:prstGeom prst="star8">
            <a:avLst/>
          </a:prstGeom>
          <a:solidFill>
            <a:srgbClr val="FF00FF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+mj-cs"/>
              </a:rPr>
              <a:t>2</a:t>
            </a:r>
          </a:p>
        </p:txBody>
      </p:sp>
      <p:sp>
        <p:nvSpPr>
          <p:cNvPr id="23" name="ดาว 8 แฉก 22"/>
          <p:cNvSpPr/>
          <p:nvPr/>
        </p:nvSpPr>
        <p:spPr>
          <a:xfrm>
            <a:off x="7495032" y="2088751"/>
            <a:ext cx="638365" cy="621601"/>
          </a:xfrm>
          <a:prstGeom prst="star8">
            <a:avLst/>
          </a:prstGeom>
          <a:solidFill>
            <a:srgbClr val="FF000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+mj-cs"/>
              </a:rPr>
              <a:t>3</a:t>
            </a:r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4386737" y="250953"/>
            <a:ext cx="6951823" cy="782265"/>
          </a:xfrm>
          <a:prstGeom prst="rect">
            <a:avLst/>
          </a:prstGeom>
          <a:solidFill>
            <a:srgbClr val="00CCFF"/>
          </a:solidFill>
          <a:ln w="25400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000000"/>
            </a:outerShdw>
          </a:effectLst>
        </p:spPr>
        <p:txBody>
          <a:bodyPr wrap="square" lIns="90488" tIns="44450" rIns="90488" bIns="44450" anchor="ctr">
            <a:spAutoFit/>
          </a:bodyPr>
          <a:lstStyle/>
          <a:p>
            <a:pPr algn="ctr">
              <a:lnSpc>
                <a:spcPct val="90000"/>
              </a:lnSpc>
              <a:spcBef>
                <a:spcPct val="40000"/>
              </a:spcBef>
            </a:pPr>
            <a:r>
              <a:rPr lang="th-TH" altLang="en-US" sz="2500" b="1" dirty="0">
                <a:latin typeface="DilleniaUPC" pitchFamily="18" charset="-34"/>
                <a:cs typeface="DilleniaUPC" pitchFamily="18" charset="-34"/>
              </a:rPr>
              <a:t>ค่าเสื่อมราคาเป็นการปันส่วนจำนวนที่คิดค่าเสื่อมราคา </a:t>
            </a:r>
            <a:r>
              <a:rPr lang="en-US" altLang="en-US" sz="2500" b="1" dirty="0">
                <a:latin typeface="DilleniaUPC" pitchFamily="18" charset="-34"/>
                <a:cs typeface="DilleniaUPC" pitchFamily="18" charset="-34"/>
              </a:rPr>
              <a:t>(Depreciable Amount) </a:t>
            </a:r>
            <a:r>
              <a:rPr lang="th-TH" altLang="en-US" sz="2500" b="1" dirty="0" smtClean="0">
                <a:latin typeface="DilleniaUPC" pitchFamily="18" charset="-34"/>
                <a:cs typeface="DilleniaUPC" pitchFamily="18" charset="-34"/>
              </a:rPr>
              <a:t/>
            </a:r>
            <a:br>
              <a:rPr lang="th-TH" altLang="en-US" sz="2500" b="1" dirty="0" smtClean="0">
                <a:latin typeface="DilleniaUPC" pitchFamily="18" charset="-34"/>
                <a:cs typeface="DilleniaUPC" pitchFamily="18" charset="-34"/>
              </a:rPr>
            </a:br>
            <a:r>
              <a:rPr lang="th-TH" altLang="en-US" sz="2500" b="1" dirty="0" smtClean="0">
                <a:latin typeface="DilleniaUPC" pitchFamily="18" charset="-34"/>
                <a:cs typeface="DilleniaUPC" pitchFamily="18" charset="-34"/>
              </a:rPr>
              <a:t>ของ</a:t>
            </a:r>
            <a:r>
              <a:rPr lang="th-TH" altLang="en-US" sz="2500" b="1" dirty="0">
                <a:latin typeface="DilleniaUPC" pitchFamily="18" charset="-34"/>
                <a:cs typeface="DilleniaUPC" pitchFamily="18" charset="-34"/>
              </a:rPr>
              <a:t>สินทรัพย์ออกเป็นค่าใช้จ่ายอย่างมีระบบตลอดอายุการใช้งานที่ได้ประมาณไว้         </a:t>
            </a:r>
          </a:p>
        </p:txBody>
      </p:sp>
    </p:spTree>
    <p:extLst>
      <p:ext uri="{BB962C8B-B14F-4D97-AF65-F5344CB8AC3E}">
        <p14:creationId xmlns:p14="http://schemas.microsoft.com/office/powerpoint/2010/main" val="1996224068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4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4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4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4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94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94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94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94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4915" grpId="0" animBg="1"/>
      <p:bldP spid="294916" grpId="0" animBg="1"/>
      <p:bldP spid="294917" grpId="0" animBg="1"/>
      <p:bldP spid="294918" grpId="0" animBg="1"/>
      <p:bldP spid="294920" grpId="0" animBg="1"/>
      <p:bldP spid="20" grpId="0" animBg="1"/>
      <p:bldP spid="21" grpId="0" animBg="1"/>
      <p:bldP spid="2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ค่าเสื่อมราคา - จำนวนที่คิดค่าเสื่อมราคา</a:t>
            </a:r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732313" y="1461861"/>
            <a:ext cx="9441965" cy="3416300"/>
          </a:xfrm>
        </p:spPr>
        <p:txBody>
          <a:bodyPr>
            <a:noAutofit/>
          </a:bodyPr>
          <a:lstStyle/>
          <a:p>
            <a:pPr lvl="0"/>
            <a:r>
              <a:rPr lang="th-TH" sz="2800" dirty="0"/>
              <a:t>หน่วยงานต้องปันส่วนจำนวนที่คิดค่าเสื่อมราคาของสินทรัพย์อย่างมีระบบตลอดอายุการให้ประโยชน์ของ</a:t>
            </a:r>
            <a:r>
              <a:rPr lang="th-TH" sz="2800" dirty="0" smtClean="0"/>
              <a:t>สินทรัพย์ </a:t>
            </a:r>
            <a:r>
              <a:rPr lang="th-TH" sz="2800" b="1" dirty="0" smtClean="0"/>
              <a:t>(</a:t>
            </a:r>
            <a:r>
              <a:rPr lang="th-TH" sz="2800" b="1" dirty="0" smtClean="0">
                <a:cs typeface="+mj-cs"/>
              </a:rPr>
              <a:t>ย่อหน้าที่ 58</a:t>
            </a:r>
            <a:r>
              <a:rPr lang="th-TH" sz="2800" b="1" dirty="0" smtClean="0"/>
              <a:t>)</a:t>
            </a:r>
            <a:endParaRPr lang="th-TH" sz="2800" b="1" dirty="0"/>
          </a:p>
          <a:p>
            <a:r>
              <a:rPr lang="th-TH" sz="2800" dirty="0" smtClean="0"/>
              <a:t>จำนวน</a:t>
            </a:r>
            <a:r>
              <a:rPr lang="th-TH" sz="2800" dirty="0"/>
              <a:t>ที่คิดค่าเสื่อมราคาของสินทรัพย์ต้องเป็นจำนวนเงินหลังหักมูลค่า</a:t>
            </a:r>
            <a:r>
              <a:rPr lang="th-TH" sz="2800" dirty="0" smtClean="0"/>
              <a:t>คงเหลือ </a:t>
            </a:r>
            <a:r>
              <a:rPr lang="th-TH" sz="2800" b="1" dirty="0" smtClean="0"/>
              <a:t>(ย่อหน้าที่ 61)</a:t>
            </a:r>
          </a:p>
          <a:p>
            <a:r>
              <a:rPr lang="th-TH" sz="2800" dirty="0" smtClean="0"/>
              <a:t>มูลค่าคงเหลือ หมายถึง </a:t>
            </a:r>
            <a:r>
              <a:rPr lang="th-TH" sz="2800" dirty="0"/>
              <a:t>จำนวนเงินที่หน่วยงานคาดว่าจะได้รับในปัจจุบันจากการจำหน่ายสินทรัพย์หลังจากหักต้นทุนที่คาดว่า</a:t>
            </a:r>
            <a:r>
              <a:rPr lang="th-TH" sz="2800" dirty="0" smtClean="0"/>
              <a:t>จะเกิดขึ้น</a:t>
            </a:r>
            <a:r>
              <a:rPr lang="th-TH" sz="2800" dirty="0"/>
              <a:t>จากการจำหน่ายสินทรัพย์นั้นหากสินทรัพย์นั้นมีอายุและสภาพที่คาดว่าจะเป็น ณ วันสิ้นสุดอายุการให้ประโยชน์ </a:t>
            </a:r>
            <a:r>
              <a:rPr lang="th-TH" sz="2800" b="1" dirty="0" smtClean="0"/>
              <a:t>(ย่อหน้าที่ 9)</a:t>
            </a:r>
          </a:p>
          <a:p>
            <a:r>
              <a:rPr lang="th-TH" sz="2800" dirty="0"/>
              <a:t>การคิดค่าเสื่อมราคาของสินทรัพย์จะเริ่มต้นเมื่อสินทรัพย์นั้นพร้อมใช้งาน กล่าวคือ เมื่อสินทรัพย์อยู่ในสถานที่และสภาพที่พร้อมจะใช้งานได้ตามความประสงค์ของฝ่ายบริหาร </a:t>
            </a:r>
            <a:endParaRPr lang="th-TH" sz="2800" dirty="0" smtClean="0"/>
          </a:p>
          <a:p>
            <a:r>
              <a:rPr lang="th-TH" sz="2800" dirty="0" smtClean="0"/>
              <a:t>หน่วยงานต้องไม่หยุดคิด</a:t>
            </a:r>
            <a:r>
              <a:rPr lang="th-TH" sz="2800" dirty="0"/>
              <a:t>ค่าเสื่อม</a:t>
            </a:r>
            <a:r>
              <a:rPr lang="th-TH" sz="2800" dirty="0" smtClean="0"/>
              <a:t>ราคาเมื่อไม่ได้ใช้งานสินทรัพย์หรือปลดจากการใช้งานประจำ แต่การคิดค่าเสื่อมราคาจะ</a:t>
            </a:r>
            <a:r>
              <a:rPr lang="th-TH" sz="2800" dirty="0"/>
              <a:t>สิ้นสุดเมื่อหน่วยงานตัดรายการสินทรัพย์นั้น </a:t>
            </a:r>
            <a:r>
              <a:rPr lang="th-TH" sz="2800" dirty="0" smtClean="0"/>
              <a:t> </a:t>
            </a:r>
            <a:r>
              <a:rPr lang="th-TH" sz="2800" b="1" dirty="0" smtClean="0"/>
              <a:t>(ย่อหน้าที่ 62)</a:t>
            </a:r>
            <a:endParaRPr lang="th-TH" altLang="en-US" sz="3200" b="1" dirty="0">
              <a:cs typeface="+mj-cs"/>
            </a:endParaRP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4DB29-0DB9-4AFC-B7D7-714E5675EC4F}" type="slidenum">
              <a:rPr lang="en-US" smtClean="0"/>
              <a:pPr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6131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ค่าเสื่อมราคา - อายุการให้ประโยชน์</a:t>
            </a:r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732313" y="1587788"/>
            <a:ext cx="9302480" cy="4136513"/>
          </a:xfrm>
        </p:spPr>
        <p:txBody>
          <a:bodyPr>
            <a:noAutofit/>
          </a:bodyPr>
          <a:lstStyle/>
          <a:p>
            <a:pPr algn="thaiDist"/>
            <a:r>
              <a:rPr lang="th-TH" sz="2800" dirty="0" smtClean="0">
                <a:latin typeface="DilleniaUPC" panose="02020603050405020304" pitchFamily="18" charset="-34"/>
                <a:cs typeface="DilleniaUPC" panose="02020603050405020304" pitchFamily="18" charset="-34"/>
              </a:rPr>
              <a:t>อายุการให้ประโยชน์ หมายถึง ระยะเวลาที่หน่วยงานคาดว่าจะมีสินทรัพย์ไว้ใช้ หรือ จำนวนผลผลิตหรือจำนวนหน่วยในลักษณะอื่นที่คล้ายคลึงกันซึ่งหน่วยงานคาดว่าจะได้รับจากสินทรัพย์ </a:t>
            </a:r>
            <a:r>
              <a:rPr lang="th-TH" sz="2800" b="1" dirty="0" smtClean="0">
                <a:latin typeface="DilleniaUPC" panose="02020603050405020304" pitchFamily="18" charset="-34"/>
                <a:cs typeface="DilleniaUPC" panose="02020603050405020304" pitchFamily="18" charset="-34"/>
              </a:rPr>
              <a:t>(ย่อหน้าที่ 9)</a:t>
            </a:r>
          </a:p>
          <a:p>
            <a:pPr algn="thaiDist"/>
            <a:r>
              <a:rPr lang="th-TH" sz="2800" dirty="0">
                <a:latin typeface="DilleniaUPC" panose="02020603050405020304" pitchFamily="18" charset="-34"/>
                <a:cs typeface="DilleniaUPC" panose="02020603050405020304" pitchFamily="18" charset="-34"/>
              </a:rPr>
              <a:t>ในการกำหนดอายุการให้ประโยชน์ของสินทรัพย์ หน่วยงานต้องคำนึงถึงปัจจัย</a:t>
            </a:r>
            <a:r>
              <a:rPr lang="th-TH" sz="2800" dirty="0" smtClean="0">
                <a:latin typeface="DilleniaUPC" panose="02020603050405020304" pitchFamily="18" charset="-34"/>
                <a:cs typeface="DilleniaUPC" panose="02020603050405020304" pitchFamily="18" charset="-34"/>
              </a:rPr>
              <a:t>ดังต่อไปนี้ </a:t>
            </a:r>
            <a:r>
              <a:rPr lang="th-TH" sz="2800" b="1" dirty="0" smtClean="0">
                <a:latin typeface="DilleniaUPC" panose="02020603050405020304" pitchFamily="18" charset="-34"/>
                <a:cs typeface="DilleniaUPC" panose="02020603050405020304" pitchFamily="18" charset="-34"/>
              </a:rPr>
              <a:t>(ย่อหน้าที่ 64)</a:t>
            </a:r>
          </a:p>
          <a:p>
            <a:pPr marL="514350" indent="-160338" algn="thaiDist">
              <a:buFont typeface="+mj-lt"/>
              <a:buAutoNum type="arabicPeriod"/>
              <a:tabLst>
                <a:tab pos="722313" algn="l"/>
              </a:tabLst>
            </a:pPr>
            <a:r>
              <a:rPr lang="th-TH" sz="2800" dirty="0" smtClean="0">
                <a:latin typeface="DilleniaUPC" panose="02020603050405020304" pitchFamily="18" charset="-34"/>
                <a:cs typeface="DilleniaUPC" panose="02020603050405020304" pitchFamily="18" charset="-34"/>
              </a:rPr>
              <a:t>	ประโยชน์</a:t>
            </a:r>
            <a:r>
              <a:rPr lang="th-TH" sz="2800" dirty="0">
                <a:latin typeface="DilleniaUPC" panose="02020603050405020304" pitchFamily="18" charset="-34"/>
                <a:cs typeface="DilleniaUPC" panose="02020603050405020304" pitchFamily="18" charset="-34"/>
              </a:rPr>
              <a:t>ที่คาดว่าจะได้รับจากการใช้</a:t>
            </a:r>
            <a:r>
              <a:rPr lang="th-TH" sz="2800" dirty="0" smtClean="0">
                <a:latin typeface="DilleniaUPC" panose="02020603050405020304" pitchFamily="18" charset="-34"/>
                <a:cs typeface="DilleniaUPC" panose="02020603050405020304" pitchFamily="18" charset="-34"/>
              </a:rPr>
              <a:t>สินทรัพย์</a:t>
            </a:r>
          </a:p>
          <a:p>
            <a:pPr marL="514350" indent="-160338" algn="thaiDist">
              <a:buFont typeface="+mj-lt"/>
              <a:buAutoNum type="arabicPeriod"/>
              <a:tabLst>
                <a:tab pos="722313" algn="l"/>
              </a:tabLst>
            </a:pPr>
            <a:r>
              <a:rPr lang="th-TH" sz="2800" dirty="0">
                <a:latin typeface="DilleniaUPC" panose="02020603050405020304" pitchFamily="18" charset="-34"/>
                <a:cs typeface="DilleniaUPC" panose="02020603050405020304" pitchFamily="18" charset="-34"/>
              </a:rPr>
              <a:t> </a:t>
            </a:r>
            <a:r>
              <a:rPr lang="th-TH" sz="2800" dirty="0" smtClean="0">
                <a:latin typeface="DilleniaUPC" panose="02020603050405020304" pitchFamily="18" charset="-34"/>
                <a:cs typeface="DilleniaUPC" panose="02020603050405020304" pitchFamily="18" charset="-34"/>
              </a:rPr>
              <a:t>  การ</a:t>
            </a:r>
            <a:r>
              <a:rPr lang="th-TH" sz="2800" dirty="0">
                <a:latin typeface="DilleniaUPC" panose="02020603050405020304" pitchFamily="18" charset="-34"/>
                <a:cs typeface="DilleniaUPC" panose="02020603050405020304" pitchFamily="18" charset="-34"/>
              </a:rPr>
              <a:t>ชำรุดเสียหายทางกายภาพที่คาดว่าจะเกิดขึ้นจากปัจจัยต่าง ๆ ในการดำเนินงาน </a:t>
            </a:r>
            <a:endParaRPr lang="th-TH" sz="2800" dirty="0" smtClean="0">
              <a:latin typeface="DilleniaUPC" panose="02020603050405020304" pitchFamily="18" charset="-34"/>
              <a:cs typeface="DilleniaUPC" panose="02020603050405020304" pitchFamily="18" charset="-34"/>
            </a:endParaRPr>
          </a:p>
          <a:p>
            <a:pPr marL="514350" indent="-160338" algn="thaiDist">
              <a:buFont typeface="+mj-lt"/>
              <a:buAutoNum type="arabicPeriod"/>
              <a:tabLst>
                <a:tab pos="722313" algn="l"/>
              </a:tabLst>
            </a:pPr>
            <a:r>
              <a:rPr lang="th-TH" sz="2800" dirty="0">
                <a:latin typeface="DilleniaUPC" panose="02020603050405020304" pitchFamily="18" charset="-34"/>
                <a:cs typeface="DilleniaUPC" panose="02020603050405020304" pitchFamily="18" charset="-34"/>
              </a:rPr>
              <a:t> </a:t>
            </a:r>
            <a:r>
              <a:rPr lang="th-TH" sz="2800" dirty="0" smtClean="0">
                <a:latin typeface="DilleniaUPC" panose="02020603050405020304" pitchFamily="18" charset="-34"/>
                <a:cs typeface="DilleniaUPC" panose="02020603050405020304" pitchFamily="18" charset="-34"/>
              </a:rPr>
              <a:t>  ความ</a:t>
            </a:r>
            <a:r>
              <a:rPr lang="th-TH" sz="2800" dirty="0">
                <a:latin typeface="DilleniaUPC" panose="02020603050405020304" pitchFamily="18" charset="-34"/>
                <a:cs typeface="DilleniaUPC" panose="02020603050405020304" pitchFamily="18" charset="-34"/>
              </a:rPr>
              <a:t>ล้าสมัยทางด้านเทคนิคหรือทาง</a:t>
            </a:r>
            <a:r>
              <a:rPr lang="th-TH" sz="2800" dirty="0" smtClean="0">
                <a:latin typeface="DilleniaUPC" panose="02020603050405020304" pitchFamily="18" charset="-34"/>
                <a:cs typeface="DilleniaUPC" panose="02020603050405020304" pitchFamily="18" charset="-34"/>
              </a:rPr>
              <a:t>พาณิชย์</a:t>
            </a:r>
          </a:p>
          <a:p>
            <a:pPr marL="514350" indent="-160338" algn="thaiDist">
              <a:buFont typeface="+mj-lt"/>
              <a:buAutoNum type="arabicPeriod"/>
              <a:tabLst>
                <a:tab pos="722313" algn="l"/>
              </a:tabLst>
            </a:pPr>
            <a:r>
              <a:rPr lang="th-TH" sz="2800" dirty="0">
                <a:latin typeface="DilleniaUPC" panose="02020603050405020304" pitchFamily="18" charset="-34"/>
                <a:cs typeface="DilleniaUPC" panose="02020603050405020304" pitchFamily="18" charset="-34"/>
              </a:rPr>
              <a:t> </a:t>
            </a:r>
            <a:r>
              <a:rPr lang="th-TH" sz="2800" dirty="0" smtClean="0">
                <a:latin typeface="DilleniaUPC" panose="02020603050405020304" pitchFamily="18" charset="-34"/>
                <a:cs typeface="DilleniaUPC" panose="02020603050405020304" pitchFamily="18" charset="-34"/>
              </a:rPr>
              <a:t>  ข้อกำหนด</a:t>
            </a:r>
            <a:r>
              <a:rPr lang="th-TH" sz="2800" dirty="0">
                <a:latin typeface="DilleniaUPC" panose="02020603050405020304" pitchFamily="18" charset="-34"/>
                <a:cs typeface="DilleniaUPC" panose="02020603050405020304" pitchFamily="18" charset="-34"/>
              </a:rPr>
              <a:t>ทางกฎหมายหรือข้อจำกัดอื่นที่คล้ายคลึงกันในการใช้สินทรัพย์ </a:t>
            </a:r>
            <a:endParaRPr lang="th-TH" sz="2800" dirty="0" smtClean="0">
              <a:latin typeface="DilleniaUPC" panose="02020603050405020304" pitchFamily="18" charset="-34"/>
              <a:cs typeface="DilleniaUPC" panose="02020603050405020304" pitchFamily="18" charset="-34"/>
            </a:endParaRPr>
          </a:p>
          <a:p>
            <a:pPr algn="thaiDist">
              <a:tabLst>
                <a:tab pos="722313" algn="l"/>
              </a:tabLst>
            </a:pPr>
            <a:r>
              <a:rPr lang="th-TH" sz="2800" dirty="0" smtClean="0">
                <a:latin typeface="DilleniaUPC" panose="02020603050405020304" pitchFamily="18" charset="-34"/>
                <a:cs typeface="DilleniaUPC" panose="02020603050405020304" pitchFamily="18" charset="-34"/>
              </a:rPr>
              <a:t>หน่วยงานอาจมีนโยบายในการบริหารสินทรัพย์ โดยการจำหน่ายหลังจากใช้งานสินทรัพย์ระยะหนึ่ง ดังนั้นอายุการให้ประโยชน์ของสินทรัพย์อาจสั้นกว่าอายุการให้ประโยชน์เชิงเศรษฐกิจ (</a:t>
            </a:r>
            <a:r>
              <a:rPr lang="th-TH" sz="2800" b="1" dirty="0" smtClean="0">
                <a:latin typeface="DilleniaUPC" panose="02020603050405020304" pitchFamily="18" charset="-34"/>
                <a:cs typeface="DilleniaUPC" panose="02020603050405020304" pitchFamily="18" charset="-34"/>
              </a:rPr>
              <a:t>ย่อหน้าที่ 65)</a:t>
            </a:r>
          </a:p>
          <a:p>
            <a:pPr marL="514350" indent="-160338" algn="thaiDist">
              <a:buFont typeface="+mj-lt"/>
              <a:buAutoNum type="arabicPeriod"/>
              <a:tabLst>
                <a:tab pos="722313" algn="l"/>
              </a:tabLst>
            </a:pPr>
            <a:endParaRPr lang="th-TH" sz="2800" dirty="0">
              <a:latin typeface="DilleniaUPC" panose="02020603050405020304" pitchFamily="18" charset="-34"/>
              <a:cs typeface="DilleniaUPC" panose="02020603050405020304" pitchFamily="18" charset="-34"/>
            </a:endParaRP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4DB29-0DB9-4AFC-B7D7-714E5675EC4F}" type="slidenum">
              <a:rPr lang="en-US" smtClean="0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45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32313" y="328798"/>
            <a:ext cx="8911687" cy="1280890"/>
          </a:xfrm>
        </p:spPr>
        <p:txBody>
          <a:bodyPr/>
          <a:lstStyle/>
          <a:p>
            <a:r>
              <a:rPr lang="th-TH" dirty="0" smtClean="0"/>
              <a:t>ค่าเสื่อมราคา - วิธีการคิดค่าเสื่อมราคา</a:t>
            </a:r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732313" y="936877"/>
            <a:ext cx="10032967" cy="4242583"/>
          </a:xfrm>
        </p:spPr>
        <p:txBody>
          <a:bodyPr>
            <a:noAutofit/>
          </a:bodyPr>
          <a:lstStyle/>
          <a:p>
            <a:r>
              <a:rPr lang="th-TH" sz="3200" dirty="0">
                <a:cs typeface="+mn-cs"/>
              </a:rPr>
              <a:t>หน่วยงานต้องเลือกใช้วิธีการคิดค่าเสื่อมราคาที่สะท้อนรูปแบบของประโยชน์เชิง</a:t>
            </a:r>
            <a:r>
              <a:rPr lang="th-TH" sz="3200" dirty="0" smtClean="0">
                <a:cs typeface="+mn-cs"/>
              </a:rPr>
              <a:t>เศรษฐกิจ</a:t>
            </a:r>
            <a:br>
              <a:rPr lang="th-TH" sz="3200" dirty="0" smtClean="0">
                <a:cs typeface="+mn-cs"/>
              </a:rPr>
            </a:br>
            <a:r>
              <a:rPr lang="th-TH" sz="3200" dirty="0" smtClean="0">
                <a:cs typeface="+mn-cs"/>
              </a:rPr>
              <a:t>ใน</a:t>
            </a:r>
            <a:r>
              <a:rPr lang="th-TH" sz="3200" dirty="0">
                <a:cs typeface="+mn-cs"/>
              </a:rPr>
              <a:t>อนาคต หรือศักยภาพในการให้บริการที่หน่วยงานคาดว่าจะได้รับจาก</a:t>
            </a:r>
            <a:r>
              <a:rPr lang="th-TH" sz="3200" dirty="0" smtClean="0">
                <a:cs typeface="+mn-cs"/>
              </a:rPr>
              <a:t>สินทรัพย์ </a:t>
            </a:r>
            <a:r>
              <a:rPr lang="th-TH" sz="3200" b="1" dirty="0" smtClean="0">
                <a:cs typeface="+mn-cs"/>
              </a:rPr>
              <a:t>(ย่อหน้าที่ </a:t>
            </a:r>
            <a:r>
              <a:rPr lang="th-TH" sz="3200" b="1" dirty="0" smtClean="0"/>
              <a:t>68</a:t>
            </a:r>
            <a:r>
              <a:rPr lang="th-TH" sz="3200" b="1" dirty="0" smtClean="0">
                <a:cs typeface="+mn-cs"/>
              </a:rPr>
              <a:t>)</a:t>
            </a:r>
          </a:p>
          <a:p>
            <a:pPr>
              <a:spcBef>
                <a:spcPts val="600"/>
              </a:spcBef>
            </a:pPr>
            <a:r>
              <a:rPr lang="th-TH" sz="3200" dirty="0">
                <a:cs typeface="+mn-cs"/>
              </a:rPr>
              <a:t>หน่วยงานสามารถใช้วิธีการคิดค่าเสื่อมราคาซึ่งมีหลาย</a:t>
            </a:r>
            <a:r>
              <a:rPr lang="th-TH" sz="3200" dirty="0" smtClean="0">
                <a:cs typeface="+mn-cs"/>
              </a:rPr>
              <a:t>วิธี ปัน</a:t>
            </a:r>
            <a:r>
              <a:rPr lang="th-TH" sz="3200" dirty="0">
                <a:cs typeface="+mn-cs"/>
              </a:rPr>
              <a:t>ส่วนจำนวนที่คิดค่าเสื่อมราคาของสินทรัพย์อย่างมีระบบตลอดอายุการให้ประโยชน์ของสินทรัพย์ วิธีการคิดค่า</a:t>
            </a:r>
            <a:r>
              <a:rPr lang="th-TH" sz="3200" dirty="0" smtClean="0">
                <a:cs typeface="+mn-cs"/>
              </a:rPr>
              <a:t>เสื่อมราคา</a:t>
            </a:r>
            <a:r>
              <a:rPr lang="th-TH" sz="3200" dirty="0">
                <a:cs typeface="+mn-cs"/>
              </a:rPr>
              <a:t>มีหลายวิธี เช่น วิธีเส้นตรง วิธียอดคงเหลือลดลง และวิธีจำนวนผลผลิต </a:t>
            </a:r>
            <a:r>
              <a:rPr lang="th-TH" sz="3200" dirty="0" smtClean="0">
                <a:cs typeface="+mn-cs"/>
              </a:rPr>
              <a:t> </a:t>
            </a:r>
            <a:r>
              <a:rPr lang="th-TH" sz="3200" b="1" dirty="0" smtClean="0">
                <a:cs typeface="+mn-cs"/>
              </a:rPr>
              <a:t>(</a:t>
            </a:r>
            <a:r>
              <a:rPr lang="th-TH" sz="3200" b="1" dirty="0">
                <a:cs typeface="+mn-cs"/>
              </a:rPr>
              <a:t>ย่อหน้าที่ </a:t>
            </a:r>
            <a:r>
              <a:rPr lang="th-TH" sz="3200" b="1" dirty="0" smtClean="0"/>
              <a:t>70</a:t>
            </a:r>
            <a:r>
              <a:rPr lang="th-TH" sz="3200" b="1" dirty="0" smtClean="0">
                <a:cs typeface="+mn-cs"/>
              </a:rPr>
              <a:t>)</a:t>
            </a:r>
            <a:endParaRPr lang="th-TH" sz="3200" b="1" dirty="0">
              <a:cs typeface="+mn-cs"/>
            </a:endParaRP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4DB29-0DB9-4AFC-B7D7-714E5675EC4F}" type="slidenum">
              <a:rPr lang="en-US" smtClean="0"/>
              <a:pPr/>
              <a:t>36</a:t>
            </a:fld>
            <a:endParaRPr lang="en-US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1720120" y="3533773"/>
            <a:ext cx="10142695" cy="42425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2000" kern="1200" baseline="0">
                <a:solidFill>
                  <a:schemeClr val="tx1"/>
                </a:solidFill>
                <a:latin typeface="DilleniaUPC" pitchFamily="18" charset="-34"/>
                <a:ea typeface="+mn-ea"/>
                <a:cs typeface="DilleniaUPC" pitchFamily="18" charset="-34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 baseline="0">
                <a:solidFill>
                  <a:schemeClr val="tx1"/>
                </a:solidFill>
                <a:latin typeface="DilleniaUPC" pitchFamily="18" charset="-34"/>
                <a:ea typeface="+mn-ea"/>
                <a:cs typeface="DilleniaUPC" pitchFamily="18" charset="-34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 baseline="0">
                <a:solidFill>
                  <a:schemeClr val="tx1"/>
                </a:solidFill>
                <a:latin typeface="DilleniaUPC" pitchFamily="18" charset="-34"/>
                <a:ea typeface="+mn-ea"/>
                <a:cs typeface="DilleniaUPC" pitchFamily="18" charset="-34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 baseline="0">
                <a:solidFill>
                  <a:schemeClr val="tx1"/>
                </a:solidFill>
                <a:latin typeface="DilleniaUPC" pitchFamily="18" charset="-34"/>
                <a:ea typeface="+mn-ea"/>
                <a:cs typeface="DilleniaUPC" pitchFamily="18" charset="-34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 baseline="0">
                <a:solidFill>
                  <a:schemeClr val="tx1"/>
                </a:solidFill>
                <a:latin typeface="DilleniaUPC" pitchFamily="18" charset="-34"/>
                <a:ea typeface="+mn-ea"/>
                <a:cs typeface="DilleniaUPC" pitchFamily="18" charset="-34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th-TH" sz="3200" dirty="0" smtClean="0">
                <a:cs typeface="+mn-cs"/>
              </a:rPr>
              <a:t>หน่วยงานต้องคิดค่าเสื่อมราคาสำหรับส่วนประกอบของรายการที่ดิน อาคารและอุปกรณ์ แต่ละส่วนแยกต่างหากจากกัน เมื่อส่วนประกอบแต่ละส่วนนั้นมีต้นทุนที่มีนัยสำคัญเมื่อเทียบกับต้นทุนทั้งหมดของสินทรัพย์นั้น </a:t>
            </a:r>
            <a:r>
              <a:rPr lang="th-TH" sz="3200" b="1" dirty="0" smtClean="0">
                <a:cs typeface="+mn-cs"/>
              </a:rPr>
              <a:t>(ย่อหน้าที่ </a:t>
            </a:r>
            <a:r>
              <a:rPr lang="th-TH" sz="3200" b="1" dirty="0" smtClean="0"/>
              <a:t>5</a:t>
            </a:r>
            <a:r>
              <a:rPr lang="en-US" sz="3200" b="1" dirty="0" smtClean="0"/>
              <a:t>1</a:t>
            </a:r>
            <a:r>
              <a:rPr lang="th-TH" sz="3200" b="1" dirty="0" smtClean="0">
                <a:cs typeface="+mn-cs"/>
              </a:rPr>
              <a:t>)</a:t>
            </a:r>
          </a:p>
          <a:p>
            <a:pPr>
              <a:spcBef>
                <a:spcPts val="600"/>
              </a:spcBef>
            </a:pPr>
            <a:r>
              <a:rPr lang="th-TH" sz="3200" dirty="0" smtClean="0">
                <a:cs typeface="+mn-cs"/>
              </a:rPr>
              <a:t>หน่วยงานต้องปันส่วนมูลค่าที่รับรู้เริ่มแรกของรายการที่เป็นที่ดิน อาคารและอุปกรณ์ ไปยังส่วนประกอบแต่ละส่วนที่มีนัยสำคัญของสินทรัพย์นั้นและคิดค่าเสื่อมราคาแยกจากกัน</a:t>
            </a:r>
            <a:br>
              <a:rPr lang="th-TH" sz="3200" dirty="0" smtClean="0">
                <a:cs typeface="+mn-cs"/>
              </a:rPr>
            </a:br>
            <a:r>
              <a:rPr lang="th-TH" sz="3200" b="1" dirty="0" smtClean="0">
                <a:cs typeface="+mn-cs"/>
              </a:rPr>
              <a:t>(ย่อหน้าที่ </a:t>
            </a:r>
            <a:r>
              <a:rPr lang="en-US" sz="3200" b="1" dirty="0" smtClean="0"/>
              <a:t>52</a:t>
            </a:r>
            <a:r>
              <a:rPr lang="th-TH" sz="3200" b="1" dirty="0" smtClean="0"/>
              <a:t>)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3870884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4"/>
          <p:cNvSpPr>
            <a:spLocks noGrp="1" noChangeArrowheads="1"/>
          </p:cNvSpPr>
          <p:nvPr>
            <p:ph type="title"/>
          </p:nvPr>
        </p:nvSpPr>
        <p:spPr>
          <a:xfrm>
            <a:off x="1602961" y="616862"/>
            <a:ext cx="9322338" cy="706964"/>
          </a:xfrm>
        </p:spPr>
        <p:txBody>
          <a:bodyPr>
            <a:normAutofit fontScale="90000"/>
          </a:bodyPr>
          <a:lstStyle/>
          <a:p>
            <a:r>
              <a:rPr lang="th-TH" altLang="en-US" dirty="0" smtClean="0"/>
              <a:t>การทบทวนการคิดค่าเสื่อมราคา - อายุการให้ประโยชน์และมูลค่าคงเหลือ</a:t>
            </a:r>
          </a:p>
        </p:txBody>
      </p:sp>
      <p:sp>
        <p:nvSpPr>
          <p:cNvPr id="296965" name="Rectangle 5"/>
          <p:cNvSpPr>
            <a:spLocks noGrp="1" noChangeArrowheads="1"/>
          </p:cNvSpPr>
          <p:nvPr>
            <p:ph idx="1"/>
          </p:nvPr>
        </p:nvSpPr>
        <p:spPr>
          <a:xfrm>
            <a:off x="1602961" y="1644541"/>
            <a:ext cx="9400836" cy="4085303"/>
          </a:xfrm>
        </p:spPr>
        <p:txBody>
          <a:bodyPr>
            <a:normAutofit/>
          </a:bodyPr>
          <a:lstStyle/>
          <a:p>
            <a:pPr lvl="0" algn="thaiDist"/>
            <a:r>
              <a:rPr lang="th-TH" sz="3200" dirty="0"/>
              <a:t>หน่วยงานต้องทบทวนมูลค่าคงเหลือและอายุการให้ประโยชน์ของสินทรัพย์อย่างน้อยที่สุด</a:t>
            </a:r>
            <a:r>
              <a:rPr lang="th-TH" sz="3200" b="1" u="sng" dirty="0"/>
              <a:t>ทุกสิ้นรอบปีบัญชี</a:t>
            </a:r>
            <a:r>
              <a:rPr lang="th-TH" sz="3200" b="1" dirty="0"/>
              <a:t> </a:t>
            </a:r>
            <a:r>
              <a:rPr lang="th-TH" sz="3200" b="1" dirty="0" smtClean="0"/>
              <a:t>(ย่อหน้าที่ </a:t>
            </a:r>
            <a:r>
              <a:rPr lang="en-US" sz="3200" b="1" dirty="0" smtClean="0">
                <a:latin typeface="DilleniaUPC" pitchFamily="18" charset="-34"/>
                <a:cs typeface="DilleniaUPC" pitchFamily="18" charset="-34"/>
              </a:rPr>
              <a:t>59</a:t>
            </a:r>
            <a:r>
              <a:rPr lang="th-TH" sz="3200" b="1" dirty="0" smtClean="0"/>
              <a:t>)</a:t>
            </a:r>
          </a:p>
          <a:p>
            <a:pPr lvl="0" algn="thaiDist"/>
            <a:r>
              <a:rPr lang="th-TH" sz="3200" dirty="0" smtClean="0"/>
              <a:t>หาก</a:t>
            </a:r>
            <a:r>
              <a:rPr lang="th-TH" sz="3200" dirty="0"/>
              <a:t>คาดว่ามูลค่าคงเหลือและอายุการให้ประโยชน์ของสินทรัพย์แตกต่างไปจากที่ได้ประมาณไว้ หน่วยงานต้องถือว่าการเปลี่ยนแปลงที่เกิดขึ้นนั้นเป็น</a:t>
            </a:r>
            <a:r>
              <a:rPr lang="th-TH" sz="3200" b="1" u="sng" dirty="0"/>
              <a:t>การเปลี่ยนแปลงประมาณการทางบัญชี</a:t>
            </a:r>
            <a:r>
              <a:rPr lang="th-TH" sz="3200" b="1" dirty="0"/>
              <a:t> </a:t>
            </a:r>
            <a:r>
              <a:rPr lang="th-TH" sz="3200" dirty="0"/>
              <a:t>ใช้วิธีเปลี่ยนทันทีเป็นต้น</a:t>
            </a:r>
            <a:r>
              <a:rPr lang="th-TH" sz="3200" dirty="0" smtClean="0"/>
              <a:t>ไป ตาม</a:t>
            </a:r>
            <a:r>
              <a:rPr lang="th-TH" sz="3200" dirty="0"/>
              <a:t>มาตรฐานการบัญชี</a:t>
            </a:r>
            <a:r>
              <a:rPr lang="th-TH" sz="3200" dirty="0" smtClean="0"/>
              <a:t>ภาครัฐ ฉบับ</a:t>
            </a:r>
            <a:r>
              <a:rPr lang="th-TH" sz="3200" dirty="0"/>
              <a:t>ที่ ๓ เรื่อง นโยบายการบัญชี การเปลี่ยนแปลงประมาณการทางบัญชี และ</a:t>
            </a:r>
            <a:r>
              <a:rPr lang="th-TH" sz="3200" dirty="0" smtClean="0"/>
              <a:t>ข้อผิดพลาด </a:t>
            </a:r>
            <a:r>
              <a:rPr lang="th-TH" sz="3200" b="1" dirty="0" smtClean="0"/>
              <a:t>(ย่อหน้าที่ </a:t>
            </a:r>
            <a:r>
              <a:rPr lang="en-US" sz="3200" b="1" dirty="0" smtClean="0">
                <a:latin typeface="DilleniaUPC" pitchFamily="18" charset="-34"/>
                <a:cs typeface="DilleniaUPC" pitchFamily="18" charset="-34"/>
              </a:rPr>
              <a:t>59</a:t>
            </a:r>
            <a:r>
              <a:rPr lang="th-TH" sz="3200" b="1" dirty="0" smtClean="0"/>
              <a:t>)</a:t>
            </a:r>
            <a:endParaRPr lang="en-US" sz="3200" b="1" dirty="0"/>
          </a:p>
        </p:txBody>
      </p:sp>
      <p:sp>
        <p:nvSpPr>
          <p:cNvPr id="44034" name="Rectangle 7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6BC4223-11B1-4C41-8639-5360CC814B64}" type="slidenum">
              <a:rPr lang="en-US" altLang="en-US"/>
              <a:pPr/>
              <a:t>37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ตัวอย่าง</a:t>
            </a:r>
            <a:r>
              <a:rPr lang="th-TH" dirty="0" smtClean="0"/>
              <a:t> - การทบทวนอายุการให้ประโยชน์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1732313" y="1804760"/>
            <a:ext cx="9194767" cy="3672840"/>
          </a:xfrm>
        </p:spPr>
        <p:txBody>
          <a:bodyPr>
            <a:normAutofit/>
          </a:bodyPr>
          <a:lstStyle/>
          <a:p>
            <a:pPr algn="thaiDist"/>
            <a:r>
              <a:rPr lang="th-TH" sz="3200" dirty="0" smtClean="0"/>
              <a:t>หน่วยงานซื้อครุภัณฑ์ เมื่อวันที่ </a:t>
            </a:r>
            <a:r>
              <a:rPr lang="en-US" sz="3200" dirty="0" smtClean="0"/>
              <a:t>1</a:t>
            </a:r>
            <a:r>
              <a:rPr lang="th-TH" sz="3200" dirty="0" smtClean="0"/>
              <a:t> ธันวาคม </a:t>
            </a:r>
            <a:r>
              <a:rPr lang="en-US" sz="3200" dirty="0" smtClean="0"/>
              <a:t>2561</a:t>
            </a:r>
            <a:r>
              <a:rPr lang="th-TH" sz="3200" dirty="0" smtClean="0"/>
              <a:t> ราคาทุน </a:t>
            </a:r>
            <a:r>
              <a:rPr lang="en-US" sz="3200" dirty="0" smtClean="0"/>
              <a:t>50,000</a:t>
            </a:r>
            <a:r>
              <a:rPr lang="th-TH" sz="3200" dirty="0" smtClean="0"/>
              <a:t> บาท คาดว่ามีอายุการ</a:t>
            </a:r>
            <a:r>
              <a:rPr lang="th-TH" altLang="en-US" sz="3200" dirty="0"/>
              <a:t>ให้ประโยชน์</a:t>
            </a:r>
            <a:r>
              <a:rPr lang="th-TH" sz="3200" dirty="0" smtClean="0"/>
              <a:t>ประมาณ </a:t>
            </a:r>
            <a:r>
              <a:rPr lang="en-US" sz="3200" dirty="0" smtClean="0"/>
              <a:t>10</a:t>
            </a:r>
            <a:r>
              <a:rPr lang="th-TH" sz="3200" dirty="0" smtClean="0"/>
              <a:t> ปี อย่างไรก็ตาม ในปีงบประมาณ พ.ศ. </a:t>
            </a:r>
            <a:r>
              <a:rPr lang="en-US" sz="3200" dirty="0" smtClean="0"/>
              <a:t>2567 </a:t>
            </a:r>
            <a:r>
              <a:rPr lang="th-TH" sz="3200" dirty="0" smtClean="0"/>
              <a:t>หน่วยงานพบว่า ครุภัณฑ์ดังกล่าวเกิดความเสียหายจากการใช้งาน หลังจากซ่อมแซมแล้ว คาดว่าในระยะเวลา </a:t>
            </a:r>
            <a:r>
              <a:rPr lang="en-US" sz="3200" dirty="0" smtClean="0"/>
              <a:t>2 - 3 </a:t>
            </a:r>
            <a:r>
              <a:rPr lang="th-TH" sz="3200" dirty="0" smtClean="0"/>
              <a:t>ปี ข้างหน้า จะต้องมีการซ่อมแซมใหญ่อีกซึ่งจะทำให้ค่าซ่อมแซมใหญ่เพิ่มเติมไม่คุ้มกับการใช้งานต่อ จึงปรับอายุการ</a:t>
            </a:r>
            <a:r>
              <a:rPr lang="th-TH" altLang="en-US" sz="3200" dirty="0"/>
              <a:t>ให้ประโยชน์</a:t>
            </a:r>
            <a:r>
              <a:rPr lang="th-TH" sz="3200" dirty="0" smtClean="0"/>
              <a:t>โดยประมาณของครุภัณฑ์</a:t>
            </a:r>
            <a:r>
              <a:rPr lang="th-TH" sz="3200" smtClean="0"/>
              <a:t>ลดลงเหลืออีกแค่ </a:t>
            </a:r>
            <a:r>
              <a:rPr lang="en-US" sz="3200" smtClean="0"/>
              <a:t>3 </a:t>
            </a:r>
            <a:r>
              <a:rPr lang="th-TH" sz="3200" dirty="0" smtClean="0"/>
              <a:t>ปี</a:t>
            </a:r>
            <a:endParaRPr lang="en-US" sz="3200" dirty="0" smtClean="0"/>
          </a:p>
          <a:p>
            <a:pPr algn="thaiDist"/>
            <a:endParaRPr lang="th-TH" sz="3200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4DB29-0DB9-4AFC-B7D7-714E5675EC4F}" type="slidenum">
              <a:rPr lang="en-US" smtClean="0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6757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ตัวอย่าง</a:t>
            </a:r>
            <a:r>
              <a:rPr lang="th-TH" dirty="0" smtClean="0"/>
              <a:t> - การทบทวนอายุการให้ประโยชน์</a:t>
            </a:r>
            <a:endParaRPr lang="th-TH" dirty="0"/>
          </a:p>
        </p:txBody>
      </p:sp>
      <p:graphicFrame>
        <p:nvGraphicFramePr>
          <p:cNvPr id="5" name="ตัวยึดเนื้อหา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01168752"/>
              </p:ext>
            </p:extLst>
          </p:nvPr>
        </p:nvGraphicFramePr>
        <p:xfrm>
          <a:off x="1437501" y="2243403"/>
          <a:ext cx="10080000" cy="3652901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440000"/>
                <a:gridCol w="1440000"/>
                <a:gridCol w="1440000"/>
                <a:gridCol w="1440000"/>
                <a:gridCol w="1440000"/>
                <a:gridCol w="1440000"/>
                <a:gridCol w="1440000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200" baseline="0" dirty="0">
                          <a:latin typeface="DilleniaUPC" pitchFamily="18" charset="-34"/>
                          <a:cs typeface="DilleniaUPC" pitchFamily="18" charset="-34"/>
                        </a:rPr>
                        <a:t>รายการบัญชี</a:t>
                      </a:r>
                      <a:endParaRPr lang="en-US" sz="2000" baseline="0" dirty="0">
                        <a:latin typeface="DilleniaUPC" pitchFamily="18" charset="-34"/>
                        <a:ea typeface="Calibri"/>
                        <a:cs typeface="DilleniaUPC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200" baseline="0" dirty="0">
                          <a:latin typeface="DilleniaUPC" pitchFamily="18" charset="-34"/>
                          <a:cs typeface="DilleniaUPC" pitchFamily="18" charset="-34"/>
                        </a:rPr>
                        <a:t>ปี </a:t>
                      </a:r>
                      <a:r>
                        <a:rPr lang="th-TH" sz="3200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25</a:t>
                      </a:r>
                      <a:r>
                        <a:rPr lang="en-US" sz="3200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62</a:t>
                      </a:r>
                      <a:endParaRPr lang="en-US" sz="2000" baseline="0" dirty="0">
                        <a:latin typeface="DilleniaUPC" pitchFamily="18" charset="-34"/>
                        <a:ea typeface="Calibri"/>
                        <a:cs typeface="DilleniaUPC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200" baseline="0" dirty="0">
                          <a:latin typeface="DilleniaUPC" pitchFamily="18" charset="-34"/>
                          <a:cs typeface="DilleniaUPC" pitchFamily="18" charset="-34"/>
                        </a:rPr>
                        <a:t>ปี </a:t>
                      </a:r>
                      <a:r>
                        <a:rPr lang="th-TH" sz="3200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25</a:t>
                      </a:r>
                      <a:r>
                        <a:rPr lang="en-US" sz="3200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63</a:t>
                      </a:r>
                      <a:endParaRPr lang="en-US" sz="2000" baseline="0" dirty="0">
                        <a:latin typeface="DilleniaUPC" pitchFamily="18" charset="-34"/>
                        <a:ea typeface="Calibri"/>
                        <a:cs typeface="DilleniaUPC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200" baseline="0" dirty="0">
                          <a:latin typeface="DilleniaUPC" pitchFamily="18" charset="-34"/>
                          <a:cs typeface="DilleniaUPC" pitchFamily="18" charset="-34"/>
                        </a:rPr>
                        <a:t>ปี </a:t>
                      </a:r>
                      <a:r>
                        <a:rPr lang="th-TH" sz="3200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25</a:t>
                      </a:r>
                      <a:r>
                        <a:rPr lang="en-US" sz="3200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64</a:t>
                      </a:r>
                      <a:r>
                        <a:rPr lang="th-TH" sz="3200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 </a:t>
                      </a:r>
                      <a:endParaRPr lang="en-US" sz="2000" baseline="0" dirty="0">
                        <a:latin typeface="DilleniaUPC" pitchFamily="18" charset="-34"/>
                        <a:ea typeface="Calibri"/>
                        <a:cs typeface="DilleniaUPC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200" baseline="0" dirty="0">
                          <a:latin typeface="DilleniaUPC" pitchFamily="18" charset="-34"/>
                          <a:cs typeface="DilleniaUPC" pitchFamily="18" charset="-34"/>
                        </a:rPr>
                        <a:t>ปี </a:t>
                      </a:r>
                      <a:r>
                        <a:rPr lang="th-TH" sz="3200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25</a:t>
                      </a:r>
                      <a:r>
                        <a:rPr lang="en-US" sz="3200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65</a:t>
                      </a:r>
                      <a:endParaRPr lang="en-US" sz="2000" baseline="0" dirty="0">
                        <a:latin typeface="DilleniaUPC" pitchFamily="18" charset="-34"/>
                        <a:ea typeface="Calibri"/>
                        <a:cs typeface="DilleniaUPC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200" kern="1200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ปี 25</a:t>
                      </a:r>
                      <a:r>
                        <a:rPr lang="en-US" sz="3200" kern="1200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66</a:t>
                      </a:r>
                      <a:endParaRPr lang="en-US" sz="3200" b="1" kern="1200" baseline="0" dirty="0">
                        <a:solidFill>
                          <a:schemeClr val="lt1"/>
                        </a:solidFill>
                        <a:latin typeface="DilleniaUPC" pitchFamily="18" charset="-34"/>
                        <a:ea typeface="Calibri"/>
                        <a:cs typeface="DilleniaUPC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200" b="1" kern="1200" baseline="0" smtClean="0">
                          <a:solidFill>
                            <a:schemeClr val="lt1"/>
                          </a:solidFill>
                          <a:latin typeface="DilleniaUPC" pitchFamily="18" charset="-34"/>
                          <a:ea typeface="Calibri"/>
                          <a:cs typeface="DilleniaUPC" pitchFamily="18" charset="-34"/>
                        </a:rPr>
                        <a:t>ปี </a:t>
                      </a:r>
                      <a:r>
                        <a:rPr lang="en-US" sz="3200" b="1" kern="1200" baseline="0" smtClean="0">
                          <a:solidFill>
                            <a:schemeClr val="lt1"/>
                          </a:solidFill>
                          <a:latin typeface="DilleniaUPC" pitchFamily="18" charset="-34"/>
                          <a:ea typeface="Calibri"/>
                          <a:cs typeface="DilleniaUPC" pitchFamily="18" charset="-34"/>
                        </a:rPr>
                        <a:t>2567</a:t>
                      </a:r>
                      <a:endParaRPr lang="en-US" sz="3200" b="1" kern="1200" baseline="0" dirty="0">
                        <a:solidFill>
                          <a:schemeClr val="lt1"/>
                        </a:solidFill>
                        <a:latin typeface="DilleniaUPC" pitchFamily="18" charset="-34"/>
                        <a:ea typeface="Calibri"/>
                        <a:cs typeface="DilleniaUPC" pitchFamily="18" charset="-34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200" b="1" spc="-200" baseline="0" dirty="0" smtClean="0">
                          <a:latin typeface="DilleniaUPC" pitchFamily="18" charset="-34"/>
                          <a:ea typeface="Calibri"/>
                          <a:cs typeface="DilleniaUPC" pitchFamily="18" charset="-34"/>
                        </a:rPr>
                        <a:t>ครุภัณฑ์-ราคาทุน</a:t>
                      </a:r>
                      <a:endParaRPr lang="en-US" sz="3200" b="1" spc="-200" baseline="0" dirty="0">
                        <a:latin typeface="DilleniaUPC" pitchFamily="18" charset="-34"/>
                        <a:ea typeface="Calibri"/>
                        <a:cs typeface="DilleniaUPC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200" b="1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50</a:t>
                      </a:r>
                      <a:r>
                        <a:rPr lang="en-US" sz="3200" b="1" baseline="0" dirty="0">
                          <a:latin typeface="DilleniaUPC" pitchFamily="18" charset="-34"/>
                          <a:cs typeface="DilleniaUPC" pitchFamily="18" charset="-34"/>
                        </a:rPr>
                        <a:t>,000.00</a:t>
                      </a:r>
                      <a:endParaRPr lang="en-US" sz="2000" b="1" baseline="0" dirty="0">
                        <a:latin typeface="DilleniaUPC" pitchFamily="18" charset="-34"/>
                        <a:ea typeface="Calibri"/>
                        <a:cs typeface="DilleniaUPC" pitchFamily="18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baseline="0" dirty="0">
                          <a:latin typeface="DilleniaUPC" pitchFamily="18" charset="-34"/>
                          <a:cs typeface="DilleniaUPC" pitchFamily="18" charset="-34"/>
                        </a:rPr>
                        <a:t>50,000.00</a:t>
                      </a:r>
                      <a:endParaRPr lang="en-US" sz="2000" baseline="0" dirty="0">
                        <a:latin typeface="DilleniaUPC" pitchFamily="18" charset="-34"/>
                        <a:ea typeface="Calibri"/>
                        <a:cs typeface="DilleniaUPC" pitchFamily="18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baseline="0" dirty="0">
                          <a:latin typeface="DilleniaUPC" pitchFamily="18" charset="-34"/>
                          <a:cs typeface="DilleniaUPC" pitchFamily="18" charset="-34"/>
                        </a:rPr>
                        <a:t>50,000.00</a:t>
                      </a:r>
                      <a:endParaRPr lang="en-US" sz="2000" baseline="0" dirty="0">
                        <a:latin typeface="DilleniaUPC" pitchFamily="18" charset="-34"/>
                        <a:ea typeface="Calibri"/>
                        <a:cs typeface="DilleniaUPC" pitchFamily="18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baseline="0" dirty="0">
                          <a:latin typeface="DilleniaUPC" pitchFamily="18" charset="-34"/>
                          <a:cs typeface="DilleniaUPC" pitchFamily="18" charset="-34"/>
                        </a:rPr>
                        <a:t>50,000.00</a:t>
                      </a:r>
                      <a:endParaRPr lang="en-US" sz="2000" baseline="0" dirty="0">
                        <a:latin typeface="DilleniaUPC" pitchFamily="18" charset="-34"/>
                        <a:ea typeface="Calibri"/>
                        <a:cs typeface="DilleniaUPC" pitchFamily="18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r" defTabSz="4572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b="0" kern="1200" baseline="0" dirty="0">
                          <a:solidFill>
                            <a:schemeClr val="tx1"/>
                          </a:solidFill>
                          <a:latin typeface="DilleniaUPC" pitchFamily="18" charset="-34"/>
                          <a:ea typeface="+mn-ea"/>
                          <a:cs typeface="DilleniaUPC" pitchFamily="18" charset="-34"/>
                        </a:rPr>
                        <a:t>50,000.00</a:t>
                      </a:r>
                    </a:p>
                  </a:txBody>
                  <a:tcPr marL="68580" marR="68580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457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3200" kern="1200" baseline="0" dirty="0" smtClean="0">
                        <a:solidFill>
                          <a:schemeClr val="tx1"/>
                        </a:solidFill>
                        <a:latin typeface="DilleniaUPC" pitchFamily="18" charset="-34"/>
                        <a:ea typeface="+mn-ea"/>
                        <a:cs typeface="DilleniaUPC" pitchFamily="18" charset="-34"/>
                      </a:endParaRPr>
                    </a:p>
                    <a:p>
                      <a:pPr marL="0" marR="0" indent="0" algn="r" defTabSz="457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kern="1200" baseline="0" smtClean="0">
                          <a:solidFill>
                            <a:schemeClr val="tx1"/>
                          </a:solidFill>
                          <a:latin typeface="DilleniaUPC" pitchFamily="18" charset="-34"/>
                          <a:ea typeface="+mn-ea"/>
                          <a:cs typeface="DilleniaUPC" pitchFamily="18" charset="-34"/>
                        </a:rPr>
                        <a:t>50,000.00</a:t>
                      </a:r>
                      <a:endParaRPr lang="en-US" sz="3200" kern="1200" baseline="0" dirty="0" smtClean="0">
                        <a:solidFill>
                          <a:schemeClr val="tx1"/>
                        </a:solidFill>
                        <a:latin typeface="DilleniaUPC" pitchFamily="18" charset="-34"/>
                        <a:ea typeface="+mn-ea"/>
                        <a:cs typeface="DilleniaUPC" pitchFamily="18" charset="-34"/>
                      </a:endParaRPr>
                    </a:p>
                  </a:txBody>
                  <a:tcPr marL="68580" marR="68580" marT="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200" b="1" baseline="0">
                          <a:latin typeface="DilleniaUPC" pitchFamily="18" charset="-34"/>
                          <a:cs typeface="DilleniaUPC" pitchFamily="18" charset="-34"/>
                        </a:rPr>
                        <a:t>ค่าเสื่อมราคาสะสม</a:t>
                      </a:r>
                      <a:endParaRPr lang="en-US" sz="2000" b="1" baseline="0">
                        <a:latin typeface="DilleniaUPC" pitchFamily="18" charset="-34"/>
                        <a:ea typeface="Calibri"/>
                        <a:cs typeface="DilleniaUPC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b="1" baseline="0">
                          <a:latin typeface="DilleniaUPC" pitchFamily="18" charset="-34"/>
                          <a:cs typeface="DilleniaUPC" pitchFamily="18" charset="-34"/>
                        </a:rPr>
                        <a:t>4,166.67</a:t>
                      </a:r>
                      <a:endParaRPr lang="en-US" sz="2000" b="1" baseline="0">
                        <a:latin typeface="DilleniaUPC" pitchFamily="18" charset="-34"/>
                        <a:ea typeface="Calibri"/>
                        <a:cs typeface="DilleniaUPC" pitchFamily="18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baseline="0">
                          <a:latin typeface="DilleniaUPC" pitchFamily="18" charset="-34"/>
                          <a:cs typeface="DilleniaUPC" pitchFamily="18" charset="-34"/>
                        </a:rPr>
                        <a:t>9,166.67</a:t>
                      </a:r>
                      <a:endParaRPr lang="en-US" sz="2000" baseline="0">
                        <a:latin typeface="DilleniaUPC" pitchFamily="18" charset="-34"/>
                        <a:ea typeface="Calibri"/>
                        <a:cs typeface="DilleniaUPC" pitchFamily="18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baseline="0">
                          <a:latin typeface="DilleniaUPC" pitchFamily="18" charset="-34"/>
                          <a:cs typeface="DilleniaUPC" pitchFamily="18" charset="-34"/>
                        </a:rPr>
                        <a:t>14,166.67</a:t>
                      </a:r>
                      <a:endParaRPr lang="en-US" sz="2000" baseline="0">
                        <a:latin typeface="DilleniaUPC" pitchFamily="18" charset="-34"/>
                        <a:ea typeface="Calibri"/>
                        <a:cs typeface="DilleniaUPC" pitchFamily="18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baseline="0" dirty="0">
                          <a:latin typeface="DilleniaUPC" pitchFamily="18" charset="-34"/>
                          <a:cs typeface="DilleniaUPC" pitchFamily="18" charset="-34"/>
                        </a:rPr>
                        <a:t>19,166.67</a:t>
                      </a:r>
                      <a:endParaRPr lang="en-US" sz="2000" baseline="0" dirty="0">
                        <a:latin typeface="DilleniaUPC" pitchFamily="18" charset="-34"/>
                        <a:ea typeface="Calibri"/>
                        <a:cs typeface="DilleniaUPC" pitchFamily="18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r" defTabSz="4572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b="0" kern="1200" baseline="0" dirty="0">
                          <a:solidFill>
                            <a:schemeClr val="tx1"/>
                          </a:solidFill>
                          <a:latin typeface="DilleniaUPC" pitchFamily="18" charset="-34"/>
                          <a:ea typeface="+mn-ea"/>
                          <a:cs typeface="DilleniaUPC" pitchFamily="18" charset="-34"/>
                        </a:rPr>
                        <a:t>24,166.67</a:t>
                      </a:r>
                    </a:p>
                  </a:txBody>
                  <a:tcPr marL="68580" marR="68580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4572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kern="1200" baseline="0" dirty="0" smtClean="0">
                          <a:solidFill>
                            <a:schemeClr val="tx1"/>
                          </a:solidFill>
                          <a:latin typeface="DilleniaUPC" pitchFamily="18" charset="-34"/>
                          <a:ea typeface="+mn-ea"/>
                          <a:cs typeface="DilleniaUPC" pitchFamily="18" charset="-34"/>
                        </a:rPr>
                        <a:t>29,166.67</a:t>
                      </a:r>
                      <a:endParaRPr lang="en-US" sz="3200" kern="1200" baseline="0" dirty="0">
                        <a:solidFill>
                          <a:schemeClr val="tx1"/>
                        </a:solidFill>
                        <a:latin typeface="DilleniaUPC" pitchFamily="18" charset="-34"/>
                        <a:ea typeface="+mn-ea"/>
                        <a:cs typeface="DilleniaUPC" pitchFamily="18" charset="-34"/>
                      </a:endParaRPr>
                    </a:p>
                  </a:txBody>
                  <a:tcPr marL="68580" marR="68580" marT="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200" b="1" baseline="0">
                          <a:latin typeface="DilleniaUPC" pitchFamily="18" charset="-34"/>
                          <a:cs typeface="DilleniaUPC" pitchFamily="18" charset="-34"/>
                        </a:rPr>
                        <a:t>ค่าเสื่อมราคา</a:t>
                      </a:r>
                      <a:endParaRPr lang="en-US" sz="2000" b="1" baseline="0">
                        <a:latin typeface="DilleniaUPC" pitchFamily="18" charset="-34"/>
                        <a:ea typeface="Calibri"/>
                        <a:cs typeface="DilleniaUPC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b="1" baseline="0" dirty="0">
                          <a:latin typeface="DilleniaUPC" pitchFamily="18" charset="-34"/>
                          <a:cs typeface="DilleniaUPC" pitchFamily="18" charset="-34"/>
                        </a:rPr>
                        <a:t>4,166.67</a:t>
                      </a:r>
                      <a:endParaRPr lang="en-US" sz="2000" b="1" baseline="0" dirty="0">
                        <a:latin typeface="DilleniaUPC" pitchFamily="18" charset="-34"/>
                        <a:ea typeface="Calibri"/>
                        <a:cs typeface="DilleniaUPC" pitchFamily="18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baseline="0">
                          <a:latin typeface="DilleniaUPC" pitchFamily="18" charset="-34"/>
                          <a:cs typeface="DilleniaUPC" pitchFamily="18" charset="-34"/>
                        </a:rPr>
                        <a:t>5,000.00</a:t>
                      </a:r>
                      <a:endParaRPr lang="en-US" sz="2000" baseline="0">
                        <a:latin typeface="DilleniaUPC" pitchFamily="18" charset="-34"/>
                        <a:ea typeface="Calibri"/>
                        <a:cs typeface="DilleniaUPC" pitchFamily="18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baseline="0">
                          <a:latin typeface="DilleniaUPC" pitchFamily="18" charset="-34"/>
                          <a:cs typeface="DilleniaUPC" pitchFamily="18" charset="-34"/>
                        </a:rPr>
                        <a:t>5,000.00</a:t>
                      </a:r>
                      <a:endParaRPr lang="en-US" sz="2000" baseline="0">
                        <a:latin typeface="DilleniaUPC" pitchFamily="18" charset="-34"/>
                        <a:ea typeface="Calibri"/>
                        <a:cs typeface="DilleniaUPC" pitchFamily="18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baseline="0" dirty="0">
                          <a:latin typeface="DilleniaUPC" pitchFamily="18" charset="-34"/>
                          <a:cs typeface="DilleniaUPC" pitchFamily="18" charset="-34"/>
                        </a:rPr>
                        <a:t>5,000.00</a:t>
                      </a:r>
                      <a:endParaRPr lang="en-US" sz="2000" baseline="0" dirty="0">
                        <a:latin typeface="DilleniaUPC" pitchFamily="18" charset="-34"/>
                        <a:ea typeface="Calibri"/>
                        <a:cs typeface="DilleniaUPC" pitchFamily="18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r" defTabSz="4572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b="0" kern="1200" baseline="0" dirty="0">
                          <a:solidFill>
                            <a:schemeClr val="tx1"/>
                          </a:solidFill>
                          <a:latin typeface="DilleniaUPC" pitchFamily="18" charset="-34"/>
                          <a:ea typeface="+mn-ea"/>
                          <a:cs typeface="DilleniaUPC" pitchFamily="18" charset="-34"/>
                        </a:rPr>
                        <a:t>5,000.00</a:t>
                      </a:r>
                    </a:p>
                  </a:txBody>
                  <a:tcPr marL="68580" marR="68580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457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kern="1200" baseline="0" dirty="0" smtClean="0">
                          <a:solidFill>
                            <a:schemeClr val="tx1"/>
                          </a:solidFill>
                          <a:latin typeface="DilleniaUPC" pitchFamily="18" charset="-34"/>
                          <a:ea typeface="+mn-ea"/>
                          <a:cs typeface="DilleniaUPC" pitchFamily="18" charset="-34"/>
                        </a:rPr>
                        <a:t>5,000.00</a:t>
                      </a:r>
                    </a:p>
                  </a:txBody>
                  <a:tcPr marL="68580" marR="68580" marT="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11775"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200" b="1" baseline="0" dirty="0">
                          <a:latin typeface="DilleniaUPC" pitchFamily="18" charset="-34"/>
                          <a:cs typeface="DilleniaUPC" pitchFamily="18" charset="-34"/>
                        </a:rPr>
                        <a:t>มูลค่าสุทธิ</a:t>
                      </a:r>
                      <a:endParaRPr lang="en-US" sz="2000" b="1" baseline="0" dirty="0">
                        <a:latin typeface="DilleniaUPC" pitchFamily="18" charset="-34"/>
                        <a:ea typeface="Calibri"/>
                        <a:cs typeface="DilleniaUPC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b="1" baseline="0">
                          <a:latin typeface="DilleniaUPC" pitchFamily="18" charset="-34"/>
                          <a:cs typeface="DilleniaUPC" pitchFamily="18" charset="-34"/>
                        </a:rPr>
                        <a:t>45,833.33</a:t>
                      </a:r>
                      <a:endParaRPr lang="en-US" sz="2000" b="1" baseline="0">
                        <a:latin typeface="DilleniaUPC" pitchFamily="18" charset="-34"/>
                        <a:ea typeface="Calibri"/>
                        <a:cs typeface="DilleniaUPC" pitchFamily="18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b="1" baseline="0">
                          <a:latin typeface="DilleniaUPC" pitchFamily="18" charset="-34"/>
                          <a:cs typeface="DilleniaUPC" pitchFamily="18" charset="-34"/>
                        </a:rPr>
                        <a:t>40,833.33</a:t>
                      </a:r>
                      <a:endParaRPr lang="en-US" sz="2000" b="1" baseline="0">
                        <a:latin typeface="DilleniaUPC" pitchFamily="18" charset="-34"/>
                        <a:ea typeface="Calibri"/>
                        <a:cs typeface="DilleniaUPC" pitchFamily="18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b="1" baseline="0">
                          <a:latin typeface="DilleniaUPC" pitchFamily="18" charset="-34"/>
                          <a:cs typeface="DilleniaUPC" pitchFamily="18" charset="-34"/>
                        </a:rPr>
                        <a:t>35,833.33</a:t>
                      </a:r>
                      <a:endParaRPr lang="en-US" sz="2000" b="1" baseline="0">
                        <a:latin typeface="DilleniaUPC" pitchFamily="18" charset="-34"/>
                        <a:ea typeface="Calibri"/>
                        <a:cs typeface="DilleniaUPC" pitchFamily="18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b="1" baseline="0" dirty="0">
                          <a:latin typeface="DilleniaUPC" pitchFamily="18" charset="-34"/>
                          <a:cs typeface="DilleniaUPC" pitchFamily="18" charset="-34"/>
                        </a:rPr>
                        <a:t>30,833.33</a:t>
                      </a:r>
                      <a:endParaRPr lang="en-US" sz="2000" b="1" baseline="0" dirty="0">
                        <a:latin typeface="DilleniaUPC" pitchFamily="18" charset="-34"/>
                        <a:ea typeface="Calibri"/>
                        <a:cs typeface="DilleniaUPC" pitchFamily="18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r" defTabSz="4572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b="1" kern="1200" baseline="0" dirty="0">
                          <a:solidFill>
                            <a:schemeClr val="tx1"/>
                          </a:solidFill>
                          <a:latin typeface="DilleniaUPC" pitchFamily="18" charset="-34"/>
                          <a:ea typeface="+mn-ea"/>
                          <a:cs typeface="DilleniaUPC" pitchFamily="18" charset="-34"/>
                        </a:rPr>
                        <a:t>25,833.33</a:t>
                      </a:r>
                    </a:p>
                  </a:txBody>
                  <a:tcPr marL="68580" marR="68580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4572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b="1" kern="1200" baseline="0" dirty="0" smtClean="0">
                          <a:solidFill>
                            <a:schemeClr val="tx1"/>
                          </a:solidFill>
                          <a:latin typeface="DilleniaUPC" pitchFamily="18" charset="-34"/>
                          <a:ea typeface="+mn-ea"/>
                          <a:cs typeface="DilleniaUPC" pitchFamily="18" charset="-34"/>
                        </a:rPr>
                        <a:t>20,833.33</a:t>
                      </a:r>
                      <a:endParaRPr lang="en-US" sz="3200" b="1" kern="1200" baseline="0" dirty="0">
                        <a:solidFill>
                          <a:schemeClr val="tx1"/>
                        </a:solidFill>
                        <a:latin typeface="DilleniaUPC" pitchFamily="18" charset="-34"/>
                        <a:ea typeface="+mn-ea"/>
                        <a:cs typeface="DilleniaUPC" pitchFamily="18" charset="-34"/>
                      </a:endParaRPr>
                    </a:p>
                  </a:txBody>
                  <a:tcPr marL="68580" marR="68580" marT="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4DB29-0DB9-4AFC-B7D7-714E5675EC4F}" type="slidenum">
              <a:rPr lang="en-US" smtClean="0"/>
              <a:pPr/>
              <a:t>39</a:t>
            </a:fld>
            <a:endParaRPr lang="en-US"/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1766808" y="1301858"/>
            <a:ext cx="8772040" cy="8214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3600" b="1" dirty="0" smtClean="0">
                <a:solidFill>
                  <a:schemeClr val="tx1"/>
                </a:solidFill>
              </a:rPr>
              <a:t>ตารางคำนวณค่าเสื่อมราคาจากประมาณการเดิม</a:t>
            </a:r>
            <a:endParaRPr lang="th-TH" sz="3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5748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34777" y="572638"/>
            <a:ext cx="8911687" cy="825261"/>
          </a:xfrm>
        </p:spPr>
        <p:txBody>
          <a:bodyPr/>
          <a:lstStyle/>
          <a:p>
            <a:r>
              <a:rPr lang="th-TH" dirty="0" smtClean="0"/>
              <a:t>วัตถุประสงค์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7696" y="1349130"/>
            <a:ext cx="10631424" cy="471029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3600" b="1" dirty="0" smtClean="0"/>
              <a:t>(ย่อหน้าที่ 1)</a:t>
            </a:r>
            <a:endParaRPr lang="en-US" sz="3600" b="1" dirty="0" smtClean="0"/>
          </a:p>
          <a:p>
            <a:r>
              <a:rPr lang="th-TH" sz="3600" dirty="0" smtClean="0"/>
              <a:t>เพื่อกำหนดวิธีปฏิบัติทางบัญชีสำหรับรายการที่ดิน อาคาร และอุปกรณ์ รวมถึง</a:t>
            </a:r>
            <a:br>
              <a:rPr lang="th-TH" sz="3600" dirty="0" smtClean="0"/>
            </a:br>
            <a:r>
              <a:rPr lang="th-TH" sz="3600" dirty="0" smtClean="0"/>
              <a:t>การเปลี่ยนแปลงที่เกิดขึ้นจากการลงทุนดังกล่าว โดยเฉพาะในประเด็นหลักทางการบัญชี คือ</a:t>
            </a:r>
          </a:p>
          <a:p>
            <a:pPr marL="971550" lvl="1" indent="-514350">
              <a:spcBef>
                <a:spcPts val="600"/>
              </a:spcBef>
              <a:buSzPct val="80000"/>
              <a:buAutoNum type="arabicParenBoth"/>
            </a:pPr>
            <a:r>
              <a:rPr lang="th-TH" sz="3200" dirty="0" smtClean="0"/>
              <a:t>การรับรู้รายการสินทรัพย์ </a:t>
            </a:r>
          </a:p>
          <a:p>
            <a:pPr marL="971550" lvl="1" indent="-514350">
              <a:buSzPct val="80000"/>
              <a:buAutoNum type="arabicParenBoth"/>
            </a:pPr>
            <a:r>
              <a:rPr lang="th-TH" sz="3200" dirty="0" smtClean="0"/>
              <a:t>การกำหนดมูลค่าตามบัญชี </a:t>
            </a:r>
          </a:p>
          <a:p>
            <a:pPr marL="971550" lvl="1" indent="-514350">
              <a:buSzPct val="80000"/>
              <a:buAutoNum type="arabicParenBoth"/>
            </a:pPr>
            <a:r>
              <a:rPr lang="th-TH" sz="3200" dirty="0" smtClean="0"/>
              <a:t>การคิดค่าเสื่อมราคา </a:t>
            </a:r>
          </a:p>
          <a:p>
            <a:pPr marL="971550" lvl="1" indent="-514350">
              <a:buSzPct val="80000"/>
              <a:buAutoNum type="arabicParenBoth"/>
            </a:pPr>
            <a:r>
              <a:rPr lang="th-TH" sz="3200" dirty="0" smtClean="0"/>
              <a:t>การรับรู้ผลขาดทุนจากการด้อยค่าของสินทรัพย์ (เมื่อมาตรฐานที่เกี่ยวข้องประกาศใช้)</a:t>
            </a:r>
            <a:endParaRPr lang="en-US" sz="3200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4DB29-0DB9-4AFC-B7D7-714E5675EC4F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7190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ตัวอย่าง</a:t>
            </a:r>
            <a:r>
              <a:rPr lang="th-TH" dirty="0" smtClean="0"/>
              <a:t> - การทบทวนอายุการให้ประโยชน์</a:t>
            </a:r>
            <a:endParaRPr lang="th-TH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4DB29-0DB9-4AFC-B7D7-714E5675EC4F}" type="slidenum">
              <a:rPr lang="en-US" smtClean="0"/>
              <a:pPr/>
              <a:t>40</a:t>
            </a:fld>
            <a:endParaRPr lang="en-US"/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1766808" y="1301858"/>
            <a:ext cx="8772040" cy="8214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3600" b="1" dirty="0" smtClean="0">
                <a:solidFill>
                  <a:schemeClr val="tx1"/>
                </a:solidFill>
              </a:rPr>
              <a:t>ตารางคำนวณค่าเสื่อมราคาตามประมาณการใหม่</a:t>
            </a:r>
            <a:endParaRPr lang="th-TH" sz="3600" b="1" dirty="0">
              <a:solidFill>
                <a:schemeClr val="tx1"/>
              </a:solidFill>
            </a:endParaRPr>
          </a:p>
        </p:txBody>
      </p:sp>
      <p:graphicFrame>
        <p:nvGraphicFramePr>
          <p:cNvPr id="10" name="ตัวยึดเนื้อหา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02484812"/>
              </p:ext>
            </p:extLst>
          </p:nvPr>
        </p:nvGraphicFramePr>
        <p:xfrm>
          <a:off x="1731963" y="2321482"/>
          <a:ext cx="9596435" cy="3131058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919287"/>
                <a:gridCol w="1919287"/>
                <a:gridCol w="1919287"/>
                <a:gridCol w="1919287"/>
                <a:gridCol w="1919287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200" baseline="0" dirty="0">
                          <a:latin typeface="DilleniaUPC" pitchFamily="18" charset="-34"/>
                          <a:cs typeface="DilleniaUPC" pitchFamily="18" charset="-34"/>
                        </a:rPr>
                        <a:t>รายการบัญชี</a:t>
                      </a:r>
                      <a:endParaRPr lang="en-US" sz="2000" baseline="0" dirty="0">
                        <a:latin typeface="DilleniaUPC" pitchFamily="18" charset="-34"/>
                        <a:ea typeface="Calibri"/>
                        <a:cs typeface="DilleniaUPC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200" baseline="0" dirty="0">
                          <a:latin typeface="DilleniaUPC" pitchFamily="18" charset="-34"/>
                          <a:cs typeface="DilleniaUPC" pitchFamily="18" charset="-34"/>
                        </a:rPr>
                        <a:t>ปี </a:t>
                      </a:r>
                      <a:r>
                        <a:rPr lang="th-TH" sz="3200" baseline="0" smtClean="0">
                          <a:latin typeface="DilleniaUPC" pitchFamily="18" charset="-34"/>
                          <a:cs typeface="DilleniaUPC" pitchFamily="18" charset="-34"/>
                        </a:rPr>
                        <a:t>25</a:t>
                      </a:r>
                      <a:r>
                        <a:rPr lang="en-US" sz="3200" baseline="0" smtClean="0">
                          <a:latin typeface="DilleniaUPC" pitchFamily="18" charset="-34"/>
                          <a:cs typeface="DilleniaUPC" pitchFamily="18" charset="-34"/>
                        </a:rPr>
                        <a:t>66</a:t>
                      </a:r>
                      <a:endParaRPr lang="en-US" sz="2000" baseline="0" dirty="0">
                        <a:latin typeface="DilleniaUPC" pitchFamily="18" charset="-34"/>
                        <a:ea typeface="Calibri"/>
                        <a:cs typeface="DilleniaUPC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200" baseline="0" dirty="0">
                          <a:latin typeface="DilleniaUPC" pitchFamily="18" charset="-34"/>
                          <a:cs typeface="DilleniaUPC" pitchFamily="18" charset="-34"/>
                        </a:rPr>
                        <a:t>ปี </a:t>
                      </a:r>
                      <a:r>
                        <a:rPr lang="th-TH" sz="3200" baseline="0" smtClean="0">
                          <a:latin typeface="DilleniaUPC" pitchFamily="18" charset="-34"/>
                          <a:cs typeface="DilleniaUPC" pitchFamily="18" charset="-34"/>
                        </a:rPr>
                        <a:t>25</a:t>
                      </a:r>
                      <a:r>
                        <a:rPr lang="en-US" sz="3200" baseline="0" smtClean="0">
                          <a:latin typeface="DilleniaUPC" pitchFamily="18" charset="-34"/>
                          <a:cs typeface="DilleniaUPC" pitchFamily="18" charset="-34"/>
                        </a:rPr>
                        <a:t>67</a:t>
                      </a:r>
                      <a:endParaRPr lang="en-US" sz="2000" baseline="0" dirty="0">
                        <a:latin typeface="DilleniaUPC" pitchFamily="18" charset="-34"/>
                        <a:ea typeface="Calibri"/>
                        <a:cs typeface="DilleniaUPC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200" baseline="0" dirty="0">
                          <a:latin typeface="DilleniaUPC" pitchFamily="18" charset="-34"/>
                          <a:cs typeface="DilleniaUPC" pitchFamily="18" charset="-34"/>
                        </a:rPr>
                        <a:t>ปี </a:t>
                      </a:r>
                      <a:r>
                        <a:rPr lang="th-TH" sz="3200" baseline="0" smtClean="0">
                          <a:latin typeface="DilleniaUPC" pitchFamily="18" charset="-34"/>
                          <a:cs typeface="DilleniaUPC" pitchFamily="18" charset="-34"/>
                        </a:rPr>
                        <a:t>25</a:t>
                      </a:r>
                      <a:r>
                        <a:rPr lang="en-US" sz="3200" baseline="0" smtClean="0">
                          <a:latin typeface="DilleniaUPC" pitchFamily="18" charset="-34"/>
                          <a:cs typeface="DilleniaUPC" pitchFamily="18" charset="-34"/>
                        </a:rPr>
                        <a:t>68</a:t>
                      </a:r>
                      <a:endParaRPr lang="en-US" sz="2000" baseline="0" dirty="0">
                        <a:latin typeface="DilleniaUPC" pitchFamily="18" charset="-34"/>
                        <a:ea typeface="Calibri"/>
                        <a:cs typeface="DilleniaUPC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200" kern="1200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ปี </a:t>
                      </a:r>
                      <a:r>
                        <a:rPr lang="th-TH" sz="3200" kern="1200" baseline="0" smtClean="0">
                          <a:latin typeface="DilleniaUPC" pitchFamily="18" charset="-34"/>
                          <a:cs typeface="DilleniaUPC" pitchFamily="18" charset="-34"/>
                        </a:rPr>
                        <a:t>25</a:t>
                      </a:r>
                      <a:r>
                        <a:rPr lang="en-US" sz="3200" kern="1200" baseline="0" smtClean="0">
                          <a:latin typeface="DilleniaUPC" pitchFamily="18" charset="-34"/>
                          <a:cs typeface="DilleniaUPC" pitchFamily="18" charset="-34"/>
                        </a:rPr>
                        <a:t>69</a:t>
                      </a:r>
                      <a:endParaRPr lang="en-US" sz="3200" b="1" kern="1200" baseline="0" dirty="0" smtClean="0">
                        <a:solidFill>
                          <a:schemeClr val="lt1"/>
                        </a:solidFill>
                        <a:latin typeface="DilleniaUPC" pitchFamily="18" charset="-34"/>
                        <a:ea typeface="Calibri"/>
                        <a:cs typeface="DilleniaUPC" pitchFamily="18" charset="-34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200" b="1" baseline="0" dirty="0">
                          <a:latin typeface="DilleniaUPC" pitchFamily="18" charset="-34"/>
                          <a:ea typeface="Calibri"/>
                          <a:cs typeface="DilleniaUPC" pitchFamily="18" charset="-34"/>
                        </a:rPr>
                        <a:t>ครุภัณฑ์</a:t>
                      </a:r>
                      <a:r>
                        <a:rPr lang="en-US" sz="3200" b="1" baseline="0" dirty="0">
                          <a:latin typeface="DilleniaUPC" pitchFamily="18" charset="-34"/>
                          <a:ea typeface="Calibri"/>
                          <a:cs typeface="DilleniaUPC" pitchFamily="18" charset="-34"/>
                        </a:rPr>
                        <a:t>-</a:t>
                      </a:r>
                      <a:r>
                        <a:rPr lang="th-TH" sz="3200" b="1" baseline="0" dirty="0">
                          <a:latin typeface="DilleniaUPC" pitchFamily="18" charset="-34"/>
                          <a:ea typeface="Calibri"/>
                          <a:cs typeface="DilleniaUPC" pitchFamily="18" charset="-34"/>
                        </a:rPr>
                        <a:t>ราคาทุน</a:t>
                      </a:r>
                      <a:endParaRPr lang="en-US" sz="2000" baseline="0" dirty="0">
                        <a:latin typeface="DilleniaUPC" pitchFamily="18" charset="-34"/>
                        <a:ea typeface="Calibri"/>
                        <a:cs typeface="DilleniaUPC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200" baseline="0" dirty="0">
                          <a:latin typeface="DilleniaUPC" pitchFamily="18" charset="-34"/>
                          <a:ea typeface="Calibri"/>
                          <a:cs typeface="DilleniaUPC" pitchFamily="18" charset="-34"/>
                        </a:rPr>
                        <a:t>50</a:t>
                      </a:r>
                      <a:r>
                        <a:rPr lang="en-US" sz="3200" baseline="0" dirty="0">
                          <a:latin typeface="DilleniaUPC" pitchFamily="18" charset="-34"/>
                          <a:ea typeface="Calibri"/>
                          <a:cs typeface="DilleniaUPC" pitchFamily="18" charset="-34"/>
                        </a:rPr>
                        <a:t>,000.00</a:t>
                      </a:r>
                      <a:endParaRPr lang="en-US" sz="2000" baseline="0" dirty="0">
                        <a:latin typeface="DilleniaUPC" pitchFamily="18" charset="-34"/>
                        <a:ea typeface="Calibri"/>
                        <a:cs typeface="DilleniaUPC" pitchFamily="18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baseline="0" dirty="0">
                          <a:latin typeface="DilleniaUPC" pitchFamily="18" charset="-34"/>
                          <a:ea typeface="Calibri"/>
                          <a:cs typeface="DilleniaUPC" pitchFamily="18" charset="-34"/>
                        </a:rPr>
                        <a:t>50,000.00</a:t>
                      </a:r>
                      <a:endParaRPr lang="en-US" sz="2000" baseline="0" dirty="0">
                        <a:latin typeface="DilleniaUPC" pitchFamily="18" charset="-34"/>
                        <a:ea typeface="Calibri"/>
                        <a:cs typeface="DilleniaUPC" pitchFamily="18" charset="-34"/>
                      </a:endParaRPr>
                    </a:p>
                  </a:txBody>
                  <a:tcPr marL="68580" marR="68580" marT="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baseline="0">
                          <a:latin typeface="DilleniaUPC" pitchFamily="18" charset="-34"/>
                          <a:ea typeface="Calibri"/>
                          <a:cs typeface="DilleniaUPC" pitchFamily="18" charset="-34"/>
                        </a:rPr>
                        <a:t>50,000.00</a:t>
                      </a:r>
                      <a:endParaRPr lang="en-US" sz="2000" baseline="0">
                        <a:latin typeface="DilleniaUPC" pitchFamily="18" charset="-34"/>
                        <a:ea typeface="Calibri"/>
                        <a:cs typeface="DilleniaUPC" pitchFamily="18" charset="-34"/>
                      </a:endParaRPr>
                    </a:p>
                  </a:txBody>
                  <a:tcPr marL="68580" marR="68580" marT="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baseline="0">
                          <a:latin typeface="DilleniaUPC" pitchFamily="18" charset="-34"/>
                          <a:ea typeface="Calibri"/>
                          <a:cs typeface="DilleniaUPC" pitchFamily="18" charset="-34"/>
                        </a:rPr>
                        <a:t>50,000.00</a:t>
                      </a:r>
                      <a:endParaRPr lang="en-US" sz="2000" baseline="0">
                        <a:latin typeface="DilleniaUPC" pitchFamily="18" charset="-34"/>
                        <a:ea typeface="Calibri"/>
                        <a:cs typeface="DilleniaUPC" pitchFamily="18" charset="-34"/>
                      </a:endParaRPr>
                    </a:p>
                  </a:txBody>
                  <a:tcPr marL="68580" marR="68580" marT="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200" b="1" baseline="0" dirty="0">
                          <a:latin typeface="DilleniaUPC" pitchFamily="18" charset="-34"/>
                          <a:ea typeface="Calibri"/>
                          <a:cs typeface="DilleniaUPC" pitchFamily="18" charset="-34"/>
                        </a:rPr>
                        <a:t>ค่าเสื่อมราคาสะสม</a:t>
                      </a:r>
                      <a:endParaRPr lang="en-US" sz="2000" baseline="0" dirty="0">
                        <a:latin typeface="DilleniaUPC" pitchFamily="18" charset="-34"/>
                        <a:ea typeface="Calibri"/>
                        <a:cs typeface="DilleniaUPC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200" baseline="0" dirty="0">
                          <a:latin typeface="DilleniaUPC" pitchFamily="18" charset="-34"/>
                          <a:ea typeface="Calibri"/>
                          <a:cs typeface="DilleniaUPC" pitchFamily="18" charset="-34"/>
                        </a:rPr>
                        <a:t>24</a:t>
                      </a:r>
                      <a:r>
                        <a:rPr lang="en-US" sz="3200" baseline="0" dirty="0">
                          <a:latin typeface="DilleniaUPC" pitchFamily="18" charset="-34"/>
                          <a:ea typeface="Calibri"/>
                          <a:cs typeface="DilleniaUPC" pitchFamily="18" charset="-34"/>
                        </a:rPr>
                        <a:t>,166.67</a:t>
                      </a:r>
                      <a:endParaRPr lang="en-US" sz="2000" baseline="0" dirty="0">
                        <a:latin typeface="DilleniaUPC" pitchFamily="18" charset="-34"/>
                        <a:ea typeface="Calibri"/>
                        <a:cs typeface="DilleniaUPC" pitchFamily="18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baseline="0" dirty="0">
                          <a:latin typeface="DilleniaUPC" pitchFamily="18" charset="-34"/>
                          <a:ea typeface="Calibri"/>
                          <a:cs typeface="DilleniaUPC" pitchFamily="18" charset="-34"/>
                        </a:rPr>
                        <a:t>32,777.78</a:t>
                      </a:r>
                      <a:endParaRPr lang="en-US" sz="2000" baseline="0" dirty="0">
                        <a:latin typeface="DilleniaUPC" pitchFamily="18" charset="-34"/>
                        <a:ea typeface="Calibri"/>
                        <a:cs typeface="DilleniaUPC" pitchFamily="18" charset="-34"/>
                      </a:endParaRPr>
                    </a:p>
                  </a:txBody>
                  <a:tcPr marL="68580" marR="68580" marT="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baseline="0" dirty="0">
                          <a:latin typeface="DilleniaUPC" pitchFamily="18" charset="-34"/>
                          <a:ea typeface="Calibri"/>
                          <a:cs typeface="DilleniaUPC" pitchFamily="18" charset="-34"/>
                        </a:rPr>
                        <a:t>41,388.89</a:t>
                      </a:r>
                      <a:endParaRPr lang="en-US" sz="2000" baseline="0" dirty="0">
                        <a:latin typeface="DilleniaUPC" pitchFamily="18" charset="-34"/>
                        <a:ea typeface="Calibri"/>
                        <a:cs typeface="DilleniaUPC" pitchFamily="18" charset="-34"/>
                      </a:endParaRPr>
                    </a:p>
                  </a:txBody>
                  <a:tcPr marL="68580" marR="68580" marT="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baseline="0">
                          <a:latin typeface="DilleniaUPC" pitchFamily="18" charset="-34"/>
                          <a:ea typeface="Calibri"/>
                          <a:cs typeface="DilleniaUPC" pitchFamily="18" charset="-34"/>
                        </a:rPr>
                        <a:t>49,999.00</a:t>
                      </a:r>
                      <a:endParaRPr lang="en-US" sz="2000" baseline="0">
                        <a:latin typeface="DilleniaUPC" pitchFamily="18" charset="-34"/>
                        <a:ea typeface="Calibri"/>
                        <a:cs typeface="DilleniaUPC" pitchFamily="18" charset="-34"/>
                      </a:endParaRPr>
                    </a:p>
                  </a:txBody>
                  <a:tcPr marL="68580" marR="68580" marT="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200" b="1" baseline="0">
                          <a:latin typeface="DilleniaUPC" pitchFamily="18" charset="-34"/>
                          <a:ea typeface="Calibri"/>
                          <a:cs typeface="DilleniaUPC" pitchFamily="18" charset="-34"/>
                        </a:rPr>
                        <a:t>ค่าเสื่อมราคา</a:t>
                      </a:r>
                      <a:endParaRPr lang="en-US" sz="2000" baseline="0">
                        <a:latin typeface="DilleniaUPC" pitchFamily="18" charset="-34"/>
                        <a:ea typeface="Calibri"/>
                        <a:cs typeface="DilleniaUPC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200" baseline="0">
                          <a:latin typeface="DilleniaUPC" pitchFamily="18" charset="-34"/>
                          <a:ea typeface="Calibri"/>
                          <a:cs typeface="DilleniaUPC" pitchFamily="18" charset="-34"/>
                        </a:rPr>
                        <a:t>5</a:t>
                      </a:r>
                      <a:r>
                        <a:rPr lang="en-US" sz="3200" baseline="0">
                          <a:latin typeface="DilleniaUPC" pitchFamily="18" charset="-34"/>
                          <a:ea typeface="Calibri"/>
                          <a:cs typeface="DilleniaUPC" pitchFamily="18" charset="-34"/>
                        </a:rPr>
                        <a:t>,000.00</a:t>
                      </a:r>
                      <a:endParaRPr lang="en-US" sz="2000" baseline="0">
                        <a:latin typeface="DilleniaUPC" pitchFamily="18" charset="-34"/>
                        <a:ea typeface="Calibri"/>
                        <a:cs typeface="DilleniaUPC" pitchFamily="18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baseline="0">
                          <a:latin typeface="DilleniaUPC" pitchFamily="18" charset="-34"/>
                          <a:ea typeface="Calibri"/>
                          <a:cs typeface="DilleniaUPC" pitchFamily="18" charset="-34"/>
                        </a:rPr>
                        <a:t>8,611.11</a:t>
                      </a:r>
                      <a:endParaRPr lang="en-US" sz="2000" baseline="0">
                        <a:latin typeface="DilleniaUPC" pitchFamily="18" charset="-34"/>
                        <a:ea typeface="Calibri"/>
                        <a:cs typeface="DilleniaUPC" pitchFamily="18" charset="-34"/>
                      </a:endParaRPr>
                    </a:p>
                  </a:txBody>
                  <a:tcPr marL="68580" marR="68580" marT="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baseline="0" dirty="0">
                          <a:latin typeface="DilleniaUPC" pitchFamily="18" charset="-34"/>
                          <a:ea typeface="Calibri"/>
                          <a:cs typeface="DilleniaUPC" pitchFamily="18" charset="-34"/>
                        </a:rPr>
                        <a:t>8,611.11</a:t>
                      </a:r>
                      <a:endParaRPr lang="en-US" sz="2000" baseline="0" dirty="0">
                        <a:latin typeface="DilleniaUPC" pitchFamily="18" charset="-34"/>
                        <a:ea typeface="Calibri"/>
                        <a:cs typeface="DilleniaUPC" pitchFamily="18" charset="-34"/>
                      </a:endParaRPr>
                    </a:p>
                  </a:txBody>
                  <a:tcPr marL="68580" marR="68580" marT="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baseline="0" dirty="0">
                          <a:latin typeface="DilleniaUPC" pitchFamily="18" charset="-34"/>
                          <a:ea typeface="Calibri"/>
                          <a:cs typeface="DilleniaUPC" pitchFamily="18" charset="-34"/>
                        </a:rPr>
                        <a:t>8,610.11</a:t>
                      </a:r>
                      <a:endParaRPr lang="en-US" sz="2000" baseline="0" dirty="0">
                        <a:latin typeface="DilleniaUPC" pitchFamily="18" charset="-34"/>
                        <a:ea typeface="Calibri"/>
                        <a:cs typeface="DilleniaUPC" pitchFamily="18" charset="-34"/>
                      </a:endParaRPr>
                    </a:p>
                  </a:txBody>
                  <a:tcPr marL="68580" marR="68580" marT="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200" b="1" baseline="0" dirty="0">
                          <a:latin typeface="DilleniaUPC" pitchFamily="18" charset="-34"/>
                          <a:ea typeface="Calibri"/>
                          <a:cs typeface="DilleniaUPC" pitchFamily="18" charset="-34"/>
                        </a:rPr>
                        <a:t>มูลค่าสุทธิ</a:t>
                      </a:r>
                      <a:endParaRPr lang="en-US" sz="2000" b="1" baseline="0" dirty="0">
                        <a:latin typeface="DilleniaUPC" pitchFamily="18" charset="-34"/>
                        <a:ea typeface="Calibri"/>
                        <a:cs typeface="DilleniaUPC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200" b="1" baseline="0">
                          <a:latin typeface="DilleniaUPC" pitchFamily="18" charset="-34"/>
                          <a:ea typeface="Calibri"/>
                          <a:cs typeface="DilleniaUPC" pitchFamily="18" charset="-34"/>
                        </a:rPr>
                        <a:t>25</a:t>
                      </a:r>
                      <a:r>
                        <a:rPr lang="en-US" sz="3200" b="1" baseline="0">
                          <a:latin typeface="DilleniaUPC" pitchFamily="18" charset="-34"/>
                          <a:ea typeface="Calibri"/>
                          <a:cs typeface="DilleniaUPC" pitchFamily="18" charset="-34"/>
                        </a:rPr>
                        <a:t>,833.33</a:t>
                      </a:r>
                      <a:endParaRPr lang="en-US" sz="2000" b="1" baseline="0">
                        <a:latin typeface="DilleniaUPC" pitchFamily="18" charset="-34"/>
                        <a:ea typeface="Calibri"/>
                        <a:cs typeface="DilleniaUPC" pitchFamily="18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b="1" baseline="0">
                          <a:latin typeface="DilleniaUPC" pitchFamily="18" charset="-34"/>
                          <a:ea typeface="Calibri"/>
                          <a:cs typeface="DilleniaUPC" pitchFamily="18" charset="-34"/>
                        </a:rPr>
                        <a:t>17,222.22</a:t>
                      </a:r>
                      <a:endParaRPr lang="en-US" sz="2000" b="1" baseline="0">
                        <a:latin typeface="DilleniaUPC" pitchFamily="18" charset="-34"/>
                        <a:ea typeface="Calibri"/>
                        <a:cs typeface="DilleniaUPC" pitchFamily="18" charset="-34"/>
                      </a:endParaRPr>
                    </a:p>
                  </a:txBody>
                  <a:tcPr marL="68580" marR="68580" marT="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b="1" baseline="0" dirty="0">
                          <a:latin typeface="DilleniaUPC" pitchFamily="18" charset="-34"/>
                          <a:ea typeface="Calibri"/>
                          <a:cs typeface="DilleniaUPC" pitchFamily="18" charset="-34"/>
                        </a:rPr>
                        <a:t>8,611.11</a:t>
                      </a:r>
                      <a:endParaRPr lang="en-US" sz="2000" b="1" baseline="0" dirty="0">
                        <a:latin typeface="DilleniaUPC" pitchFamily="18" charset="-34"/>
                        <a:ea typeface="Calibri"/>
                        <a:cs typeface="DilleniaUPC" pitchFamily="18" charset="-34"/>
                      </a:endParaRPr>
                    </a:p>
                  </a:txBody>
                  <a:tcPr marL="68580" marR="68580" marT="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b="1" baseline="0" dirty="0">
                          <a:latin typeface="DilleniaUPC" pitchFamily="18" charset="-34"/>
                          <a:ea typeface="Calibri"/>
                          <a:cs typeface="DilleniaUPC" pitchFamily="18" charset="-34"/>
                        </a:rPr>
                        <a:t>1.00</a:t>
                      </a:r>
                      <a:endParaRPr lang="en-US" sz="2000" b="1" baseline="0" dirty="0">
                        <a:latin typeface="DilleniaUPC" pitchFamily="18" charset="-34"/>
                        <a:ea typeface="Calibri"/>
                        <a:cs typeface="DilleniaUPC" pitchFamily="18" charset="-34"/>
                      </a:endParaRPr>
                    </a:p>
                  </a:txBody>
                  <a:tcPr marL="68580" marR="68580" marT="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1773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ตัวอย่าง</a:t>
            </a:r>
            <a:r>
              <a:rPr lang="th-TH" dirty="0" smtClean="0"/>
              <a:t> - การทบทวนอายุการให้ประโยชน์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1732312" y="1428073"/>
            <a:ext cx="10313383" cy="4760917"/>
          </a:xfrm>
        </p:spPr>
        <p:txBody>
          <a:bodyPr>
            <a:normAutofit lnSpcReduction="10000"/>
          </a:bodyPr>
          <a:lstStyle/>
          <a:p>
            <a:pPr algn="thaiDist"/>
            <a:r>
              <a:rPr lang="th-TH" sz="3200" dirty="0" smtClean="0"/>
              <a:t>การบันทึกบัญชี สำหรับปีงบประมาณ 25</a:t>
            </a:r>
            <a:r>
              <a:rPr lang="en-US" sz="3200" dirty="0" smtClean="0"/>
              <a:t>67</a:t>
            </a:r>
            <a:endParaRPr lang="th-TH" sz="3200" dirty="0" smtClean="0"/>
          </a:p>
          <a:p>
            <a:pPr algn="thaiDist">
              <a:buNone/>
            </a:pPr>
            <a:r>
              <a:rPr lang="th-TH" sz="3200" dirty="0" smtClean="0"/>
              <a:t>	</a:t>
            </a:r>
            <a:r>
              <a:rPr lang="en-US" sz="3200" dirty="0" smtClean="0"/>
              <a:t>1</a:t>
            </a:r>
            <a:r>
              <a:rPr lang="th-TH" sz="3200" dirty="0" smtClean="0"/>
              <a:t>) คำนวณค่าเสื่อมราคาตามประมาณการอายุสินทรัพย์ใหม่</a:t>
            </a:r>
          </a:p>
          <a:p>
            <a:pPr>
              <a:buNone/>
            </a:pPr>
            <a:r>
              <a:rPr lang="th-TH" sz="3200" dirty="0" smtClean="0"/>
              <a:t>	   มูลค่าสุทธิของสินทรัพย์ ณ วันที่ 1 ต.ค. </a:t>
            </a:r>
            <a:r>
              <a:rPr lang="en-US" sz="3200" dirty="0" smtClean="0"/>
              <a:t>2566</a:t>
            </a:r>
            <a:r>
              <a:rPr lang="th-TH" sz="3200" dirty="0" smtClean="0"/>
              <a:t>    =      25,833.33 (</a:t>
            </a:r>
            <a:r>
              <a:rPr lang="th-TH" sz="3200" dirty="0">
                <a:ea typeface="Calibri"/>
              </a:rPr>
              <a:t>50</a:t>
            </a:r>
            <a:r>
              <a:rPr lang="en-US" sz="3200" dirty="0" smtClean="0">
                <a:ea typeface="Calibri"/>
              </a:rPr>
              <a:t>,000 – 24,166.67) </a:t>
            </a:r>
            <a:endParaRPr lang="en-US" sz="3200" dirty="0" smtClean="0"/>
          </a:p>
          <a:p>
            <a:pPr>
              <a:buNone/>
            </a:pPr>
            <a:r>
              <a:rPr lang="th-TH" sz="3200" dirty="0" smtClean="0"/>
              <a:t>		  ค่าเสื่อมราคาปี 25</a:t>
            </a:r>
            <a:r>
              <a:rPr lang="en-US" sz="3200" dirty="0" smtClean="0"/>
              <a:t>67</a:t>
            </a:r>
            <a:r>
              <a:rPr lang="th-TH" sz="3200" dirty="0" smtClean="0"/>
              <a:t>                              	=      25,833.33 / 3</a:t>
            </a:r>
          </a:p>
          <a:p>
            <a:pPr>
              <a:buNone/>
            </a:pPr>
            <a:r>
              <a:rPr lang="th-TH" sz="3200" dirty="0" smtClean="0"/>
              <a:t>		  เดบิต	ค่าเสื่อมราคา - ครุภัณฑ์                     8,611.11</a:t>
            </a:r>
            <a:endParaRPr lang="en-US" sz="3200" dirty="0" smtClean="0"/>
          </a:p>
          <a:p>
            <a:pPr>
              <a:buNone/>
            </a:pPr>
            <a:r>
              <a:rPr lang="th-TH" sz="3200" dirty="0" smtClean="0"/>
              <a:t>				เครดิต	ค่าเสื่อมราคาสะสม </a:t>
            </a:r>
            <a:r>
              <a:rPr lang="th-TH" sz="3200" dirty="0"/>
              <a:t>- ครุภัณฑ์            </a:t>
            </a:r>
            <a:r>
              <a:rPr lang="th-TH" sz="3200" dirty="0" smtClean="0"/>
              <a:t>		8,611.11</a:t>
            </a:r>
          </a:p>
          <a:p>
            <a:pPr>
              <a:buNone/>
            </a:pPr>
            <a:r>
              <a:rPr lang="th-TH" sz="3200" dirty="0" smtClean="0"/>
              <a:t>	2) ปรับปรุงค่าเสื่อมราคาที่คำนวณไว้ในปีก่อน ๆ</a:t>
            </a:r>
            <a:endParaRPr lang="en-US" sz="3200" dirty="0" smtClean="0"/>
          </a:p>
          <a:p>
            <a:pPr>
              <a:buNone/>
            </a:pPr>
            <a:r>
              <a:rPr lang="th-TH" sz="3200" dirty="0" smtClean="0"/>
              <a:t>			</a:t>
            </a:r>
            <a:r>
              <a:rPr lang="en-US" sz="3200" dirty="0" smtClean="0"/>
              <a:t>*</a:t>
            </a:r>
            <a:r>
              <a:rPr lang="th-TH" sz="3200" dirty="0" smtClean="0"/>
              <a:t>ไม่ต้องปรับปรุงย้อนหลัง เนื่องจากเป็นการเปลี่ยนทันทีเป็นต้นไป	</a:t>
            </a:r>
            <a:endParaRPr lang="th-TH" sz="3200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4DB29-0DB9-4AFC-B7D7-714E5675EC4F}" type="slidenum">
              <a:rPr lang="en-US" smtClean="0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5422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ตัวอย่าง</a:t>
            </a:r>
            <a:r>
              <a:rPr lang="th-TH" dirty="0" smtClean="0"/>
              <a:t> - การทบทวนอายุการให้ประโยชน์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1732313" y="1417321"/>
            <a:ext cx="9596948" cy="5076470"/>
          </a:xfrm>
        </p:spPr>
        <p:txBody>
          <a:bodyPr>
            <a:normAutofit lnSpcReduction="10000"/>
          </a:bodyPr>
          <a:lstStyle/>
          <a:p>
            <a:pPr algn="thaiDist"/>
            <a:r>
              <a:rPr lang="th-TH" sz="3200" dirty="0" smtClean="0"/>
              <a:t>การเปิดเผยข้อมูลในหมายเหตุประกอบงบการเงินสำหรับการเปลี่ยนแปลงประมาณการทางบัญชีตามโจทย์ตัวอย่าง เป็นดังนี้	</a:t>
            </a:r>
            <a:endParaRPr lang="en-US" sz="3200" dirty="0" smtClean="0"/>
          </a:p>
          <a:p>
            <a:pPr algn="thaiDist">
              <a:buNone/>
            </a:pPr>
            <a:r>
              <a:rPr lang="en-US" sz="3200" dirty="0" smtClean="0"/>
              <a:t>	</a:t>
            </a:r>
            <a:r>
              <a:rPr lang="th-TH" sz="3200" b="1" dirty="0" smtClean="0"/>
              <a:t>หมายเหตุ </a:t>
            </a:r>
            <a:r>
              <a:rPr lang="en-US" sz="3200" b="1" dirty="0" smtClean="0"/>
              <a:t>xx – </a:t>
            </a:r>
            <a:r>
              <a:rPr lang="th-TH" sz="3200" b="1" dirty="0" smtClean="0"/>
              <a:t>การเปลี่ยนแปลงประมาณการทางบัญชี</a:t>
            </a:r>
          </a:p>
          <a:p>
            <a:pPr algn="thaiDist">
              <a:buNone/>
            </a:pPr>
            <a:r>
              <a:rPr lang="th-TH" sz="3200" b="1" dirty="0" smtClean="0"/>
              <a:t>			</a:t>
            </a:r>
            <a:r>
              <a:rPr lang="th-TH" sz="3200" dirty="0" smtClean="0"/>
              <a:t>ในระหว่างปี 2</a:t>
            </a:r>
            <a:r>
              <a:rPr lang="en-US" sz="3200" smtClean="0"/>
              <a:t>567</a:t>
            </a:r>
            <a:r>
              <a:rPr lang="th-TH" sz="3200" smtClean="0"/>
              <a:t> </a:t>
            </a:r>
            <a:r>
              <a:rPr lang="th-TH" sz="3200" dirty="0" smtClean="0"/>
              <a:t>หน่วยงานได้พิจารณาทบทวนอายุการให้ประโยชน์โดยประมาณของครุภัณฑ์บางรายการ เนื่องจากพบว่าค่าซ่อมแซมสินทรัพย์ที่อาจจำเป็นต้องจ่ายในอนาคต มีความเป็นไปได้มากที่จะมีจำนวนสูงมากจนไม่คุ้มค่ากับการใช้งานสินทรัพย์ตามอายุ</a:t>
            </a:r>
            <a:r>
              <a:rPr lang="th-TH" sz="3200" dirty="0"/>
              <a:t>การให้ประโยชน์ที่</a:t>
            </a:r>
            <a:r>
              <a:rPr lang="th-TH" sz="3200" dirty="0" smtClean="0"/>
              <a:t>ประมาณการไว้แต่เดิมจึงได้ปรับลดอายุ</a:t>
            </a:r>
            <a:r>
              <a:rPr lang="th-TH" sz="3200" dirty="0"/>
              <a:t>การให้ประโยชน์ </a:t>
            </a:r>
            <a:r>
              <a:rPr lang="th-TH" sz="3200" dirty="0" smtClean="0"/>
              <a:t>โดยประมาณ จาก 10 ปี เหลือ 8 ปี ซึ่งมีผลทำให้ค่าเสื่อมราคาปี </a:t>
            </a:r>
            <a:r>
              <a:rPr lang="th-TH" sz="3200" smtClean="0"/>
              <a:t>2</a:t>
            </a:r>
            <a:r>
              <a:rPr lang="en-US" sz="3200" smtClean="0"/>
              <a:t>567</a:t>
            </a:r>
            <a:r>
              <a:rPr lang="th-TH" sz="3200" smtClean="0"/>
              <a:t> </a:t>
            </a:r>
            <a:r>
              <a:rPr lang="th-TH" sz="3200" dirty="0" smtClean="0"/>
              <a:t>เพิ่มขึ้น จำนวน 3</a:t>
            </a:r>
            <a:r>
              <a:rPr lang="en-US" sz="3200" dirty="0" smtClean="0"/>
              <a:t>,</a:t>
            </a:r>
            <a:r>
              <a:rPr lang="th-TH" sz="3200" dirty="0" smtClean="0"/>
              <a:t>611.11 บาท และมูลค่าสินทรัพย์ ณ สิ้นปี 2</a:t>
            </a:r>
            <a:r>
              <a:rPr lang="en-US" sz="3200" smtClean="0"/>
              <a:t>567</a:t>
            </a:r>
            <a:r>
              <a:rPr lang="th-TH" sz="3200" smtClean="0"/>
              <a:t> </a:t>
            </a:r>
            <a:r>
              <a:rPr lang="th-TH" sz="3200" dirty="0" smtClean="0"/>
              <a:t>ลดลงด้วยจำนวนเดียวกัน และทำให้ค่าเสื่อมราคาในอนาคตเปลี่ยนแปลงไป แต่ไม่มีผลต่อรายได้สูง (ต่ำ) กว่าค่าใช้จ่ายสุทธิที่เคยรายงานไว้ในปีก่อน ดังนี้</a:t>
            </a:r>
            <a:endParaRPr lang="th-TH" sz="3200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4DB29-0DB9-4AFC-B7D7-714E5675EC4F}" type="slidenum">
              <a:rPr lang="en-US" smtClean="0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2043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ตัวอย่าง</a:t>
            </a:r>
            <a:r>
              <a:rPr lang="th-TH" dirty="0" smtClean="0"/>
              <a:t> - การทบทวนอายุการให้ประโยชน์</a:t>
            </a:r>
            <a:endParaRPr lang="th-TH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4DB29-0DB9-4AFC-B7D7-714E5675EC4F}" type="slidenum">
              <a:rPr lang="en-US" smtClean="0"/>
              <a:pPr/>
              <a:t>43</a:t>
            </a:fld>
            <a:endParaRPr lang="en-US"/>
          </a:p>
        </p:txBody>
      </p:sp>
      <p:graphicFrame>
        <p:nvGraphicFramePr>
          <p:cNvPr id="8" name="ตัวยึดเนื้อหา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74633479"/>
              </p:ext>
            </p:extLst>
          </p:nvPr>
        </p:nvGraphicFramePr>
        <p:xfrm>
          <a:off x="1313517" y="1887538"/>
          <a:ext cx="9720000" cy="2087372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3134497"/>
                <a:gridCol w="1968284"/>
                <a:gridCol w="2417736"/>
                <a:gridCol w="2199483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200" b="1" baseline="0" dirty="0">
                          <a:latin typeface="DilleniaUPC" pitchFamily="18" charset="-34"/>
                          <a:ea typeface="Calibri"/>
                          <a:cs typeface="DilleniaUPC" pitchFamily="18" charset="-34"/>
                        </a:rPr>
                        <a:t>ค่าเสื่อมราคา</a:t>
                      </a:r>
                      <a:endParaRPr lang="en-US" sz="2000" baseline="0" dirty="0">
                        <a:latin typeface="DilleniaUPC" pitchFamily="18" charset="-34"/>
                        <a:ea typeface="Calibri"/>
                        <a:cs typeface="DilleniaUPC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200" baseline="0" dirty="0">
                          <a:latin typeface="DilleniaUPC" pitchFamily="18" charset="-34"/>
                          <a:ea typeface="Calibri"/>
                          <a:cs typeface="DilleniaUPC" pitchFamily="18" charset="-34"/>
                        </a:rPr>
                        <a:t>ปี </a:t>
                      </a:r>
                      <a:r>
                        <a:rPr lang="th-TH" sz="3200" baseline="0" smtClean="0">
                          <a:latin typeface="DilleniaUPC" pitchFamily="18" charset="-34"/>
                          <a:ea typeface="Calibri"/>
                          <a:cs typeface="DilleniaUPC" pitchFamily="18" charset="-34"/>
                        </a:rPr>
                        <a:t>25</a:t>
                      </a:r>
                      <a:r>
                        <a:rPr lang="en-US" sz="3200" baseline="0" smtClean="0">
                          <a:latin typeface="DilleniaUPC" pitchFamily="18" charset="-34"/>
                          <a:ea typeface="Calibri"/>
                          <a:cs typeface="DilleniaUPC" pitchFamily="18" charset="-34"/>
                        </a:rPr>
                        <a:t>67</a:t>
                      </a:r>
                      <a:endParaRPr lang="en-US" sz="2000" baseline="0" dirty="0">
                        <a:latin typeface="DilleniaUPC" pitchFamily="18" charset="-34"/>
                        <a:ea typeface="Calibri"/>
                        <a:cs typeface="DilleniaUPC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200" baseline="0" dirty="0" smtClean="0">
                          <a:latin typeface="DilleniaUPC" pitchFamily="18" charset="-34"/>
                          <a:ea typeface="Calibri"/>
                          <a:cs typeface="DilleniaUPC" pitchFamily="18" charset="-34"/>
                        </a:rPr>
                        <a:t>ปี 2</a:t>
                      </a:r>
                      <a:r>
                        <a:rPr lang="en-US" sz="3200" baseline="0" dirty="0" smtClean="0">
                          <a:latin typeface="DilleniaUPC" pitchFamily="18" charset="-34"/>
                          <a:ea typeface="Calibri"/>
                          <a:cs typeface="DilleniaUPC" pitchFamily="18" charset="-34"/>
                        </a:rPr>
                        <a:t>568</a:t>
                      </a:r>
                      <a:r>
                        <a:rPr lang="th-TH" sz="3200" baseline="0" smtClean="0">
                          <a:latin typeface="DilleniaUPC" pitchFamily="18" charset="-34"/>
                          <a:ea typeface="Calibri"/>
                          <a:cs typeface="DilleniaUPC" pitchFamily="18" charset="-34"/>
                        </a:rPr>
                        <a:t> </a:t>
                      </a:r>
                      <a:r>
                        <a:rPr lang="th-TH" sz="3200" baseline="0">
                          <a:latin typeface="DilleniaUPC" pitchFamily="18" charset="-34"/>
                          <a:ea typeface="Calibri"/>
                          <a:cs typeface="DilleniaUPC" pitchFamily="18" charset="-34"/>
                        </a:rPr>
                        <a:t>- </a:t>
                      </a:r>
                      <a:r>
                        <a:rPr lang="th-TH" sz="3200" baseline="0" smtClean="0">
                          <a:latin typeface="DilleniaUPC" pitchFamily="18" charset="-34"/>
                          <a:ea typeface="Calibri"/>
                          <a:cs typeface="DilleniaUPC" pitchFamily="18" charset="-34"/>
                        </a:rPr>
                        <a:t>25</a:t>
                      </a:r>
                      <a:r>
                        <a:rPr lang="en-US" sz="3200" baseline="0" smtClean="0">
                          <a:latin typeface="DilleniaUPC" pitchFamily="18" charset="-34"/>
                          <a:ea typeface="Calibri"/>
                          <a:cs typeface="DilleniaUPC" pitchFamily="18" charset="-34"/>
                        </a:rPr>
                        <a:t>69</a:t>
                      </a:r>
                      <a:endParaRPr lang="en-US" sz="2000" baseline="0" dirty="0">
                        <a:latin typeface="DilleniaUPC" pitchFamily="18" charset="-34"/>
                        <a:ea typeface="Calibri"/>
                        <a:cs typeface="DilleniaUPC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200" baseline="0" dirty="0" smtClean="0">
                          <a:latin typeface="DilleniaUPC" pitchFamily="18" charset="-34"/>
                          <a:ea typeface="Calibri"/>
                          <a:cs typeface="DilleniaUPC" pitchFamily="18" charset="-34"/>
                        </a:rPr>
                        <a:t>ปี 25</a:t>
                      </a:r>
                      <a:r>
                        <a:rPr lang="en-US" sz="3200" baseline="0" dirty="0" smtClean="0">
                          <a:latin typeface="DilleniaUPC" pitchFamily="18" charset="-34"/>
                          <a:ea typeface="Calibri"/>
                          <a:cs typeface="DilleniaUPC" pitchFamily="18" charset="-34"/>
                        </a:rPr>
                        <a:t>70</a:t>
                      </a:r>
                      <a:r>
                        <a:rPr lang="th-TH" sz="3200" baseline="0" smtClean="0">
                          <a:latin typeface="DilleniaUPC" pitchFamily="18" charset="-34"/>
                          <a:ea typeface="Calibri"/>
                          <a:cs typeface="DilleniaUPC" pitchFamily="18" charset="-34"/>
                        </a:rPr>
                        <a:t> </a:t>
                      </a:r>
                      <a:r>
                        <a:rPr lang="th-TH" sz="3200" baseline="0" dirty="0">
                          <a:latin typeface="DilleniaUPC" pitchFamily="18" charset="-34"/>
                          <a:ea typeface="Calibri"/>
                          <a:cs typeface="DilleniaUPC" pitchFamily="18" charset="-34"/>
                        </a:rPr>
                        <a:t>- </a:t>
                      </a:r>
                      <a:r>
                        <a:rPr lang="th-TH" sz="3200" baseline="0" smtClean="0">
                          <a:latin typeface="DilleniaUPC" pitchFamily="18" charset="-34"/>
                          <a:ea typeface="Calibri"/>
                          <a:cs typeface="DilleniaUPC" pitchFamily="18" charset="-34"/>
                        </a:rPr>
                        <a:t>25</a:t>
                      </a:r>
                      <a:r>
                        <a:rPr lang="en-US" sz="3200" baseline="0" smtClean="0">
                          <a:latin typeface="DilleniaUPC" pitchFamily="18" charset="-34"/>
                          <a:ea typeface="Calibri"/>
                          <a:cs typeface="DilleniaUPC" pitchFamily="18" charset="-34"/>
                        </a:rPr>
                        <a:t>72</a:t>
                      </a:r>
                      <a:endParaRPr lang="en-US" sz="2000" baseline="0" dirty="0">
                        <a:latin typeface="DilleniaUPC" pitchFamily="18" charset="-34"/>
                        <a:ea typeface="Calibri"/>
                        <a:cs typeface="DilleniaUPC" pitchFamily="18" charset="-34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200" b="1" baseline="0" dirty="0" smtClean="0">
                          <a:latin typeface="DilleniaUPC" pitchFamily="18" charset="-34"/>
                          <a:ea typeface="Calibri"/>
                          <a:cs typeface="DilleniaUPC" pitchFamily="18" charset="-34"/>
                        </a:rPr>
                        <a:t>ก่อน</a:t>
                      </a:r>
                      <a:r>
                        <a:rPr lang="th-TH" sz="3200" b="1" baseline="0" dirty="0">
                          <a:latin typeface="DilleniaUPC" pitchFamily="18" charset="-34"/>
                          <a:ea typeface="Calibri"/>
                          <a:cs typeface="DilleniaUPC" pitchFamily="18" charset="-34"/>
                        </a:rPr>
                        <a:t>เปลี่ยนประมาณการ</a:t>
                      </a:r>
                      <a:endParaRPr lang="en-US" sz="2000" b="1" baseline="0" dirty="0">
                        <a:latin typeface="DilleniaUPC" pitchFamily="18" charset="-34"/>
                        <a:ea typeface="Calibri"/>
                        <a:cs typeface="DilleniaUPC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200" baseline="0" dirty="0">
                          <a:latin typeface="DilleniaUPC" pitchFamily="18" charset="-34"/>
                          <a:ea typeface="Calibri"/>
                          <a:cs typeface="DilleniaUPC" pitchFamily="18" charset="-34"/>
                        </a:rPr>
                        <a:t>5</a:t>
                      </a:r>
                      <a:r>
                        <a:rPr lang="en-US" sz="3200" baseline="0" dirty="0">
                          <a:latin typeface="DilleniaUPC" pitchFamily="18" charset="-34"/>
                          <a:ea typeface="Calibri"/>
                          <a:cs typeface="DilleniaUPC" pitchFamily="18" charset="-34"/>
                        </a:rPr>
                        <a:t>,000.00</a:t>
                      </a:r>
                      <a:endParaRPr lang="en-US" sz="2000" baseline="0" dirty="0">
                        <a:latin typeface="DilleniaUPC" pitchFamily="18" charset="-34"/>
                        <a:ea typeface="Calibri"/>
                        <a:cs typeface="DilleniaUPC" pitchFamily="18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baseline="0">
                          <a:latin typeface="DilleniaUPC" pitchFamily="18" charset="-34"/>
                          <a:ea typeface="Calibri"/>
                          <a:cs typeface="DilleniaUPC" pitchFamily="18" charset="-34"/>
                        </a:rPr>
                        <a:t>10,000.00</a:t>
                      </a:r>
                      <a:endParaRPr lang="en-US" sz="2000" baseline="0">
                        <a:latin typeface="DilleniaUPC" pitchFamily="18" charset="-34"/>
                        <a:ea typeface="Calibri"/>
                        <a:cs typeface="DilleniaUPC" pitchFamily="18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baseline="0" dirty="0" smtClean="0">
                          <a:latin typeface="DilleniaUPC" pitchFamily="18" charset="-34"/>
                          <a:ea typeface="Calibri"/>
                          <a:cs typeface="DilleniaUPC" pitchFamily="18" charset="-34"/>
                        </a:rPr>
                        <a:t>10,833.33</a:t>
                      </a:r>
                      <a:endParaRPr lang="en-US" sz="2000" baseline="0" dirty="0">
                        <a:latin typeface="DilleniaUPC" pitchFamily="18" charset="-34"/>
                        <a:ea typeface="Calibri"/>
                        <a:cs typeface="DilleniaUPC" pitchFamily="18" charset="-34"/>
                      </a:endParaRPr>
                    </a:p>
                  </a:txBody>
                  <a:tcPr marL="68580" marR="68580" marT="0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200" b="1" baseline="0" dirty="0" smtClean="0">
                          <a:latin typeface="DilleniaUPC" pitchFamily="18" charset="-34"/>
                          <a:ea typeface="Calibri"/>
                          <a:cs typeface="DilleniaUPC" pitchFamily="18" charset="-34"/>
                        </a:rPr>
                        <a:t>หลัง</a:t>
                      </a:r>
                      <a:r>
                        <a:rPr lang="th-TH" sz="3200" b="1" baseline="0" dirty="0">
                          <a:latin typeface="DilleniaUPC" pitchFamily="18" charset="-34"/>
                          <a:ea typeface="Calibri"/>
                          <a:cs typeface="DilleniaUPC" pitchFamily="18" charset="-34"/>
                        </a:rPr>
                        <a:t>เปลี่ยนประมาณการ</a:t>
                      </a:r>
                      <a:endParaRPr lang="en-US" sz="2000" b="1" baseline="0" dirty="0">
                        <a:latin typeface="DilleniaUPC" pitchFamily="18" charset="-34"/>
                        <a:ea typeface="Calibri"/>
                        <a:cs typeface="DilleniaUPC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baseline="0" dirty="0">
                          <a:latin typeface="DilleniaUPC" pitchFamily="18" charset="-34"/>
                          <a:ea typeface="Calibri"/>
                          <a:cs typeface="DilleniaUPC" pitchFamily="18" charset="-34"/>
                        </a:rPr>
                        <a:t>8,611.11</a:t>
                      </a:r>
                      <a:endParaRPr lang="en-US" sz="2000" baseline="0" dirty="0">
                        <a:latin typeface="DilleniaUPC" pitchFamily="18" charset="-34"/>
                        <a:ea typeface="Calibri"/>
                        <a:cs typeface="DilleniaUPC" pitchFamily="18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baseline="0" dirty="0">
                          <a:latin typeface="DilleniaUPC" pitchFamily="18" charset="-34"/>
                          <a:ea typeface="Calibri"/>
                          <a:cs typeface="DilleniaUPC" pitchFamily="18" charset="-34"/>
                        </a:rPr>
                        <a:t>17,222.22</a:t>
                      </a:r>
                      <a:endParaRPr lang="en-US" sz="2000" baseline="0" dirty="0">
                        <a:latin typeface="DilleniaUPC" pitchFamily="18" charset="-34"/>
                        <a:ea typeface="Calibri"/>
                        <a:cs typeface="DilleniaUPC" pitchFamily="18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baseline="0">
                          <a:latin typeface="DilleniaUPC" pitchFamily="18" charset="-34"/>
                          <a:ea typeface="Calibri"/>
                          <a:cs typeface="DilleniaUPC" pitchFamily="18" charset="-34"/>
                        </a:rPr>
                        <a:t>-</a:t>
                      </a:r>
                      <a:endParaRPr lang="en-US" sz="2000" baseline="0">
                        <a:latin typeface="DilleniaUPC" pitchFamily="18" charset="-34"/>
                        <a:ea typeface="Calibri"/>
                        <a:cs typeface="DilleniaUPC" pitchFamily="18" charset="-34"/>
                      </a:endParaRPr>
                    </a:p>
                  </a:txBody>
                  <a:tcPr marL="68580" marR="68580" marT="0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200" b="1" baseline="0" dirty="0">
                          <a:latin typeface="DilleniaUPC" pitchFamily="18" charset="-34"/>
                          <a:ea typeface="Calibri"/>
                          <a:cs typeface="DilleniaUPC" pitchFamily="18" charset="-34"/>
                        </a:rPr>
                        <a:t>ผลต่างเพิ่มขึ้น </a:t>
                      </a:r>
                      <a:r>
                        <a:rPr lang="en-US" sz="3200" b="1" baseline="0" dirty="0">
                          <a:latin typeface="DilleniaUPC" pitchFamily="18" charset="-34"/>
                          <a:ea typeface="Calibri"/>
                          <a:cs typeface="DilleniaUPC" pitchFamily="18" charset="-34"/>
                        </a:rPr>
                        <a:t>(</a:t>
                      </a:r>
                      <a:r>
                        <a:rPr lang="th-TH" sz="3200" b="1" baseline="0" dirty="0">
                          <a:latin typeface="DilleniaUPC" pitchFamily="18" charset="-34"/>
                          <a:ea typeface="Calibri"/>
                          <a:cs typeface="DilleniaUPC" pitchFamily="18" charset="-34"/>
                        </a:rPr>
                        <a:t>ลดลง</a:t>
                      </a:r>
                      <a:r>
                        <a:rPr lang="en-US" sz="3200" b="1" baseline="0" dirty="0">
                          <a:latin typeface="DilleniaUPC" pitchFamily="18" charset="-34"/>
                          <a:ea typeface="Calibri"/>
                          <a:cs typeface="DilleniaUPC" pitchFamily="18" charset="-34"/>
                        </a:rPr>
                        <a:t>)</a:t>
                      </a:r>
                      <a:endParaRPr lang="en-US" sz="2000" b="1" baseline="0" dirty="0">
                        <a:latin typeface="DilleniaUPC" pitchFamily="18" charset="-34"/>
                        <a:ea typeface="Calibri"/>
                        <a:cs typeface="DilleniaUPC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baseline="0" dirty="0">
                          <a:latin typeface="DilleniaUPC" pitchFamily="18" charset="-34"/>
                          <a:ea typeface="Calibri"/>
                          <a:cs typeface="DilleniaUPC" pitchFamily="18" charset="-34"/>
                        </a:rPr>
                        <a:t>3,611.11</a:t>
                      </a:r>
                      <a:endParaRPr lang="en-US" sz="2000" baseline="0" dirty="0">
                        <a:latin typeface="DilleniaUPC" pitchFamily="18" charset="-34"/>
                        <a:ea typeface="Calibri"/>
                        <a:cs typeface="DilleniaUPC" pitchFamily="18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baseline="0" dirty="0">
                          <a:latin typeface="DilleniaUPC" pitchFamily="18" charset="-34"/>
                          <a:ea typeface="Calibri"/>
                          <a:cs typeface="DilleniaUPC" pitchFamily="18" charset="-34"/>
                        </a:rPr>
                        <a:t>7,222.22</a:t>
                      </a:r>
                      <a:endParaRPr lang="en-US" sz="2000" baseline="0" dirty="0">
                        <a:latin typeface="DilleniaUPC" pitchFamily="18" charset="-34"/>
                        <a:ea typeface="Calibri"/>
                        <a:cs typeface="DilleniaUPC" pitchFamily="18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baseline="0" dirty="0">
                          <a:latin typeface="DilleniaUPC" pitchFamily="18" charset="-34"/>
                          <a:ea typeface="Calibri"/>
                          <a:cs typeface="DilleniaUPC" pitchFamily="18" charset="-34"/>
                        </a:rPr>
                        <a:t>(</a:t>
                      </a:r>
                      <a:r>
                        <a:rPr lang="en-US" sz="3200" baseline="0" dirty="0" smtClean="0">
                          <a:latin typeface="DilleniaUPC" pitchFamily="18" charset="-34"/>
                          <a:ea typeface="Calibri"/>
                          <a:cs typeface="DilleniaUPC" pitchFamily="18" charset="-34"/>
                        </a:rPr>
                        <a:t>10,833.33)</a:t>
                      </a:r>
                      <a:endParaRPr lang="en-US" sz="2000" baseline="0" dirty="0">
                        <a:latin typeface="DilleniaUPC" pitchFamily="18" charset="-34"/>
                        <a:ea typeface="Calibri"/>
                        <a:cs typeface="DilleniaUPC" pitchFamily="18" charset="-34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56017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4"/>
          <p:cNvSpPr>
            <a:spLocks noGrp="1" noChangeArrowheads="1"/>
          </p:cNvSpPr>
          <p:nvPr>
            <p:ph type="title"/>
          </p:nvPr>
        </p:nvSpPr>
        <p:spPr>
          <a:xfrm>
            <a:off x="1760596" y="616862"/>
            <a:ext cx="9197586" cy="706964"/>
          </a:xfrm>
        </p:spPr>
        <p:txBody>
          <a:bodyPr>
            <a:normAutofit fontScale="90000"/>
          </a:bodyPr>
          <a:lstStyle/>
          <a:p>
            <a:r>
              <a:rPr lang="th-TH" altLang="en-US" dirty="0" smtClean="0"/>
              <a:t>การทบทวนการคิดค่าเสื่อมราคา - วิธีการคิดค่าเสื่อมราคา</a:t>
            </a:r>
          </a:p>
        </p:txBody>
      </p:sp>
      <p:sp>
        <p:nvSpPr>
          <p:cNvPr id="45060" name="Rectangle 5"/>
          <p:cNvSpPr>
            <a:spLocks noGrp="1" noChangeArrowheads="1"/>
          </p:cNvSpPr>
          <p:nvPr>
            <p:ph idx="1"/>
          </p:nvPr>
        </p:nvSpPr>
        <p:spPr>
          <a:xfrm>
            <a:off x="1760596" y="1530672"/>
            <a:ext cx="9367187" cy="5211763"/>
          </a:xfrm>
        </p:spPr>
        <p:txBody>
          <a:bodyPr>
            <a:normAutofit/>
          </a:bodyPr>
          <a:lstStyle/>
          <a:p>
            <a:pPr lvl="0" algn="thaiDist"/>
            <a:r>
              <a:rPr lang="th-TH" sz="3200" dirty="0"/>
              <a:t>หน่วยงานต้องทบทวนวิธีการคิดค่าเสื่อมราคาของสินทรัพย์อย่างน้อย</a:t>
            </a:r>
            <a:r>
              <a:rPr lang="th-TH" sz="3200" dirty="0" smtClean="0"/>
              <a:t>ที่สุด</a:t>
            </a:r>
            <a:br>
              <a:rPr lang="th-TH" sz="3200" dirty="0" smtClean="0"/>
            </a:br>
            <a:r>
              <a:rPr lang="th-TH" sz="3200" b="1" u="sng" dirty="0" smtClean="0"/>
              <a:t>ทุก</a:t>
            </a:r>
            <a:r>
              <a:rPr lang="th-TH" sz="3200" b="1" u="sng" dirty="0"/>
              <a:t>สิ้นรอบปีบัญชี</a:t>
            </a:r>
            <a:r>
              <a:rPr lang="th-TH" sz="3200" b="1" dirty="0"/>
              <a:t> </a:t>
            </a:r>
            <a:r>
              <a:rPr lang="th-TH" sz="3200" b="1" dirty="0" smtClean="0"/>
              <a:t>(ย่อหน้าที่ </a:t>
            </a:r>
            <a:r>
              <a:rPr lang="en-US" sz="3200" b="1" dirty="0" smtClean="0">
                <a:latin typeface="DilleniaUPC" pitchFamily="18" charset="-34"/>
                <a:cs typeface="DilleniaUPC" pitchFamily="18" charset="-34"/>
              </a:rPr>
              <a:t>69</a:t>
            </a:r>
            <a:r>
              <a:rPr lang="th-TH" sz="3200" b="1" dirty="0" smtClean="0"/>
              <a:t>)</a:t>
            </a:r>
          </a:p>
          <a:p>
            <a:pPr algn="thaiDist"/>
            <a:r>
              <a:rPr lang="th-TH" sz="3200" dirty="0" smtClean="0"/>
              <a:t>หาก</a:t>
            </a:r>
            <a:r>
              <a:rPr lang="th-TH" sz="3200" dirty="0"/>
              <a:t>หน่วยงานพบว่าลักษณะรูปแบบของประโยชน์เชิงเศรษฐกิจที่คาดว่าจะได้รับในอนาคต หรือศักยภาพในการให้บริการจากสินทรัพย์นั้นเปลี่ยนแปลงไปอย่างมีนัยสำคัญ หน่วยงานต้องเปลี่ยนวิธีการคิดค่าเสื่อมราคาเพื่อสะท้อนถึงลักษณะรูปแบบของประโยชน์เชิงเศรษฐกิจที่เปลี่ยนแปลงไป การเปลี่ยนแปลงดังกล่าวถือ</a:t>
            </a:r>
            <a:r>
              <a:rPr lang="th-TH" sz="3200" dirty="0" smtClean="0"/>
              <a:t>เป็น</a:t>
            </a:r>
            <a:r>
              <a:rPr lang="th-TH" sz="3200" b="1" u="sng" dirty="0" smtClean="0"/>
              <a:t>การ</a:t>
            </a:r>
            <a:r>
              <a:rPr lang="th-TH" sz="3200" b="1" u="sng" dirty="0"/>
              <a:t>เปลี่ยนแปลงประมาณการทางบัญชี</a:t>
            </a:r>
            <a:r>
              <a:rPr lang="th-TH" sz="3200" b="1" dirty="0"/>
              <a:t> </a:t>
            </a:r>
            <a:r>
              <a:rPr lang="th-TH" sz="3200" dirty="0" smtClean="0"/>
              <a:t>ใช้วิธีเปลี่ยนทันทีเป็นต้นไป ตาม</a:t>
            </a:r>
            <a:r>
              <a:rPr lang="th-TH" sz="3200" dirty="0"/>
              <a:t>ข้อกำหนดของมาตรฐานการบัญชีภาครัฐ ฉบับที่ ๓ เรื่อง นโยบายการบัญชี การเปลี่ยนแปลงประมาณการทางบัญชี และ</a:t>
            </a:r>
            <a:r>
              <a:rPr lang="th-TH" sz="3200" dirty="0" smtClean="0"/>
              <a:t>ข้อผิดพลาด </a:t>
            </a:r>
            <a:r>
              <a:rPr lang="th-TH" sz="3200" b="1" dirty="0"/>
              <a:t>(ย่อหน้าที่ </a:t>
            </a:r>
            <a:r>
              <a:rPr lang="en-US" sz="3200" b="1" dirty="0" smtClean="0">
                <a:latin typeface="DilleniaUPC" pitchFamily="18" charset="-34"/>
                <a:cs typeface="DilleniaUPC" pitchFamily="18" charset="-34"/>
              </a:rPr>
              <a:t>69</a:t>
            </a:r>
            <a:r>
              <a:rPr lang="th-TH" sz="3200" b="1" dirty="0" smtClean="0"/>
              <a:t>)</a:t>
            </a:r>
            <a:endParaRPr lang="th-TH" sz="3200" b="1" dirty="0"/>
          </a:p>
          <a:p>
            <a:pPr lvl="0" algn="thaiDist"/>
            <a:endParaRPr lang="en-US" sz="3200" dirty="0"/>
          </a:p>
        </p:txBody>
      </p:sp>
      <p:sp>
        <p:nvSpPr>
          <p:cNvPr id="45058" name="Rectangle 7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D82648E-0820-4E7E-94C4-11C20DB3F742}" type="slidenum">
              <a:rPr lang="en-US" altLang="en-US"/>
              <a:pPr/>
              <a:t>44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4"/>
          <p:cNvSpPr>
            <a:spLocks noGrp="1" noChangeArrowheads="1"/>
          </p:cNvSpPr>
          <p:nvPr>
            <p:ph type="title"/>
          </p:nvPr>
        </p:nvSpPr>
        <p:spPr>
          <a:xfrm>
            <a:off x="1722994" y="616862"/>
            <a:ext cx="8761413" cy="706964"/>
          </a:xfrm>
        </p:spPr>
        <p:txBody>
          <a:bodyPr>
            <a:noAutofit/>
          </a:bodyPr>
          <a:lstStyle/>
          <a:p>
            <a:r>
              <a:rPr lang="th-TH" altLang="en-US" dirty="0" smtClean="0"/>
              <a:t>การตัดรายการ</a:t>
            </a:r>
          </a:p>
        </p:txBody>
      </p:sp>
      <p:sp>
        <p:nvSpPr>
          <p:cNvPr id="46084" name="Rectangle 5"/>
          <p:cNvSpPr>
            <a:spLocks noGrp="1" noChangeArrowheads="1"/>
          </p:cNvSpPr>
          <p:nvPr>
            <p:ph idx="1"/>
          </p:nvPr>
        </p:nvSpPr>
        <p:spPr>
          <a:xfrm>
            <a:off x="1722994" y="1490068"/>
            <a:ext cx="8952923" cy="5211763"/>
          </a:xfrm>
        </p:spPr>
        <p:txBody>
          <a:bodyPr>
            <a:normAutofit/>
          </a:bodyPr>
          <a:lstStyle/>
          <a:p>
            <a:pPr lvl="0" algn="thaiDist"/>
            <a:r>
              <a:rPr lang="th-TH" sz="3200" dirty="0"/>
              <a:t>หน่วยงานต้องตัดรายการมูลค่าตามบัญชีของรายการที่ดิน อาคารและอุปกรณ์ออกจาก</a:t>
            </a:r>
            <a:r>
              <a:rPr lang="th-TH" sz="3200" dirty="0" smtClean="0"/>
              <a:t>บัญชีเมื่อ </a:t>
            </a:r>
            <a:r>
              <a:rPr lang="th-TH" sz="3200" b="1" dirty="0" smtClean="0"/>
              <a:t>(ย่อหน้าที่ </a:t>
            </a:r>
            <a:r>
              <a:rPr lang="en-US" sz="3200" b="1" dirty="0" smtClean="0">
                <a:latin typeface="DilleniaUPC" pitchFamily="18" charset="-34"/>
                <a:cs typeface="DilleniaUPC" pitchFamily="18" charset="-34"/>
              </a:rPr>
              <a:t>74</a:t>
            </a:r>
            <a:r>
              <a:rPr lang="th-TH" sz="3200" b="1" dirty="0" smtClean="0"/>
              <a:t>)</a:t>
            </a:r>
            <a:endParaRPr lang="en-US" sz="3200" b="1" dirty="0" smtClean="0"/>
          </a:p>
          <a:p>
            <a:pPr marL="869950" lvl="1" indent="-412750"/>
            <a:r>
              <a:rPr lang="th-TH" altLang="en-US" sz="3200" dirty="0" smtClean="0"/>
              <a:t>หน่วยงานจำหน่ายสินทรัพย์ </a:t>
            </a:r>
            <a:r>
              <a:rPr lang="th-TH" altLang="en-US" sz="3200" dirty="0"/>
              <a:t>หรือ</a:t>
            </a:r>
          </a:p>
          <a:p>
            <a:pPr marL="869950" lvl="1" indent="-412750" algn="thaiDist"/>
            <a:r>
              <a:rPr lang="th-TH" sz="3200" dirty="0"/>
              <a:t>หน่วยงานคาดว่าจะไม่ได้รับประโยชน์เชิงเศรษฐกิจในอนาคตหรือ</a:t>
            </a:r>
            <a:r>
              <a:rPr lang="th-TH" sz="3200" dirty="0" smtClean="0"/>
              <a:t>ศักยภาพ              ในการ</a:t>
            </a:r>
            <a:r>
              <a:rPr lang="th-TH" sz="3200" dirty="0"/>
              <a:t>ให้บริการจากการใช้สินทรัพย์หรือจากการจำหน่าย</a:t>
            </a:r>
            <a:r>
              <a:rPr lang="th-TH" sz="3200" dirty="0" smtClean="0"/>
              <a:t>สินทรัพย์</a:t>
            </a:r>
          </a:p>
          <a:p>
            <a:pPr algn="thaiDist"/>
            <a:r>
              <a:rPr lang="th-TH" sz="3200" dirty="0"/>
              <a:t>หน่วยงานต้องรับรู้กำไรหรือขาดทุนที่เกิดขึ้นจากการตัดรายการที่ดิน อาคาร และอุปกรณ์ ในรายได้สูง/(ต่ำ) กว่าค่าใช้จ่ายเมื่อหน่วยงานตัดรายการสินทรัพย์นั้นออกจาก</a:t>
            </a:r>
            <a:r>
              <a:rPr lang="th-TH" sz="3200" dirty="0" smtClean="0"/>
              <a:t>บัญชี </a:t>
            </a:r>
            <a:r>
              <a:rPr lang="th-TH" sz="3200" b="1" dirty="0" smtClean="0"/>
              <a:t>(ย่อหน้าที่ </a:t>
            </a:r>
            <a:r>
              <a:rPr lang="en-US" sz="3200" b="1" dirty="0" smtClean="0"/>
              <a:t>75</a:t>
            </a:r>
            <a:r>
              <a:rPr lang="th-TH" sz="3200" b="1" dirty="0" smtClean="0"/>
              <a:t>)</a:t>
            </a:r>
            <a:endParaRPr lang="th-TH" altLang="en-US" sz="3200" b="1" dirty="0"/>
          </a:p>
        </p:txBody>
      </p:sp>
      <p:sp>
        <p:nvSpPr>
          <p:cNvPr id="46082" name="Rectangle 7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90D37CB-3E6C-46C2-9B94-4149C5D01A15}" type="slidenum">
              <a:rPr lang="en-US" altLang="en-US"/>
              <a:pPr/>
              <a:t>45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4"/>
          <p:cNvSpPr>
            <a:spLocks noGrp="1" noChangeArrowheads="1"/>
          </p:cNvSpPr>
          <p:nvPr>
            <p:ph type="title"/>
          </p:nvPr>
        </p:nvSpPr>
        <p:spPr>
          <a:xfrm>
            <a:off x="1755233" y="616862"/>
            <a:ext cx="8761413" cy="706964"/>
          </a:xfrm>
        </p:spPr>
        <p:txBody>
          <a:bodyPr>
            <a:noAutofit/>
          </a:bodyPr>
          <a:lstStyle/>
          <a:p>
            <a:r>
              <a:rPr lang="th-TH" altLang="en-US" dirty="0" smtClean="0"/>
              <a:t>การตัดรายการ</a:t>
            </a:r>
          </a:p>
        </p:txBody>
      </p:sp>
      <p:sp>
        <p:nvSpPr>
          <p:cNvPr id="46084" name="Rectangle 5"/>
          <p:cNvSpPr>
            <a:spLocks noGrp="1" noChangeArrowheads="1"/>
          </p:cNvSpPr>
          <p:nvPr>
            <p:ph idx="1"/>
          </p:nvPr>
        </p:nvSpPr>
        <p:spPr>
          <a:xfrm>
            <a:off x="1755233" y="1500361"/>
            <a:ext cx="8956310" cy="4900440"/>
          </a:xfrm>
        </p:spPr>
        <p:txBody>
          <a:bodyPr>
            <a:normAutofit/>
          </a:bodyPr>
          <a:lstStyle/>
          <a:p>
            <a:pPr lvl="0" algn="thaiDist"/>
            <a:r>
              <a:rPr lang="th-TH" sz="3200" dirty="0" smtClean="0"/>
              <a:t>หาก</a:t>
            </a:r>
            <a:r>
              <a:rPr lang="th-TH" sz="3200" dirty="0"/>
              <a:t>หน่วยงานรับรู้ต้นทุนในการเปลี่ยนแทนส่วนประกอบของสินทรัพย์เป็นส่วนหนึ่งของมูลค่าตามบัญชี หน่วยงานต้องตัดมูลค่าตามบัญชีของส่วนประกอบที่ถูกเปลี่ยนแทน โดยไม่คำนึงว่าส่วนประกอบที่ถูกเปลี่ยนแทนนั้นได้มีการคิดค่าเสื่อมราคาแยกต่างหากจากสินทรัพย์นั้นหรือไม่ หากหน่วยงานไม่สามารถกำหนดมูลค่าตามบัญชีของส่วนประกอบที่ถูกเปลี่ยนแทนได้ ในทางปฏิบัติ หน่วยงานอาจใช้ต้นทุนใน</a:t>
            </a:r>
            <a:r>
              <a:rPr lang="th-TH" sz="3200" dirty="0" smtClean="0"/>
              <a:t>การ                เปลี่ยน</a:t>
            </a:r>
            <a:r>
              <a:rPr lang="th-TH" sz="3200" dirty="0"/>
              <a:t>แทนเป็นตัวบ่งชี้ถึงต้นทุนของส่วนประกอบที่ถูกเปลี่ยนแทน</a:t>
            </a:r>
            <a:r>
              <a:rPr lang="th-TH" sz="3200" dirty="0" smtClean="0"/>
              <a:t> </a:t>
            </a:r>
            <a:r>
              <a:rPr lang="th-TH" sz="3200" b="1" dirty="0" smtClean="0"/>
              <a:t>(ย่อหน้าที่ </a:t>
            </a:r>
            <a:r>
              <a:rPr lang="en-US" sz="3200" b="1" dirty="0" smtClean="0"/>
              <a:t>77</a:t>
            </a:r>
            <a:r>
              <a:rPr lang="th-TH" sz="3200" b="1" dirty="0" smtClean="0"/>
              <a:t>)</a:t>
            </a:r>
            <a:endParaRPr lang="en-US" sz="3200" b="1" dirty="0" smtClean="0"/>
          </a:p>
          <a:p>
            <a:pPr lvl="0" algn="thaiDist"/>
            <a:r>
              <a:rPr lang="th-TH" sz="3200" dirty="0"/>
              <a:t>ผลกำไรหรือขาดทุนที่เกิดจากการตัดรายการที่ดิน อาคาร และอุปกรณ์ คือผลต่างระหว่างสิ่งตอบแทนสุทธิที่ได้รับจากการจำหน่ายสินทรัพย์กับมูลค่าตามบัญชีของสินทรัพย์นั้น </a:t>
            </a:r>
            <a:r>
              <a:rPr lang="th-TH" sz="3200" b="1" dirty="0" smtClean="0"/>
              <a:t>(ย่อหน้าที่ </a:t>
            </a:r>
            <a:r>
              <a:rPr lang="en-US" sz="3200" b="1" dirty="0" smtClean="0"/>
              <a:t>78</a:t>
            </a:r>
            <a:r>
              <a:rPr lang="th-TH" sz="3200" b="1" dirty="0" smtClean="0"/>
              <a:t>)</a:t>
            </a:r>
            <a:endParaRPr lang="th-TH" altLang="en-US" sz="3200" b="1" dirty="0"/>
          </a:p>
        </p:txBody>
      </p:sp>
      <p:sp>
        <p:nvSpPr>
          <p:cNvPr id="46082" name="Rectangle 7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90D37CB-3E6C-46C2-9B94-4149C5D01A15}" type="slidenum">
              <a:rPr lang="en-US" altLang="en-US"/>
              <a:pPr/>
              <a:t>46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03066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682492" y="268510"/>
            <a:ext cx="9244409" cy="706964"/>
          </a:xfrm>
        </p:spPr>
        <p:txBody>
          <a:bodyPr>
            <a:noAutofit/>
          </a:bodyPr>
          <a:lstStyle/>
          <a:p>
            <a:r>
              <a:rPr lang="th-TH" sz="36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ตัวอย่าง</a:t>
            </a:r>
            <a:r>
              <a:rPr lang="th-TH" sz="3600" dirty="0" smtClean="0"/>
              <a:t> – การบันทึกรายการกรณีได้บันทึกสินทรัพย์เดิมไว้ และมีการแยกส่วนประกอบตามนัยสำคัญ </a:t>
            </a:r>
            <a:endParaRPr lang="th-TH" sz="3600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1776277" y="1433699"/>
            <a:ext cx="10003826" cy="5206587"/>
          </a:xfrm>
        </p:spPr>
        <p:txBody>
          <a:bodyPr>
            <a:normAutofit/>
          </a:bodyPr>
          <a:lstStyle/>
          <a:p>
            <a:pPr algn="thaiDist">
              <a:lnSpc>
                <a:spcPct val="80000"/>
              </a:lnSpc>
            </a:pPr>
            <a:r>
              <a:rPr lang="th-TH" altLang="en-US" sz="3200" dirty="0" smtClean="0"/>
              <a:t>ในวันที่ 1 ตุลาคม 2561 หน่วยงานได้ซื้อครุภัณฑ์วิทยาศาสตร์มา 2,000,000 บาท มีอายุการให้ประโยชน์ 10 ปี และไม่มีมูลค่าคงเหลือ หน่วยงานประเมินได้ว่าครุภัณฑ์มีอะไหล่ที่เป็นส่วนประกอบที่สำคัญ ต้องมีการเปลี่ยนแทนทุกๆ 5 ปี อะไหล่นี้มีราคาทุน 300,000 บาท  </a:t>
            </a:r>
            <a:endParaRPr lang="th-TH" altLang="en-US" sz="2400" dirty="0" smtClean="0"/>
          </a:p>
          <a:p>
            <a:pPr marL="742950" lvl="2" indent="-342900" algn="thaiDist">
              <a:lnSpc>
                <a:spcPct val="80000"/>
              </a:lnSpc>
            </a:pPr>
            <a:r>
              <a:rPr lang="th-TH" altLang="en-US" sz="2600" dirty="0" smtClean="0"/>
              <a:t>การบันทึกการซื้อครุภัณฑ์วิทยาศาสตร์ วันที่ 1 ตุลาคม 2561</a:t>
            </a:r>
          </a:p>
          <a:p>
            <a:pPr marL="0" lvl="1" indent="0" algn="thaiDist">
              <a:lnSpc>
                <a:spcPct val="80000"/>
              </a:lnSpc>
              <a:buNone/>
            </a:pPr>
            <a:r>
              <a:rPr lang="th-TH" sz="2400" dirty="0" smtClean="0"/>
              <a:t>		เดบิต ครุภัณฑ์วิทยาศาสตร์ (หลัก)			1,700,000</a:t>
            </a:r>
          </a:p>
          <a:p>
            <a:pPr marL="0" lvl="1" indent="0" algn="thaiDist">
              <a:lnSpc>
                <a:spcPct val="80000"/>
              </a:lnSpc>
              <a:buNone/>
            </a:pPr>
            <a:r>
              <a:rPr lang="th-TH" sz="2400" dirty="0"/>
              <a:t>	</a:t>
            </a:r>
            <a:r>
              <a:rPr lang="th-TH" sz="2400" dirty="0" smtClean="0"/>
              <a:t>		 ครุภัณฑ์วิทยาศาสตร์ (อะไหล่)		  300,000</a:t>
            </a:r>
          </a:p>
          <a:p>
            <a:pPr marL="0" lvl="1" indent="0" algn="thaiDist">
              <a:lnSpc>
                <a:spcPct val="80000"/>
              </a:lnSpc>
              <a:buNone/>
            </a:pPr>
            <a:r>
              <a:rPr lang="th-TH" sz="2400" dirty="0"/>
              <a:t>	</a:t>
            </a:r>
            <a:r>
              <a:rPr lang="th-TH" sz="2400" dirty="0" smtClean="0"/>
              <a:t>		เครดิต เงินสด								2,000,000</a:t>
            </a:r>
          </a:p>
          <a:p>
            <a:pPr marL="742950" lvl="2" indent="-342900" algn="thaiDist">
              <a:lnSpc>
                <a:spcPct val="80000"/>
              </a:lnSpc>
            </a:pPr>
            <a:r>
              <a:rPr lang="th-TH" altLang="en-US" sz="2600" dirty="0"/>
              <a:t>การบันทึก</a:t>
            </a:r>
            <a:r>
              <a:rPr lang="th-TH" altLang="en-US" sz="2600" dirty="0" smtClean="0"/>
              <a:t>การคิดค่าเสื่อมราคาแยกครุภัณฑ์หลักและอะไหล่แต่ละปี ณ วันที่ 30 กันยายน 2562 - 2566</a:t>
            </a:r>
            <a:endParaRPr lang="th-TH" altLang="en-US" sz="2600" dirty="0"/>
          </a:p>
          <a:p>
            <a:pPr marL="0" lvl="1" indent="0" algn="thaiDist">
              <a:lnSpc>
                <a:spcPct val="80000"/>
              </a:lnSpc>
              <a:buNone/>
            </a:pPr>
            <a:r>
              <a:rPr lang="th-TH" sz="2400" dirty="0"/>
              <a:t>		เดบิต </a:t>
            </a:r>
            <a:r>
              <a:rPr lang="th-TH" sz="2400" dirty="0" smtClean="0"/>
              <a:t>ค่าเสื่อมราคา – ครุภัณฑ์</a:t>
            </a:r>
            <a:r>
              <a:rPr lang="th-TH" sz="2400" dirty="0" err="1" smtClean="0"/>
              <a:t>วิทย์</a:t>
            </a:r>
            <a:r>
              <a:rPr lang="th-TH" sz="2400" dirty="0" smtClean="0"/>
              <a:t>ฯ (หลัก)</a:t>
            </a:r>
            <a:r>
              <a:rPr lang="th-TH" sz="2400" dirty="0"/>
              <a:t>	 </a:t>
            </a:r>
            <a:r>
              <a:rPr lang="th-TH" sz="2400" dirty="0" smtClean="0"/>
              <a:t>  170,000</a:t>
            </a:r>
          </a:p>
          <a:p>
            <a:pPr marL="0" lvl="1" indent="0" algn="thaiDist">
              <a:lnSpc>
                <a:spcPct val="80000"/>
              </a:lnSpc>
              <a:buNone/>
            </a:pPr>
            <a:r>
              <a:rPr lang="th-TH" sz="2400" dirty="0"/>
              <a:t>	</a:t>
            </a:r>
            <a:r>
              <a:rPr lang="th-TH" sz="2400" dirty="0" smtClean="0"/>
              <a:t>		ค่าเสื่อมราคา – ครุภัณฑ์</a:t>
            </a:r>
            <a:r>
              <a:rPr lang="th-TH" sz="2400" dirty="0" err="1" smtClean="0"/>
              <a:t>วิทย์</a:t>
            </a:r>
            <a:r>
              <a:rPr lang="th-TH" sz="2400" dirty="0" smtClean="0"/>
              <a:t>ฯ (อะไหล่)	     60,000</a:t>
            </a:r>
          </a:p>
          <a:p>
            <a:pPr marL="0" lvl="1" indent="0" algn="thaiDist">
              <a:lnSpc>
                <a:spcPct val="80000"/>
              </a:lnSpc>
              <a:buNone/>
            </a:pPr>
            <a:r>
              <a:rPr lang="th-TH" sz="2400" dirty="0"/>
              <a:t>	</a:t>
            </a:r>
            <a:r>
              <a:rPr lang="th-TH" sz="2400" dirty="0" smtClean="0"/>
              <a:t>	</a:t>
            </a:r>
            <a:r>
              <a:rPr lang="th-TH" sz="2400" dirty="0"/>
              <a:t>	</a:t>
            </a:r>
            <a:r>
              <a:rPr lang="th-TH" sz="2400" dirty="0" smtClean="0"/>
              <a:t>เครดิต ค่า</a:t>
            </a:r>
            <a:r>
              <a:rPr lang="th-TH" sz="2400" dirty="0"/>
              <a:t>เสื่อมรา</a:t>
            </a:r>
            <a:r>
              <a:rPr lang="th-TH" sz="2400" dirty="0" smtClean="0"/>
              <a:t>คาสะสม </a:t>
            </a:r>
            <a:r>
              <a:rPr lang="th-TH" sz="2400" dirty="0"/>
              <a:t>– ครุภัณฑ์</a:t>
            </a:r>
            <a:r>
              <a:rPr lang="th-TH" sz="2400" dirty="0" err="1"/>
              <a:t>วิทย์</a:t>
            </a:r>
            <a:r>
              <a:rPr lang="th-TH" sz="2400" dirty="0"/>
              <a:t>ฯ (หลัก) </a:t>
            </a:r>
            <a:r>
              <a:rPr lang="th-TH" sz="2400" dirty="0" smtClean="0"/>
              <a:t>		170,000</a:t>
            </a:r>
            <a:endParaRPr lang="th-TH" sz="2400" dirty="0"/>
          </a:p>
          <a:p>
            <a:pPr marL="0" lvl="1" indent="0" algn="thaiDist">
              <a:lnSpc>
                <a:spcPct val="80000"/>
              </a:lnSpc>
              <a:buNone/>
            </a:pPr>
            <a:r>
              <a:rPr lang="th-TH" sz="2400" dirty="0"/>
              <a:t>				</a:t>
            </a:r>
            <a:r>
              <a:rPr lang="th-TH" sz="2400" dirty="0" smtClean="0"/>
              <a:t>  ค่า</a:t>
            </a:r>
            <a:r>
              <a:rPr lang="th-TH" sz="2400" dirty="0"/>
              <a:t>เสื่อมรา</a:t>
            </a:r>
            <a:r>
              <a:rPr lang="th-TH" sz="2400" dirty="0" smtClean="0"/>
              <a:t>คาสะสม </a:t>
            </a:r>
            <a:r>
              <a:rPr lang="th-TH" sz="2400" dirty="0"/>
              <a:t>– ครุภัณฑ์</a:t>
            </a:r>
            <a:r>
              <a:rPr lang="th-TH" sz="2400" dirty="0" err="1"/>
              <a:t>วิทย์</a:t>
            </a:r>
            <a:r>
              <a:rPr lang="th-TH" sz="2400" dirty="0"/>
              <a:t>ฯ </a:t>
            </a:r>
            <a:r>
              <a:rPr lang="th-TH" sz="2400" dirty="0" smtClean="0"/>
              <a:t>(อะไหล่) 		  60,000</a:t>
            </a:r>
            <a:endParaRPr lang="th-TH" sz="2400" dirty="0"/>
          </a:p>
          <a:p>
            <a:pPr marL="0" lvl="1" indent="0" algn="thaiDist">
              <a:lnSpc>
                <a:spcPct val="80000"/>
              </a:lnSpc>
              <a:buNone/>
            </a:pPr>
            <a:endParaRPr lang="th-TH" sz="2400" dirty="0" smtClean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4DB29-0DB9-4AFC-B7D7-714E5675EC4F}" type="slidenum">
              <a:rPr lang="en-US" smtClean="0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8443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682492" y="268510"/>
            <a:ext cx="9244409" cy="706964"/>
          </a:xfrm>
        </p:spPr>
        <p:txBody>
          <a:bodyPr>
            <a:noAutofit/>
          </a:bodyPr>
          <a:lstStyle/>
          <a:p>
            <a:r>
              <a:rPr lang="th-TH" sz="36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ตัวอย่าง</a:t>
            </a:r>
            <a:r>
              <a:rPr lang="th-TH" sz="3600" dirty="0" smtClean="0"/>
              <a:t> – การบันทึกรายการกรณีได้บันทึกสินทรัพย์เดิมไว้ และมีการแยกส่วนประกอบตามนัยสำคัญ </a:t>
            </a:r>
            <a:endParaRPr lang="th-TH" sz="3600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1645645" y="1539240"/>
            <a:ext cx="10003826" cy="4831080"/>
          </a:xfrm>
        </p:spPr>
        <p:txBody>
          <a:bodyPr>
            <a:normAutofit/>
          </a:bodyPr>
          <a:lstStyle/>
          <a:p>
            <a:pPr marL="742950" lvl="2" indent="-342900" algn="thaiDist">
              <a:lnSpc>
                <a:spcPct val="80000"/>
              </a:lnSpc>
            </a:pPr>
            <a:r>
              <a:rPr lang="th-TH" altLang="en-US" sz="2600" dirty="0" smtClean="0"/>
              <a:t>การบันทึกการตัดรายการอะไหล่ และซื้ออะไหล่มาเปลี่ยนแทนในวันที่ 30 กันยายน 2566</a:t>
            </a:r>
          </a:p>
          <a:p>
            <a:pPr marL="0" lvl="1" indent="0" algn="thaiDist">
              <a:lnSpc>
                <a:spcPct val="80000"/>
              </a:lnSpc>
              <a:buNone/>
            </a:pPr>
            <a:r>
              <a:rPr lang="th-TH" sz="2400" dirty="0" smtClean="0"/>
              <a:t>		เดบิต ค่าเสื่อมราคาสะสม – ครุภัณฑ์</a:t>
            </a:r>
            <a:r>
              <a:rPr lang="th-TH" sz="2400" dirty="0" err="1" smtClean="0"/>
              <a:t>วิทย์</a:t>
            </a:r>
            <a:r>
              <a:rPr lang="th-TH" sz="2400" dirty="0" smtClean="0"/>
              <a:t>ฯ (อะไหล่)	300,000</a:t>
            </a:r>
          </a:p>
          <a:p>
            <a:pPr marL="0" lvl="1" indent="0" algn="thaiDist">
              <a:lnSpc>
                <a:spcPct val="80000"/>
              </a:lnSpc>
              <a:buNone/>
            </a:pPr>
            <a:r>
              <a:rPr lang="th-TH" sz="2400" dirty="0"/>
              <a:t>	</a:t>
            </a:r>
            <a:r>
              <a:rPr lang="th-TH" sz="2400" dirty="0" smtClean="0"/>
              <a:t>		เครดิต ครุภัณฑ์</a:t>
            </a:r>
            <a:r>
              <a:rPr lang="th-TH" sz="2400" dirty="0" err="1" smtClean="0"/>
              <a:t>วิทย์</a:t>
            </a:r>
            <a:r>
              <a:rPr lang="th-TH" sz="2400" dirty="0" smtClean="0"/>
              <a:t>ฯ (อะไหล่)					300,000</a:t>
            </a:r>
          </a:p>
          <a:p>
            <a:pPr marL="0" lvl="1" indent="0" algn="thaiDist">
              <a:lnSpc>
                <a:spcPct val="80000"/>
              </a:lnSpc>
              <a:buNone/>
            </a:pPr>
            <a:r>
              <a:rPr lang="th-TH" sz="2400" dirty="0"/>
              <a:t>	</a:t>
            </a:r>
            <a:r>
              <a:rPr lang="th-TH" sz="2400" dirty="0" smtClean="0"/>
              <a:t>	เดบิต ครุภัณฑ์วิทยาศาสตร์ (อะไหล่)				300,000</a:t>
            </a:r>
          </a:p>
          <a:p>
            <a:pPr marL="0" lvl="1" indent="0" algn="thaiDist">
              <a:lnSpc>
                <a:spcPct val="80000"/>
              </a:lnSpc>
              <a:buNone/>
            </a:pPr>
            <a:r>
              <a:rPr lang="th-TH" sz="2400" dirty="0"/>
              <a:t>	</a:t>
            </a:r>
            <a:r>
              <a:rPr lang="th-TH" sz="2400" dirty="0" smtClean="0"/>
              <a:t>		 เครดิต เงินสด								300,000</a:t>
            </a:r>
          </a:p>
          <a:p>
            <a:pPr marL="742950" lvl="2" indent="-342900" algn="thaiDist">
              <a:lnSpc>
                <a:spcPct val="80000"/>
              </a:lnSpc>
            </a:pPr>
            <a:r>
              <a:rPr lang="th-TH" altLang="en-US" sz="2600" dirty="0" smtClean="0"/>
              <a:t>การ</a:t>
            </a:r>
            <a:r>
              <a:rPr lang="th-TH" altLang="en-US" sz="2600" dirty="0"/>
              <a:t>บันทึก</a:t>
            </a:r>
            <a:r>
              <a:rPr lang="th-TH" altLang="en-US" sz="2600" dirty="0" smtClean="0"/>
              <a:t>การคิดค่าเสื่อมราคาแยกครุภัณฑ์หลักและอะไหล่แต่ละปี ณ วันที่ 30 กันยายน 2567 - 2571</a:t>
            </a:r>
            <a:endParaRPr lang="th-TH" altLang="en-US" sz="2600" dirty="0"/>
          </a:p>
          <a:p>
            <a:pPr marL="0" lvl="1" indent="0" algn="thaiDist">
              <a:lnSpc>
                <a:spcPct val="80000"/>
              </a:lnSpc>
              <a:buNone/>
            </a:pPr>
            <a:r>
              <a:rPr lang="th-TH" sz="2400" dirty="0"/>
              <a:t>		เดบิต </a:t>
            </a:r>
            <a:r>
              <a:rPr lang="th-TH" sz="2400" dirty="0" smtClean="0"/>
              <a:t>ค่าเสื่อมราคา – ครุภัณฑ์</a:t>
            </a:r>
            <a:r>
              <a:rPr lang="th-TH" sz="2400" dirty="0" err="1" smtClean="0"/>
              <a:t>วิทย์</a:t>
            </a:r>
            <a:r>
              <a:rPr lang="th-TH" sz="2400" dirty="0" smtClean="0"/>
              <a:t>ฯ (หลัก)</a:t>
            </a:r>
            <a:r>
              <a:rPr lang="th-TH" sz="2400" dirty="0"/>
              <a:t>	</a:t>
            </a:r>
            <a:r>
              <a:rPr lang="th-TH" sz="2400" dirty="0" smtClean="0"/>
              <a:t>	170,000</a:t>
            </a:r>
          </a:p>
          <a:p>
            <a:pPr marL="0" lvl="1" indent="0" algn="thaiDist">
              <a:lnSpc>
                <a:spcPct val="80000"/>
              </a:lnSpc>
              <a:buNone/>
            </a:pPr>
            <a:r>
              <a:rPr lang="th-TH" sz="2400" dirty="0"/>
              <a:t>	</a:t>
            </a:r>
            <a:r>
              <a:rPr lang="th-TH" sz="2400" dirty="0" smtClean="0"/>
              <a:t>		ค่าเสื่อมราคา – ครุภัณฑ์</a:t>
            </a:r>
            <a:r>
              <a:rPr lang="th-TH" sz="2400" dirty="0" err="1" smtClean="0"/>
              <a:t>วิทย์</a:t>
            </a:r>
            <a:r>
              <a:rPr lang="th-TH" sz="2400" dirty="0" smtClean="0"/>
              <a:t>ฯ (อะไหล่)	   	  60,000</a:t>
            </a:r>
          </a:p>
          <a:p>
            <a:pPr marL="0" lvl="1" indent="0" algn="thaiDist">
              <a:lnSpc>
                <a:spcPct val="80000"/>
              </a:lnSpc>
              <a:buNone/>
            </a:pPr>
            <a:r>
              <a:rPr lang="th-TH" sz="2400" dirty="0"/>
              <a:t>	</a:t>
            </a:r>
            <a:r>
              <a:rPr lang="th-TH" sz="2400" dirty="0" smtClean="0"/>
              <a:t>	</a:t>
            </a:r>
            <a:r>
              <a:rPr lang="th-TH" sz="2400" dirty="0"/>
              <a:t>	</a:t>
            </a:r>
            <a:r>
              <a:rPr lang="th-TH" sz="2400" dirty="0" smtClean="0"/>
              <a:t>เครดิต ค่า</a:t>
            </a:r>
            <a:r>
              <a:rPr lang="th-TH" sz="2400" dirty="0"/>
              <a:t>เสื่อมรา</a:t>
            </a:r>
            <a:r>
              <a:rPr lang="th-TH" sz="2400" dirty="0" smtClean="0"/>
              <a:t>คาสะสม </a:t>
            </a:r>
            <a:r>
              <a:rPr lang="th-TH" sz="2400" dirty="0"/>
              <a:t>– ครุภัณฑ์</a:t>
            </a:r>
            <a:r>
              <a:rPr lang="th-TH" sz="2400" dirty="0" err="1"/>
              <a:t>วิทย์</a:t>
            </a:r>
            <a:r>
              <a:rPr lang="th-TH" sz="2400" dirty="0"/>
              <a:t>ฯ (หลัก) </a:t>
            </a:r>
            <a:r>
              <a:rPr lang="th-TH" sz="2400" dirty="0" smtClean="0"/>
              <a:t>		170,000</a:t>
            </a:r>
            <a:endParaRPr lang="th-TH" sz="2400" dirty="0"/>
          </a:p>
          <a:p>
            <a:pPr marL="0" lvl="1" indent="0" algn="thaiDist">
              <a:lnSpc>
                <a:spcPct val="80000"/>
              </a:lnSpc>
              <a:buNone/>
            </a:pPr>
            <a:r>
              <a:rPr lang="th-TH" sz="2400" dirty="0"/>
              <a:t>				</a:t>
            </a:r>
            <a:r>
              <a:rPr lang="th-TH" sz="2400" dirty="0" smtClean="0"/>
              <a:t>  ค่า</a:t>
            </a:r>
            <a:r>
              <a:rPr lang="th-TH" sz="2400" dirty="0"/>
              <a:t>เสื่อมรา</a:t>
            </a:r>
            <a:r>
              <a:rPr lang="th-TH" sz="2400" dirty="0" smtClean="0"/>
              <a:t>คาสะสม </a:t>
            </a:r>
            <a:r>
              <a:rPr lang="th-TH" sz="2400" dirty="0"/>
              <a:t>– ครุภัณฑ์</a:t>
            </a:r>
            <a:r>
              <a:rPr lang="th-TH" sz="2400" dirty="0" err="1"/>
              <a:t>วิทย์</a:t>
            </a:r>
            <a:r>
              <a:rPr lang="th-TH" sz="2400" dirty="0"/>
              <a:t>ฯ </a:t>
            </a:r>
            <a:r>
              <a:rPr lang="th-TH" sz="2400" dirty="0" smtClean="0"/>
              <a:t>(อะไหล่) 		  60,000</a:t>
            </a:r>
            <a:endParaRPr lang="th-TH" sz="2400" dirty="0"/>
          </a:p>
          <a:p>
            <a:pPr marL="0" lvl="1" indent="0" algn="thaiDist">
              <a:lnSpc>
                <a:spcPct val="80000"/>
              </a:lnSpc>
              <a:buNone/>
            </a:pPr>
            <a:endParaRPr lang="th-TH" sz="2400" dirty="0" smtClean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4DB29-0DB9-4AFC-B7D7-714E5675EC4F}" type="slidenum">
              <a:rPr lang="en-US" smtClean="0"/>
              <a:pPr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8225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Rectangle 2"/>
          <p:cNvSpPr>
            <a:spLocks noGrp="1" noChangeArrowheads="1"/>
          </p:cNvSpPr>
          <p:nvPr>
            <p:ph type="title"/>
          </p:nvPr>
        </p:nvSpPr>
        <p:spPr>
          <a:xfrm>
            <a:off x="1732314" y="606963"/>
            <a:ext cx="8911687" cy="1280890"/>
          </a:xfrm>
        </p:spPr>
        <p:txBody>
          <a:bodyPr/>
          <a:lstStyle/>
          <a:p>
            <a:r>
              <a:rPr lang="th-TH" altLang="en-US" dirty="0" smtClean="0"/>
              <a:t>การเปิดเผยข้อมูล</a:t>
            </a:r>
          </a:p>
        </p:txBody>
      </p:sp>
      <p:sp>
        <p:nvSpPr>
          <p:cNvPr id="49156" name="Rectangle 3"/>
          <p:cNvSpPr>
            <a:spLocks noGrp="1" noChangeArrowheads="1"/>
          </p:cNvSpPr>
          <p:nvPr>
            <p:ph idx="1"/>
          </p:nvPr>
        </p:nvSpPr>
        <p:spPr>
          <a:xfrm>
            <a:off x="1732314" y="1887853"/>
            <a:ext cx="9335490" cy="4242583"/>
          </a:xfrm>
        </p:spPr>
        <p:txBody>
          <a:bodyPr>
            <a:normAutofit/>
          </a:bodyPr>
          <a:lstStyle/>
          <a:p>
            <a:pPr algn="thaiDist">
              <a:lnSpc>
                <a:spcPct val="90000"/>
              </a:lnSpc>
            </a:pPr>
            <a:r>
              <a:rPr lang="th-TH" altLang="en-US" sz="3200" dirty="0" smtClean="0"/>
              <a:t>หน่วยงานต้องเปิดเผยรายการต่อไปนี้ทุกข้อในงบการเงินสำหรับที่ดิน อาคารและอุปกรณ์             แต่ละประเภท </a:t>
            </a:r>
            <a:r>
              <a:rPr lang="th-TH" altLang="en-US" sz="3500" b="1" dirty="0" smtClean="0"/>
              <a:t>(ย่อหน้าที่ 8</a:t>
            </a:r>
            <a:r>
              <a:rPr lang="en-US" altLang="en-US" sz="3500" b="1" dirty="0" smtClean="0"/>
              <a:t>0</a:t>
            </a:r>
            <a:r>
              <a:rPr lang="th-TH" altLang="en-US" sz="3500" b="1" dirty="0" smtClean="0"/>
              <a:t>)</a:t>
            </a:r>
          </a:p>
          <a:p>
            <a:pPr lvl="1">
              <a:lnSpc>
                <a:spcPct val="90000"/>
              </a:lnSpc>
            </a:pPr>
            <a:r>
              <a:rPr lang="th-TH" sz="2800" dirty="0"/>
              <a:t>เกณฑ์การวัดมูลค่าที่ใช้กำหนดมูลค่าตามบัญชีก่อนหักค่าเสื่อมราคาสะสมของ</a:t>
            </a:r>
            <a:r>
              <a:rPr lang="th-TH" sz="2800" dirty="0" smtClean="0"/>
              <a:t>สินทรัพย์</a:t>
            </a:r>
          </a:p>
          <a:p>
            <a:pPr lvl="1">
              <a:lnSpc>
                <a:spcPct val="90000"/>
              </a:lnSpc>
            </a:pPr>
            <a:r>
              <a:rPr lang="th-TH" altLang="en-US" sz="2800" dirty="0" smtClean="0"/>
              <a:t>วิธีการคิดค่าเสื่อมราคา</a:t>
            </a:r>
          </a:p>
          <a:p>
            <a:pPr lvl="1">
              <a:lnSpc>
                <a:spcPct val="90000"/>
              </a:lnSpc>
            </a:pPr>
            <a:r>
              <a:rPr lang="th-TH" altLang="en-US" sz="2800" dirty="0" smtClean="0"/>
              <a:t>อายุการใช้งานหรืออัตราค่าเสื่อมราคา</a:t>
            </a:r>
          </a:p>
          <a:p>
            <a:pPr lvl="1" algn="thaiDist">
              <a:lnSpc>
                <a:spcPct val="90000"/>
              </a:lnSpc>
            </a:pPr>
            <a:r>
              <a:rPr lang="th-TH" altLang="en-US" sz="2800" dirty="0" smtClean="0"/>
              <a:t>มูลค่าตามบัญชีก่อนหักค่าเสื่อมราคาสะสม ค่าเสื่อมราคาสะสม และค่าเผื่อการด้อยค่าสะสม             (เมื่อมาตรฐานที่เกี่ยวข้องประกาศใช้) ของสินทรัพย์ ณ วันต้นงวดและสิ้นงวด</a:t>
            </a:r>
          </a:p>
        </p:txBody>
      </p:sp>
      <p:sp>
        <p:nvSpPr>
          <p:cNvPr id="49154" name="Rectangle 7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1055F64-CA0E-4535-A103-1BEEEE9458C8}" type="slidenum">
              <a:rPr lang="en-US" altLang="en-US"/>
              <a:pPr/>
              <a:t>49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2313" y="523870"/>
            <a:ext cx="6850855" cy="939171"/>
          </a:xfrm>
        </p:spPr>
        <p:txBody>
          <a:bodyPr/>
          <a:lstStyle/>
          <a:p>
            <a:r>
              <a:rPr lang="th-TH" dirty="0" smtClean="0"/>
              <a:t>ขอบเขต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11578" y="1463041"/>
            <a:ext cx="10429317" cy="4959530"/>
          </a:xfrm>
        </p:spPr>
        <p:txBody>
          <a:bodyPr>
            <a:normAutofit/>
          </a:bodyPr>
          <a:lstStyle/>
          <a:p>
            <a:r>
              <a:rPr lang="th-TH" sz="3600" dirty="0" smtClean="0"/>
              <a:t> มาตรฐานการบัญชีฉบับนี้ให้ถือปฏิบัติกับที่ดิน อาคาร และอุปกรณ์ ยกเว้น </a:t>
            </a:r>
            <a:r>
              <a:rPr lang="th-TH" sz="3600" b="1" dirty="0" smtClean="0"/>
              <a:t>(ย่อหน้าที่ 2)</a:t>
            </a:r>
          </a:p>
          <a:p>
            <a:pPr lvl="1"/>
            <a:r>
              <a:rPr lang="th-TH" sz="3200" dirty="0"/>
              <a:t> </a:t>
            </a:r>
            <a:r>
              <a:rPr lang="th-TH" sz="3200" dirty="0" smtClean="0"/>
              <a:t>มาตรฐานการบัญชีฉบับอื่นกำหนดหรืออนุญาตให้ใช้วิธีปฏิบัติทางบัญชีที่แตกต่างกัน</a:t>
            </a:r>
          </a:p>
          <a:p>
            <a:pPr lvl="1"/>
            <a:r>
              <a:rPr lang="th-TH" sz="3200" dirty="0"/>
              <a:t> </a:t>
            </a:r>
            <a:r>
              <a:rPr lang="th-TH" sz="3200" dirty="0" smtClean="0"/>
              <a:t>สินทรัพย์มรดกทางวัฒนธรรม (ทั้งนี้ให้มีระบบการควบคุมที่เพียงพอและเหมาะสม)</a:t>
            </a:r>
          </a:p>
          <a:p>
            <a:pPr lvl="1"/>
            <a:r>
              <a:rPr lang="th-TH" sz="3200" dirty="0"/>
              <a:t> </a:t>
            </a:r>
            <a:r>
              <a:rPr lang="th-TH" sz="3200" dirty="0" smtClean="0"/>
              <a:t>สินทรัพย์เฉพาะทาง</a:t>
            </a:r>
            <a:r>
              <a:rPr lang="th-TH" sz="3200" dirty="0"/>
              <a:t>การทหาร (ทั้งนี้</a:t>
            </a:r>
            <a:r>
              <a:rPr lang="th-TH" sz="3200" dirty="0" smtClean="0"/>
              <a:t>ให้มีระบบการควบคุม</a:t>
            </a:r>
            <a:r>
              <a:rPr lang="th-TH" sz="3200" dirty="0"/>
              <a:t>ที่เพียงพอและเหมาะสม</a:t>
            </a:r>
            <a:r>
              <a:rPr lang="th-TH" sz="3200" dirty="0" smtClean="0"/>
              <a:t>)</a:t>
            </a:r>
          </a:p>
          <a:p>
            <a:r>
              <a:rPr lang="th-TH" sz="3600" dirty="0" smtClean="0"/>
              <a:t> มาตรฐานการบัญชีฉบับนี้ไม่ครอบคลุมถึง </a:t>
            </a:r>
            <a:r>
              <a:rPr lang="th-TH" sz="3600" b="1" dirty="0" smtClean="0"/>
              <a:t>(ย่อหน้าที่ 4)</a:t>
            </a:r>
          </a:p>
          <a:p>
            <a:pPr lvl="1"/>
            <a:r>
              <a:rPr lang="th-TH" sz="3200" dirty="0"/>
              <a:t> </a:t>
            </a:r>
            <a:r>
              <a:rPr lang="th-TH" sz="3200" dirty="0" smtClean="0"/>
              <a:t>สินทรัพย์ชีวภาพที่เกี่ยวข้องกับกิจกรรมทางการเกษตร</a:t>
            </a:r>
          </a:p>
          <a:p>
            <a:pPr marL="804863" lvl="1" indent="-347663" defTabSz="495300"/>
            <a:r>
              <a:rPr lang="th-TH" sz="3200" dirty="0" smtClean="0"/>
              <a:t> สัมปทานเหมืองแร่ และแหล่งทรัพยากรแร่ และทรัพยากรธรรมชาติอื่นที่ไม่สามารถทดแทนได้</a:t>
            </a:r>
            <a:endParaRPr lang="en-US" sz="3200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4DB29-0DB9-4AFC-B7D7-714E5675EC4F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9823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h-TH" altLang="en-US" dirty="0" smtClean="0"/>
              <a:t>การเปิดเผยข้อมูล</a:t>
            </a:r>
          </a:p>
        </p:txBody>
      </p:sp>
      <p:sp>
        <p:nvSpPr>
          <p:cNvPr id="50180" name="Rectangle 3"/>
          <p:cNvSpPr>
            <a:spLocks noGrp="1" noChangeArrowheads="1"/>
          </p:cNvSpPr>
          <p:nvPr>
            <p:ph idx="1"/>
          </p:nvPr>
        </p:nvSpPr>
        <p:spPr>
          <a:xfrm>
            <a:off x="1732313" y="1306095"/>
            <a:ext cx="9812867" cy="5125185"/>
          </a:xfrm>
        </p:spPr>
        <p:txBody>
          <a:bodyPr>
            <a:normAutofit/>
          </a:bodyPr>
          <a:lstStyle/>
          <a:p>
            <a:r>
              <a:rPr lang="th-TH" altLang="en-US" sz="3200" dirty="0" smtClean="0"/>
              <a:t>รายการกระทบยอดของมูลค่าตามบัญชีระหว่างวันต้นงวดถึงวันสิ้นงวดที่แสดงถึง</a:t>
            </a:r>
          </a:p>
          <a:p>
            <a:pPr lvl="1"/>
            <a:r>
              <a:rPr lang="th-TH" sz="2800" dirty="0" smtClean="0"/>
              <a:t> มูลค่า</a:t>
            </a:r>
            <a:r>
              <a:rPr lang="th-TH" sz="2800" dirty="0"/>
              <a:t>ของสินทรัพย์ที่เพิ่มขึ้น</a:t>
            </a:r>
            <a:endParaRPr lang="en-US" sz="2800" dirty="0"/>
          </a:p>
          <a:p>
            <a:pPr lvl="1"/>
            <a:r>
              <a:rPr lang="th-TH" sz="2800" b="1" dirty="0"/>
              <a:t> </a:t>
            </a:r>
            <a:r>
              <a:rPr lang="th-TH" sz="2800" dirty="0"/>
              <a:t>การจำหน่ายออก</a:t>
            </a:r>
            <a:endParaRPr lang="en-US" sz="2800" dirty="0"/>
          </a:p>
          <a:p>
            <a:pPr lvl="1"/>
            <a:r>
              <a:rPr lang="th-TH" sz="2800" dirty="0"/>
              <a:t> มูลค่าของสินทรัพย์ที่ได้มาจากการรวมหน่วยงาน</a:t>
            </a:r>
            <a:endParaRPr lang="en-US" sz="2800" dirty="0"/>
          </a:p>
          <a:p>
            <a:pPr lvl="1"/>
            <a:r>
              <a:rPr lang="th-TH" sz="2800" dirty="0"/>
              <a:t> การเพิ่มขึ้นหรือลดลงของสินทรัพย์ซึ่งเป็นผลมาจากการตีราคา</a:t>
            </a:r>
            <a:r>
              <a:rPr lang="th-TH" sz="2800" dirty="0" smtClean="0"/>
              <a:t>ใหม่</a:t>
            </a:r>
          </a:p>
          <a:p>
            <a:pPr lvl="1"/>
            <a:r>
              <a:rPr lang="th-TH" altLang="en-US" sz="2800" dirty="0" smtClean="0"/>
              <a:t> ผลขาดทุนจากการด้อยค่าของสินทรัพย์ที่รับรู้ในรายได้สูง/(ต่ำ) กว่าค่าใช้จ่าย</a:t>
            </a:r>
          </a:p>
          <a:p>
            <a:pPr lvl="1"/>
            <a:r>
              <a:rPr lang="th-TH" altLang="en-US" sz="2800" dirty="0" smtClean="0"/>
              <a:t> การกลับรายการผลขาดทุนจากการด้อยค่าในรายได้สูง/(ต่ำ) กว่าค่าใช้จ่าย</a:t>
            </a:r>
          </a:p>
          <a:p>
            <a:pPr lvl="1"/>
            <a:r>
              <a:rPr lang="th-TH" altLang="en-US" sz="2800" dirty="0" smtClean="0"/>
              <a:t> ค่าเสื่อมราคา</a:t>
            </a:r>
          </a:p>
          <a:p>
            <a:pPr lvl="1"/>
            <a:r>
              <a:rPr lang="th-TH" altLang="en-US" sz="2800" dirty="0" smtClean="0"/>
              <a:t> การเปลี่ยนแปลงอื่น</a:t>
            </a:r>
            <a:endParaRPr lang="th-TH" altLang="en-US" sz="2800" dirty="0"/>
          </a:p>
        </p:txBody>
      </p:sp>
      <p:sp>
        <p:nvSpPr>
          <p:cNvPr id="50178" name="Rectangle 7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B574900-A93A-4F9B-BD16-73B075AE9613}" type="slidenum">
              <a:rPr lang="en-US" altLang="en-US"/>
              <a:pPr/>
              <a:t>50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h-TH" altLang="en-US" dirty="0" smtClean="0"/>
              <a:t>การเปิดเผยข้อมูล</a:t>
            </a:r>
          </a:p>
        </p:txBody>
      </p:sp>
      <p:sp>
        <p:nvSpPr>
          <p:cNvPr id="50180" name="Rectangle 3"/>
          <p:cNvSpPr>
            <a:spLocks noGrp="1" noChangeArrowheads="1"/>
          </p:cNvSpPr>
          <p:nvPr>
            <p:ph idx="1"/>
          </p:nvPr>
        </p:nvSpPr>
        <p:spPr>
          <a:xfrm>
            <a:off x="1732314" y="1421305"/>
            <a:ext cx="9109858" cy="4857575"/>
          </a:xfrm>
        </p:spPr>
        <p:txBody>
          <a:bodyPr>
            <a:normAutofit/>
          </a:bodyPr>
          <a:lstStyle/>
          <a:p>
            <a:r>
              <a:rPr lang="th-TH" altLang="en-US" sz="3200" dirty="0" smtClean="0"/>
              <a:t>นอกจากนี้หน่วยงานต้องเปิดเผยรายการต่อไปนี้ในงบการเงิน </a:t>
            </a:r>
            <a:r>
              <a:rPr lang="th-TH" altLang="en-US" sz="3200" b="1" dirty="0" smtClean="0"/>
              <a:t>(ย่อหน้าที่ 8</a:t>
            </a:r>
            <a:r>
              <a:rPr lang="en-US" altLang="en-US" sz="3200" b="1" dirty="0" smtClean="0"/>
              <a:t>1</a:t>
            </a:r>
            <a:r>
              <a:rPr lang="th-TH" altLang="en-US" sz="3200" b="1" dirty="0" smtClean="0"/>
              <a:t>)</a:t>
            </a:r>
          </a:p>
          <a:p>
            <a:pPr lvl="1"/>
            <a:r>
              <a:rPr lang="th-TH" altLang="en-US" sz="2800" dirty="0" smtClean="0"/>
              <a:t> จำนวนและข้อจำกัดในกรรมสิทธิ์ของที่ดิน อาคาร และอุปกรณ์ที่ใช้เป็นหลักประกันหนี้สิน</a:t>
            </a:r>
          </a:p>
          <a:p>
            <a:pPr marL="804863" lvl="1" indent="-347663"/>
            <a:r>
              <a:rPr lang="th-TH" altLang="en-US" sz="2800" dirty="0"/>
              <a:t> </a:t>
            </a:r>
            <a:r>
              <a:rPr lang="th-TH" altLang="en-US" sz="2800" dirty="0" smtClean="0"/>
              <a:t>จำนวนรายจ่ายทั้งสิ้นที่เกิดขึ้นในการสร้างอาคารและอุปกรณ์ที่รับรู้เป็นส่วนหนึ่งของมูลค่า</a:t>
            </a:r>
            <a:br>
              <a:rPr lang="th-TH" altLang="en-US" sz="2800" dirty="0" smtClean="0"/>
            </a:br>
            <a:r>
              <a:rPr lang="th-TH" altLang="en-US" sz="2800" dirty="0" smtClean="0"/>
              <a:t>ตาม บัญชีของอาคารและอุปกรณ์นั้น </a:t>
            </a:r>
          </a:p>
          <a:p>
            <a:pPr lvl="1"/>
            <a:r>
              <a:rPr lang="th-TH" altLang="en-US" sz="2800" dirty="0" smtClean="0"/>
              <a:t> จำนวนภาระผูกพันตามสัญญาที่ตกลงไว้เพื่อให้ได้มาซึ่งที่ดิน อาคาร และอุปกรณ์ และ</a:t>
            </a:r>
          </a:p>
          <a:p>
            <a:pPr marL="804863" lvl="1" indent="-347663"/>
            <a:r>
              <a:rPr lang="th-TH" altLang="en-US" sz="2800" dirty="0"/>
              <a:t> </a:t>
            </a:r>
            <a:r>
              <a:rPr lang="th-TH" altLang="en-US" sz="2800" dirty="0" smtClean="0"/>
              <a:t>จำนวนค่าชดเชยที่ได้รับจากบุคคลภายนอกสำหรับรายการที่ดิน อาคาร และอุปกรณ์ที่มี</a:t>
            </a:r>
            <a:br>
              <a:rPr lang="th-TH" altLang="en-US" sz="2800" dirty="0" smtClean="0"/>
            </a:br>
            <a:r>
              <a:rPr lang="th-TH" altLang="en-US" sz="2800" dirty="0" smtClean="0"/>
              <a:t>การด้อยค่า การสูญเสีย หรือเลิกใช้ ซึ่งได้</a:t>
            </a:r>
            <a:r>
              <a:rPr lang="th-TH" altLang="en-US" sz="2800" dirty="0"/>
              <a:t>รับรู้</a:t>
            </a:r>
            <a:r>
              <a:rPr lang="th-TH" sz="2800" dirty="0"/>
              <a:t>ในรายได้สูง</a:t>
            </a:r>
            <a:r>
              <a:rPr lang="th-TH" sz="2800" dirty="0" smtClean="0"/>
              <a:t>/ (</a:t>
            </a:r>
            <a:r>
              <a:rPr lang="th-TH" sz="2800" dirty="0"/>
              <a:t>ต่ำ</a:t>
            </a:r>
            <a:r>
              <a:rPr lang="th-TH" sz="2800" dirty="0" smtClean="0"/>
              <a:t>) กว่า</a:t>
            </a:r>
            <a:r>
              <a:rPr lang="th-TH" sz="2800" dirty="0"/>
              <a:t>ค่าใช้จ่าย (ยกเว้นกรณีที่ได้เปิดเผยรายการดังกล่าวแยกต่างหากแล้วในงบแสดงผลการดำเนินงานทางการเงิน)</a:t>
            </a:r>
            <a:endParaRPr lang="en-US" sz="2800" dirty="0"/>
          </a:p>
        </p:txBody>
      </p:sp>
      <p:sp>
        <p:nvSpPr>
          <p:cNvPr id="50178" name="Rectangle 7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B574900-A93A-4F9B-BD16-73B075AE9613}" type="slidenum">
              <a:rPr lang="en-US" altLang="en-US"/>
              <a:pPr/>
              <a:t>51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54651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4DB29-0DB9-4AFC-B7D7-714E5675EC4F}" type="slidenum">
              <a:rPr lang="en-US" smtClean="0"/>
              <a:pPr/>
              <a:t>52</a:t>
            </a:fld>
            <a:endParaRPr lang="en-US"/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1839192" y="512462"/>
            <a:ext cx="8911687" cy="1280890"/>
          </a:xfrm>
        </p:spPr>
        <p:txBody>
          <a:bodyPr/>
          <a:lstStyle/>
          <a:p>
            <a:r>
              <a:rPr lang="th-TH" altLang="en-US" dirty="0" smtClean="0"/>
              <a:t>การเปิดเผยข้อมูล</a:t>
            </a:r>
          </a:p>
        </p:txBody>
      </p:sp>
      <p:sp>
        <p:nvSpPr>
          <p:cNvPr id="7" name="Rectangle 3"/>
          <p:cNvSpPr>
            <a:spLocks noGrp="1" noChangeArrowheads="1"/>
          </p:cNvSpPr>
          <p:nvPr>
            <p:ph idx="1"/>
          </p:nvPr>
        </p:nvSpPr>
        <p:spPr>
          <a:xfrm>
            <a:off x="1848592" y="1672868"/>
            <a:ext cx="9843536" cy="4529812"/>
          </a:xfrm>
        </p:spPr>
        <p:txBody>
          <a:bodyPr>
            <a:normAutofit/>
          </a:bodyPr>
          <a:lstStyle/>
          <a:p>
            <a:r>
              <a:rPr lang="th-TH" altLang="en-US" sz="3200" dirty="0" smtClean="0"/>
              <a:t>มาตรฐานฉบับนี้</a:t>
            </a:r>
            <a:r>
              <a:rPr lang="th-TH" altLang="en-US" sz="3200" b="1" u="sng" dirty="0" smtClean="0"/>
              <a:t>สนับสนุน</a:t>
            </a:r>
            <a:r>
              <a:rPr lang="th-TH" altLang="en-US" sz="3200" dirty="0" smtClean="0"/>
              <a:t>ให้หน่วยงานเปิดเผยข้อมูล ดังนี้</a:t>
            </a:r>
          </a:p>
          <a:p>
            <a:pPr lvl="1"/>
            <a:r>
              <a:rPr lang="th-TH" altLang="en-US" sz="2800" dirty="0" smtClean="0"/>
              <a:t> มูลค่าตามบัญชีของสินทรัพย์ที่หยุดใช้งานชั่วคราว</a:t>
            </a:r>
          </a:p>
          <a:p>
            <a:pPr lvl="1"/>
            <a:r>
              <a:rPr lang="th-TH" altLang="en-US" sz="2800" dirty="0" smtClean="0"/>
              <a:t> มูลค่าตามบัญชีก่อนหักค่าเสื่อมราคาสะสม ที่หักค่าเสื่อมราคาเต็มจำนวนแล้ว แต่ยังใช้งานอยู่</a:t>
            </a:r>
          </a:p>
          <a:p>
            <a:pPr lvl="1"/>
            <a:r>
              <a:rPr lang="th-TH" altLang="en-US" sz="2800" dirty="0" smtClean="0"/>
              <a:t> มูลค่าตามบัญชีของสินทรัพย์ที่ปลดจากการใช้งานประจำและจัดไว้เป็นสินทรัพย์เพื่อรอการจำหน่าย</a:t>
            </a:r>
          </a:p>
          <a:p>
            <a:pPr lvl="1"/>
            <a:r>
              <a:rPr lang="th-TH" altLang="en-US" sz="2800" dirty="0" smtClean="0"/>
              <a:t> หากวัดมูลค่าภายหลังการรับรู้รายการตามวิธีราคาทุน ให้หน่วยงานเปิดเผยมูลค่ายุติธรรมของสินทรัพย์ เมื่อมูลค่าดังกล่าวต่างจากมูลค่าตามบัญชีอย่างมีสาระสำคัญ</a:t>
            </a:r>
          </a:p>
          <a:p>
            <a:pPr marL="457200" lvl="1" indent="0">
              <a:buNone/>
            </a:pPr>
            <a:endParaRPr lang="th-TH" alt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1129379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32313" y="523870"/>
            <a:ext cx="8911687" cy="802010"/>
          </a:xfrm>
        </p:spPr>
        <p:txBody>
          <a:bodyPr/>
          <a:lstStyle/>
          <a:p>
            <a:r>
              <a:rPr lang="th-TH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ตัวอย่าง</a:t>
            </a:r>
            <a:r>
              <a:rPr lang="th-TH" dirty="0" smtClean="0"/>
              <a:t> – การเปิดเผยข้อมูลที่ดิน อาคาร และอุปกรณ์</a:t>
            </a:r>
            <a:endParaRPr lang="th-TH" dirty="0"/>
          </a:p>
        </p:txBody>
      </p:sp>
      <p:graphicFrame>
        <p:nvGraphicFramePr>
          <p:cNvPr id="5" name="ตัวยึดเนื้อหา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8591869"/>
              </p:ext>
            </p:extLst>
          </p:nvPr>
        </p:nvGraphicFramePr>
        <p:xfrm>
          <a:off x="670561" y="1804759"/>
          <a:ext cx="11064241" cy="47636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1017"/>
                <a:gridCol w="1319032"/>
                <a:gridCol w="1319032"/>
                <a:gridCol w="1319032"/>
                <a:gridCol w="1319032"/>
                <a:gridCol w="1319032"/>
                <a:gridCol w="1319032"/>
                <a:gridCol w="1319032"/>
              </a:tblGrid>
              <a:tr h="971780">
                <a:tc>
                  <a:txBody>
                    <a:bodyPr/>
                    <a:lstStyle/>
                    <a:p>
                      <a:pPr algn="ctr"/>
                      <a:endParaRPr lang="th-TH" sz="2400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ณ วันที่ </a:t>
                      </a:r>
                      <a:r>
                        <a:rPr lang="en-US" sz="2400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30</a:t>
                      </a:r>
                      <a:r>
                        <a:rPr lang="th-TH" sz="2400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/</a:t>
                      </a:r>
                      <a:r>
                        <a:rPr lang="en-US" sz="2400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9</a:t>
                      </a:r>
                      <a:r>
                        <a:rPr lang="th-TH" sz="2400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/</a:t>
                      </a:r>
                      <a:r>
                        <a:rPr lang="en-US" sz="2400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2560</a:t>
                      </a:r>
                      <a:endParaRPr lang="th-TH" sz="2400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เพิ่มขึ้น</a:t>
                      </a:r>
                      <a:endParaRPr lang="th-TH" sz="2400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ลดลง</a:t>
                      </a:r>
                      <a:endParaRPr lang="th-TH" sz="2400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ณ วันที่ </a:t>
                      </a:r>
                      <a:r>
                        <a:rPr lang="en-US" sz="2400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30</a:t>
                      </a:r>
                      <a:r>
                        <a:rPr lang="th-TH" sz="2400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/</a:t>
                      </a:r>
                      <a:r>
                        <a:rPr lang="en-US" sz="2400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9</a:t>
                      </a:r>
                      <a:r>
                        <a:rPr lang="th-TH" sz="2400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/</a:t>
                      </a:r>
                      <a:r>
                        <a:rPr lang="en-US" sz="2400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2561</a:t>
                      </a:r>
                      <a:endParaRPr lang="th-TH" sz="2400" baseline="0" dirty="0" smtClean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เพิ่มขึ้น</a:t>
                      </a:r>
                      <a:endParaRPr lang="th-TH" sz="2400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ลดลง</a:t>
                      </a:r>
                      <a:endParaRPr lang="th-TH" sz="2400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ณ วันที่ </a:t>
                      </a:r>
                      <a:r>
                        <a:rPr lang="en-US" sz="2400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30</a:t>
                      </a:r>
                      <a:r>
                        <a:rPr lang="th-TH" sz="2400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/</a:t>
                      </a:r>
                      <a:r>
                        <a:rPr lang="en-US" sz="2400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9</a:t>
                      </a:r>
                      <a:r>
                        <a:rPr lang="th-TH" sz="2400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/</a:t>
                      </a:r>
                      <a:r>
                        <a:rPr lang="en-US" sz="2400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2562</a:t>
                      </a:r>
                      <a:endParaRPr lang="th-TH" sz="2400" baseline="0" dirty="0" smtClean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 anchor="ctr"/>
                </a:tc>
              </a:tr>
              <a:tr h="539878">
                <a:tc>
                  <a:txBody>
                    <a:bodyPr/>
                    <a:lstStyle/>
                    <a:p>
                      <a:r>
                        <a:rPr lang="th-TH" sz="2400" b="1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ราคาทุน</a:t>
                      </a:r>
                      <a:endParaRPr lang="th-TH" sz="2400" b="1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2400" b="1" baseline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2400" b="1" baseline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2400" b="1" baseline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2400" b="1" baseline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2400" b="1" baseline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2400" b="1" baseline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th-TH" sz="2400" b="1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/>
                </a:tc>
              </a:tr>
              <a:tr h="539878">
                <a:tc>
                  <a:txBody>
                    <a:bodyPr/>
                    <a:lstStyle/>
                    <a:p>
                      <a:r>
                        <a:rPr lang="th-TH" sz="2400" b="1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 - อาคาร</a:t>
                      </a:r>
                      <a:endParaRPr lang="th-TH" sz="2400" b="1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1.000</a:t>
                      </a:r>
                      <a:endParaRPr lang="th-TH" sz="2400" b="1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-</a:t>
                      </a:r>
                      <a:endParaRPr lang="th-TH" sz="2400" b="1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baseline="0" smtClean="0">
                          <a:latin typeface="DilleniaUPC" pitchFamily="18" charset="-34"/>
                          <a:cs typeface="DilleniaUPC" pitchFamily="18" charset="-34"/>
                        </a:rPr>
                        <a:t>-</a:t>
                      </a:r>
                      <a:endParaRPr lang="th-TH" sz="2400" b="1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1.000</a:t>
                      </a:r>
                      <a:endParaRPr lang="th-TH" sz="2400" b="1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250</a:t>
                      </a:r>
                      <a:endParaRPr lang="th-TH" sz="2400" b="1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-</a:t>
                      </a:r>
                      <a:endParaRPr lang="th-TH" sz="2400" b="1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1.250</a:t>
                      </a:r>
                      <a:endParaRPr lang="th-TH" sz="2400" b="1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/>
                </a:tc>
              </a:tr>
              <a:tr h="539878">
                <a:tc>
                  <a:txBody>
                    <a:bodyPr/>
                    <a:lstStyle/>
                    <a:p>
                      <a:r>
                        <a:rPr lang="th-TH" sz="2400" b="1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 - </a:t>
                      </a:r>
                      <a:r>
                        <a:rPr lang="th-TH" sz="2400" b="1" spc="-50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สิ่งปลูกสร้าง</a:t>
                      </a:r>
                      <a:endParaRPr lang="th-TH" sz="2400" b="1" spc="-50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500</a:t>
                      </a:r>
                      <a:endParaRPr lang="th-TH" sz="2400" b="1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120</a:t>
                      </a:r>
                      <a:endParaRPr lang="th-TH" sz="2400" b="1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baseline="0" smtClean="0">
                          <a:latin typeface="DilleniaUPC" pitchFamily="18" charset="-34"/>
                          <a:cs typeface="DilleniaUPC" pitchFamily="18" charset="-34"/>
                        </a:rPr>
                        <a:t>-</a:t>
                      </a:r>
                      <a:endParaRPr lang="th-TH" sz="2400" b="1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620</a:t>
                      </a:r>
                      <a:endParaRPr lang="th-TH" sz="2400" b="1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-</a:t>
                      </a:r>
                      <a:endParaRPr lang="th-TH" sz="2400" b="1" baseline="0" dirty="0" smtClean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-</a:t>
                      </a:r>
                      <a:endParaRPr lang="th-TH" sz="2400" b="1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620</a:t>
                      </a:r>
                      <a:endParaRPr lang="th-TH" sz="2400" b="1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/>
                </a:tc>
              </a:tr>
              <a:tr h="539878">
                <a:tc>
                  <a:txBody>
                    <a:bodyPr/>
                    <a:lstStyle/>
                    <a:p>
                      <a:pPr marL="185738" indent="-185738"/>
                      <a:r>
                        <a:rPr lang="th-TH" sz="2400" b="1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 - ครุภัณฑ์สำนักงาน</a:t>
                      </a:r>
                      <a:endParaRPr lang="th-TH" sz="2400" b="1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300</a:t>
                      </a:r>
                      <a:endParaRPr lang="th-TH" sz="2400" b="1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80</a:t>
                      </a:r>
                      <a:endParaRPr lang="th-TH" sz="2400" b="1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-</a:t>
                      </a:r>
                      <a:endParaRPr lang="th-TH" sz="2400" b="1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380</a:t>
                      </a:r>
                      <a:endParaRPr lang="th-TH" sz="2400" b="1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-</a:t>
                      </a:r>
                      <a:endParaRPr lang="th-TH" sz="2400" b="1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30</a:t>
                      </a:r>
                      <a:endParaRPr lang="th-TH" sz="2400" b="1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350</a:t>
                      </a:r>
                      <a:endParaRPr lang="th-TH" sz="2400" b="1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/>
                </a:tc>
              </a:tr>
              <a:tr h="539878">
                <a:tc>
                  <a:txBody>
                    <a:bodyPr/>
                    <a:lstStyle/>
                    <a:p>
                      <a:pPr marL="185738" indent="-185738"/>
                      <a:r>
                        <a:rPr lang="th-TH" sz="2400" b="1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 - </a:t>
                      </a:r>
                      <a:r>
                        <a:rPr lang="th-TH" sz="2400" b="1" spc="-100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ครุภัณฑ์ยานพาหนะ</a:t>
                      </a:r>
                      <a:endParaRPr lang="th-TH" sz="2400" b="1" spc="-100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100</a:t>
                      </a:r>
                      <a:endParaRPr lang="th-TH" sz="2400" b="1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-</a:t>
                      </a:r>
                      <a:endParaRPr lang="th-TH" sz="2400" b="1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30</a:t>
                      </a:r>
                      <a:endParaRPr lang="th-TH" sz="2400" b="1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70</a:t>
                      </a:r>
                      <a:endParaRPr lang="th-TH" sz="2400" b="1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90</a:t>
                      </a:r>
                      <a:endParaRPr lang="th-TH" sz="2400" b="1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-</a:t>
                      </a:r>
                      <a:endParaRPr lang="th-TH" sz="2400" b="1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160</a:t>
                      </a:r>
                      <a:endParaRPr lang="th-TH" sz="2400" b="1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/>
                </a:tc>
              </a:tr>
              <a:tr h="539878">
                <a:tc>
                  <a:txBody>
                    <a:bodyPr/>
                    <a:lstStyle/>
                    <a:p>
                      <a:r>
                        <a:rPr lang="th-TH" sz="2400" b="1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 - ครุภัณฑ์อื่น</a:t>
                      </a:r>
                      <a:endParaRPr lang="th-TH" sz="2400" b="1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70</a:t>
                      </a:r>
                      <a:endParaRPr lang="th-TH" sz="2400" b="1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20</a:t>
                      </a:r>
                      <a:endParaRPr lang="th-TH" sz="2400" b="1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-</a:t>
                      </a:r>
                      <a:endParaRPr lang="th-TH" sz="2400" b="1" baseline="0" dirty="0" smtClean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90</a:t>
                      </a:r>
                      <a:endParaRPr lang="th-TH" sz="2400" b="1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-</a:t>
                      </a:r>
                      <a:endParaRPr lang="th-TH" sz="2400" b="1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10</a:t>
                      </a:r>
                      <a:endParaRPr lang="th-TH" sz="2400" b="1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80</a:t>
                      </a:r>
                      <a:endParaRPr lang="th-TH" sz="2400" b="1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/>
                </a:tc>
              </a:tr>
              <a:tr h="552631">
                <a:tc>
                  <a:txBody>
                    <a:bodyPr/>
                    <a:lstStyle/>
                    <a:p>
                      <a:r>
                        <a:rPr lang="th-TH" sz="2400" b="1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รวมราคาทุน</a:t>
                      </a:r>
                      <a:endParaRPr lang="th-TH" sz="2400" b="1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1.970</a:t>
                      </a:r>
                      <a:endParaRPr lang="th-TH" sz="2400" b="1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220</a:t>
                      </a:r>
                      <a:endParaRPr lang="th-TH" sz="2400" b="1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30</a:t>
                      </a:r>
                      <a:endParaRPr lang="th-TH" sz="2400" b="1" baseline="0" dirty="0" smtClean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2.160</a:t>
                      </a:r>
                      <a:endParaRPr lang="th-TH" sz="2400" b="1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340</a:t>
                      </a:r>
                      <a:endParaRPr lang="th-TH" sz="2400" b="1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40</a:t>
                      </a:r>
                      <a:endParaRPr lang="th-TH" sz="2400" b="1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2.460</a:t>
                      </a:r>
                      <a:endParaRPr lang="th-TH" sz="2400" b="1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4DB29-0DB9-4AFC-B7D7-714E5675EC4F}" type="slidenum">
              <a:rPr lang="en-US" smtClean="0"/>
              <a:pPr/>
              <a:t>53</a:t>
            </a:fld>
            <a:endParaRPr lang="en-US"/>
          </a:p>
        </p:txBody>
      </p:sp>
      <p:sp>
        <p:nvSpPr>
          <p:cNvPr id="6" name="ชื่อเรื่อง 1"/>
          <p:cNvSpPr txBox="1">
            <a:spLocks/>
          </p:cNvSpPr>
          <p:nvPr/>
        </p:nvSpPr>
        <p:spPr>
          <a:xfrm>
            <a:off x="1395176" y="1325880"/>
            <a:ext cx="9585960" cy="619447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85000"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4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DilleniaUPC" pitchFamily="18" charset="-34"/>
                <a:ea typeface="+mj-ea"/>
                <a:cs typeface="DilleniaUPC" pitchFamily="18" charset="-34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3200" b="0" dirty="0" smtClean="0"/>
              <a:t>รายการกระทบยอดมูลค่าตามบัญชีของที่ดิน อาคาร และอุปกรณ์ ณ วันที่ 30 ก.ย. 2562 และข้อมูลเปรียบเทียบ</a:t>
            </a:r>
            <a:endParaRPr lang="th-TH" sz="3200" b="0" dirty="0"/>
          </a:p>
        </p:txBody>
      </p:sp>
    </p:spTree>
    <p:extLst>
      <p:ext uri="{BB962C8B-B14F-4D97-AF65-F5344CB8AC3E}">
        <p14:creationId xmlns:p14="http://schemas.microsoft.com/office/powerpoint/2010/main" val="1853212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ตัวอย่าง</a:t>
            </a:r>
            <a:r>
              <a:rPr lang="th-TH" dirty="0" smtClean="0"/>
              <a:t> – การเปิดเผยข้อมูลที่ดิน อาคาร และอุปกรณ์</a:t>
            </a:r>
            <a:endParaRPr lang="th-TH" dirty="0"/>
          </a:p>
        </p:txBody>
      </p:sp>
      <p:graphicFrame>
        <p:nvGraphicFramePr>
          <p:cNvPr id="5" name="ตัวยึดเนื้อหา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45043813"/>
              </p:ext>
            </p:extLst>
          </p:nvPr>
        </p:nvGraphicFramePr>
        <p:xfrm>
          <a:off x="883402" y="1402079"/>
          <a:ext cx="10699001" cy="48016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477"/>
                <a:gridCol w="1266932"/>
                <a:gridCol w="1266932"/>
                <a:gridCol w="1266932"/>
                <a:gridCol w="1266932"/>
                <a:gridCol w="1266932"/>
                <a:gridCol w="1266932"/>
                <a:gridCol w="1266932"/>
              </a:tblGrid>
              <a:tr h="877703">
                <a:tc>
                  <a:txBody>
                    <a:bodyPr/>
                    <a:lstStyle/>
                    <a:p>
                      <a:pPr algn="ctr"/>
                      <a:endParaRPr lang="th-TH" sz="2400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ณ วันที่ </a:t>
                      </a:r>
                      <a:r>
                        <a:rPr lang="en-US" sz="2400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30</a:t>
                      </a:r>
                      <a:r>
                        <a:rPr lang="th-TH" sz="2400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/</a:t>
                      </a:r>
                      <a:r>
                        <a:rPr lang="en-US" sz="2400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9</a:t>
                      </a:r>
                      <a:r>
                        <a:rPr lang="th-TH" sz="2400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/</a:t>
                      </a:r>
                      <a:r>
                        <a:rPr lang="en-US" sz="2400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2560</a:t>
                      </a:r>
                      <a:endParaRPr lang="th-TH" sz="2400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เพิ่มขึ้น</a:t>
                      </a:r>
                      <a:endParaRPr lang="th-TH" sz="2400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ลดลง</a:t>
                      </a:r>
                      <a:endParaRPr lang="th-TH" sz="2400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ณ วันที่ </a:t>
                      </a:r>
                      <a:r>
                        <a:rPr lang="en-US" sz="2400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30</a:t>
                      </a:r>
                      <a:r>
                        <a:rPr lang="th-TH" sz="2400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/</a:t>
                      </a:r>
                      <a:r>
                        <a:rPr lang="en-US" sz="2400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9</a:t>
                      </a:r>
                      <a:r>
                        <a:rPr lang="th-TH" sz="2400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/</a:t>
                      </a:r>
                      <a:r>
                        <a:rPr lang="en-US" sz="2400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2561</a:t>
                      </a:r>
                      <a:endParaRPr lang="th-TH" sz="2400" baseline="0" dirty="0" smtClean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เพิ่มขึ้น</a:t>
                      </a:r>
                      <a:endParaRPr lang="th-TH" sz="2400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ลดลง</a:t>
                      </a:r>
                      <a:endParaRPr lang="th-TH" sz="2400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ณ วันที่ </a:t>
                      </a:r>
                      <a:r>
                        <a:rPr lang="en-US" sz="2400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30</a:t>
                      </a:r>
                      <a:r>
                        <a:rPr lang="th-TH" sz="2400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/</a:t>
                      </a:r>
                      <a:r>
                        <a:rPr lang="en-US" sz="2400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9</a:t>
                      </a:r>
                      <a:r>
                        <a:rPr lang="th-TH" sz="2400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/</a:t>
                      </a:r>
                      <a:r>
                        <a:rPr lang="en-US" sz="2400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2562</a:t>
                      </a:r>
                      <a:endParaRPr lang="th-TH" sz="2400" baseline="0" dirty="0" smtClean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 anchor="ctr"/>
                </a:tc>
              </a:tr>
              <a:tr h="487613">
                <a:tc>
                  <a:txBody>
                    <a:bodyPr/>
                    <a:lstStyle/>
                    <a:p>
                      <a:r>
                        <a:rPr lang="th-TH" sz="2400" b="1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ค่าเสื่อมราคาสะสม</a:t>
                      </a:r>
                      <a:endParaRPr lang="th-TH" sz="2400" b="1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2400" b="1" baseline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2400" b="1" baseline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2400" b="1" baseline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2400" b="1" baseline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2400" b="1" baseline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2400" b="1" baseline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th-TH" sz="2400" b="1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/>
                </a:tc>
              </a:tr>
              <a:tr h="487613">
                <a:tc>
                  <a:txBody>
                    <a:bodyPr/>
                    <a:lstStyle/>
                    <a:p>
                      <a:r>
                        <a:rPr lang="th-TH" sz="2400" b="1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 - อาคาร</a:t>
                      </a:r>
                      <a:endParaRPr lang="th-TH" sz="2400" b="1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400</a:t>
                      </a:r>
                      <a:endParaRPr lang="th-TH" sz="2400" b="1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60</a:t>
                      </a:r>
                      <a:endParaRPr lang="th-TH" sz="2400" b="1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-</a:t>
                      </a:r>
                      <a:endParaRPr lang="th-TH" sz="2400" b="1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460</a:t>
                      </a:r>
                      <a:endParaRPr lang="th-TH" sz="2400" b="1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85</a:t>
                      </a:r>
                      <a:endParaRPr lang="th-TH" sz="2400" b="1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-</a:t>
                      </a:r>
                      <a:endParaRPr lang="th-TH" sz="2400" b="1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545</a:t>
                      </a:r>
                      <a:endParaRPr lang="th-TH" sz="2400" b="1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/>
                </a:tc>
              </a:tr>
              <a:tr h="487613">
                <a:tc>
                  <a:txBody>
                    <a:bodyPr/>
                    <a:lstStyle/>
                    <a:p>
                      <a:r>
                        <a:rPr lang="th-TH" sz="2400" b="1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 - </a:t>
                      </a:r>
                      <a:r>
                        <a:rPr lang="th-TH" sz="2400" b="1" spc="-50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สิ่งปลูกสร้าง</a:t>
                      </a:r>
                      <a:endParaRPr lang="th-TH" sz="2400" b="1" spc="-50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210</a:t>
                      </a:r>
                      <a:endParaRPr lang="th-TH" sz="2400" b="1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50</a:t>
                      </a:r>
                      <a:endParaRPr lang="th-TH" sz="2400" b="1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-</a:t>
                      </a:r>
                      <a:endParaRPr lang="th-TH" sz="2400" b="1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260</a:t>
                      </a:r>
                      <a:endParaRPr lang="th-TH" sz="2400" b="1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55</a:t>
                      </a:r>
                      <a:endParaRPr lang="th-TH" sz="2400" b="1" baseline="0" dirty="0" smtClean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-</a:t>
                      </a:r>
                      <a:endParaRPr lang="th-TH" sz="2400" b="1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315</a:t>
                      </a:r>
                      <a:endParaRPr lang="th-TH" sz="2400" b="1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/>
                </a:tc>
              </a:tr>
              <a:tr h="487613">
                <a:tc>
                  <a:txBody>
                    <a:bodyPr/>
                    <a:lstStyle/>
                    <a:p>
                      <a:pPr marL="185738" indent="-185738"/>
                      <a:r>
                        <a:rPr lang="th-TH" sz="2400" b="1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 - ครุภัณฑ์สำนักงาน</a:t>
                      </a:r>
                      <a:endParaRPr lang="th-TH" sz="2400" b="1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180</a:t>
                      </a:r>
                      <a:endParaRPr lang="th-TH" sz="2400" b="1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15</a:t>
                      </a:r>
                      <a:endParaRPr lang="th-TH" sz="2400" b="1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-</a:t>
                      </a:r>
                      <a:endParaRPr lang="th-TH" sz="2400" b="1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235</a:t>
                      </a:r>
                      <a:endParaRPr lang="th-TH" sz="2400" b="1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60</a:t>
                      </a:r>
                      <a:endParaRPr lang="th-TH" sz="2400" b="1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30</a:t>
                      </a:r>
                      <a:endParaRPr lang="th-TH" sz="2400" b="1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265</a:t>
                      </a:r>
                      <a:endParaRPr lang="th-TH" sz="2400" b="1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/>
                </a:tc>
              </a:tr>
              <a:tr h="487613">
                <a:tc>
                  <a:txBody>
                    <a:bodyPr/>
                    <a:lstStyle/>
                    <a:p>
                      <a:pPr marL="185738" indent="-185738"/>
                      <a:r>
                        <a:rPr lang="th-TH" sz="2400" b="1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 - </a:t>
                      </a:r>
                      <a:r>
                        <a:rPr lang="th-TH" sz="2400" b="1" spc="-100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ครุภัณฑ์ยานพาหนะ</a:t>
                      </a:r>
                      <a:endParaRPr lang="th-TH" sz="2400" b="1" spc="-100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70</a:t>
                      </a:r>
                      <a:endParaRPr lang="th-TH" sz="2400" b="1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5</a:t>
                      </a:r>
                      <a:endParaRPr lang="th-TH" sz="2400" b="1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25</a:t>
                      </a:r>
                      <a:endParaRPr lang="th-TH" sz="2400" b="1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60</a:t>
                      </a:r>
                      <a:endParaRPr lang="th-TH" sz="2400" b="1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25</a:t>
                      </a:r>
                      <a:endParaRPr lang="th-TH" sz="2400" b="1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-</a:t>
                      </a:r>
                      <a:endParaRPr lang="th-TH" sz="2400" b="1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85</a:t>
                      </a:r>
                      <a:endParaRPr lang="th-TH" sz="2400" b="1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/>
                </a:tc>
              </a:tr>
              <a:tr h="487613">
                <a:tc>
                  <a:txBody>
                    <a:bodyPr/>
                    <a:lstStyle/>
                    <a:p>
                      <a:r>
                        <a:rPr lang="th-TH" sz="2400" b="1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 - ครุภัณฑ์อื่น</a:t>
                      </a:r>
                      <a:endParaRPr lang="th-TH" sz="2400" b="1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50</a:t>
                      </a:r>
                      <a:endParaRPr lang="th-TH" sz="2400" b="1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20</a:t>
                      </a:r>
                      <a:endParaRPr lang="th-TH" sz="2400" b="1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-</a:t>
                      </a:r>
                      <a:endParaRPr lang="th-TH" sz="2400" b="1" baseline="0" dirty="0" smtClean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55</a:t>
                      </a:r>
                      <a:endParaRPr lang="th-TH" sz="2400" b="1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10</a:t>
                      </a:r>
                      <a:endParaRPr lang="th-TH" sz="2400" b="1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10</a:t>
                      </a:r>
                      <a:endParaRPr lang="th-TH" sz="2400" b="1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55</a:t>
                      </a:r>
                      <a:endParaRPr lang="th-TH" sz="2400" b="1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/>
                </a:tc>
              </a:tr>
              <a:tr h="499131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th-TH" sz="2400" b="1" kern="1200" spc="-100" baseline="0" dirty="0" smtClean="0">
                          <a:solidFill>
                            <a:schemeClr val="dk1"/>
                          </a:solidFill>
                          <a:latin typeface="DilleniaUPC" pitchFamily="18" charset="-34"/>
                          <a:ea typeface="+mn-ea"/>
                          <a:cs typeface="DilleniaUPC" pitchFamily="18" charset="-34"/>
                        </a:rPr>
                        <a:t>รวมค่าเสื่อมราคาสะสม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910</a:t>
                      </a:r>
                      <a:endParaRPr lang="th-TH" sz="2400" b="1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185</a:t>
                      </a:r>
                      <a:endParaRPr lang="th-TH" sz="2400" b="1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25</a:t>
                      </a:r>
                      <a:endParaRPr lang="th-TH" sz="2400" b="1" baseline="0" dirty="0" smtClean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1.070</a:t>
                      </a:r>
                      <a:endParaRPr lang="th-TH" sz="2400" b="1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235</a:t>
                      </a:r>
                      <a:endParaRPr lang="th-TH" sz="2400" b="1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40</a:t>
                      </a:r>
                      <a:endParaRPr lang="th-TH" sz="2400" b="1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1.265</a:t>
                      </a:r>
                      <a:endParaRPr lang="th-TH" sz="2400" b="1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 anchor="ctr"/>
                </a:tc>
              </a:tr>
              <a:tr h="499131">
                <a:tc>
                  <a:txBody>
                    <a:bodyPr/>
                    <a:lstStyle/>
                    <a:p>
                      <a:r>
                        <a:rPr lang="th-TH" sz="2400" b="1" kern="1200" spc="-100" baseline="0" dirty="0" smtClean="0">
                          <a:solidFill>
                            <a:schemeClr val="dk1"/>
                          </a:solidFill>
                          <a:latin typeface="DilleniaUPC" pitchFamily="18" charset="-34"/>
                          <a:ea typeface="+mn-ea"/>
                          <a:cs typeface="DilleniaUPC" pitchFamily="18" charset="-34"/>
                        </a:rPr>
                        <a:t>รวมมูลค่าสุทธิตามบัญชี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1.060</a:t>
                      </a:r>
                      <a:endParaRPr lang="th-TH" sz="2400" b="1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th-TH" sz="2400" b="1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2400" b="1" baseline="0" dirty="0" smtClean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1.090</a:t>
                      </a:r>
                      <a:endParaRPr lang="th-TH" sz="2400" b="1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th-TH" sz="2400" b="1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th-TH" sz="2400" b="1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baseline="0" dirty="0" smtClean="0">
                          <a:latin typeface="DilleniaUPC" pitchFamily="18" charset="-34"/>
                          <a:cs typeface="DilleniaUPC" pitchFamily="18" charset="-34"/>
                        </a:rPr>
                        <a:t>1.295</a:t>
                      </a:r>
                      <a:endParaRPr lang="th-TH" sz="2400" b="1" baseline="0" dirty="0">
                        <a:latin typeface="DilleniaUPC" pitchFamily="18" charset="-34"/>
                        <a:cs typeface="DilleniaUPC" pitchFamily="18" charset="-34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4DB29-0DB9-4AFC-B7D7-714E5675EC4F}" type="slidenum">
              <a:rPr lang="en-US" smtClean="0"/>
              <a:pPr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2843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การถือปฏิบัติในช่วงเปลี่ยนแปลง</a:t>
            </a:r>
            <a:endParaRPr lang="th-TH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4DB29-0DB9-4AFC-B7D7-714E5675EC4F}" type="slidenum">
              <a:rPr lang="en-US" smtClean="0"/>
              <a:pPr/>
              <a:t>55</a:t>
            </a:fld>
            <a:endParaRPr lang="en-US"/>
          </a:p>
        </p:txBody>
      </p:sp>
      <p:sp>
        <p:nvSpPr>
          <p:cNvPr id="6" name="ตัวยึดเนื้อหา 5"/>
          <p:cNvSpPr>
            <a:spLocks noGrp="1"/>
          </p:cNvSpPr>
          <p:nvPr>
            <p:ph idx="1"/>
          </p:nvPr>
        </p:nvSpPr>
        <p:spPr>
          <a:xfrm>
            <a:off x="1732313" y="1572164"/>
            <a:ext cx="9595489" cy="4242583"/>
          </a:xfrm>
        </p:spPr>
        <p:txBody>
          <a:bodyPr>
            <a:noAutofit/>
          </a:bodyPr>
          <a:lstStyle/>
          <a:p>
            <a:pPr algn="thaiDist"/>
            <a:r>
              <a:rPr lang="th-TH" sz="3200" dirty="0" smtClean="0"/>
              <a:t>หน่วยงานต้องเริ่มถือปฏิบัติตามมาตรฐานฉบับนี้ โดยใช้วิธีปรับงบการเงินย้อนหลัง ยกเว้นกรณีต่อไปนี้ ให้ใช้มาตรฐานฉบับนี้ถือปฏิบัติกับรายการที่เกิดขึ้นตั้งแต่วันเริ่มบังคับใช้มาตรฐาน</a:t>
            </a:r>
          </a:p>
          <a:p>
            <a:pPr lvl="1" algn="thaiDist"/>
            <a:r>
              <a:rPr lang="th-TH" sz="2800" dirty="0" smtClean="0"/>
              <a:t>การรับรู้รายการที่เป็นส่วนประกอบต่างๆ ของที่ดิน อาคารและอุปกรณ์เมื่อมีการเปลี่ยนแทน และการตัดมูลค่าตามบัญชีของชิ้นส่วนที่ถูกเปลี่ยนแทน</a:t>
            </a:r>
          </a:p>
          <a:p>
            <a:pPr lvl="1" algn="thaiDist"/>
            <a:r>
              <a:rPr lang="th-TH" sz="2800" dirty="0" smtClean="0"/>
              <a:t>การคิดค่าเสื่อมราส่วนประกอบต่างๆ ของที่ดิน อาคารและอุปกรณ์ แยกจากกัน</a:t>
            </a:r>
          </a:p>
          <a:p>
            <a:pPr lvl="1" algn="thaiDist"/>
            <a:r>
              <a:rPr lang="th-TH" sz="2800" dirty="0" smtClean="0"/>
              <a:t>การวัดมูลค่าเริ่มแรกของรายการที่ดิน อาคารและอุปกรณ์ ที่ได้มาจากรายการแลกเปลี่ยนสินทรัพย์ โดยใช้มูลค่ายุติธรรม ยกเว้นไม่สามารถวัดมูลค่ายุติธรรมของสินทรัพย์ได้อย่างน่าเชื่อถือ หรือแลกเปลี่ยนโดยประโยชน์จากตัวสินทรัพย์ทั้งคู่ไม่ต่างกัน</a:t>
            </a:r>
            <a:endParaRPr lang="th-TH" sz="2800" dirty="0"/>
          </a:p>
        </p:txBody>
      </p:sp>
    </p:spTree>
    <p:extLst>
      <p:ext uri="{BB962C8B-B14F-4D97-AF65-F5344CB8AC3E}">
        <p14:creationId xmlns:p14="http://schemas.microsoft.com/office/powerpoint/2010/main" val="98958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2313" y="606963"/>
            <a:ext cx="8911687" cy="1280890"/>
          </a:xfrm>
        </p:spPr>
        <p:txBody>
          <a:bodyPr/>
          <a:lstStyle/>
          <a:p>
            <a:r>
              <a:rPr lang="th-TH" dirty="0" smtClean="0"/>
              <a:t>วันถือปฏิบัติ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2313" y="1887853"/>
            <a:ext cx="9179527" cy="4242583"/>
          </a:xfrm>
        </p:spPr>
        <p:txBody>
          <a:bodyPr>
            <a:normAutofit/>
          </a:bodyPr>
          <a:lstStyle/>
          <a:p>
            <a:pPr algn="thaiDist"/>
            <a:r>
              <a:rPr lang="th-TH" sz="3200" dirty="0" smtClean="0"/>
              <a:t>มาตรฐานการบัญชีภาครัฐฉบับนี้ให้ถือปฏิบัติกับงบการเงินสำหรับรอบระยะเวลาบัญชีที่เริ่มในหรือหลังวันที่ </a:t>
            </a:r>
            <a:r>
              <a:rPr lang="th-TH" sz="3200" b="1" dirty="0" smtClean="0"/>
              <a:t>1 ตุลาคม 2560 </a:t>
            </a:r>
            <a:r>
              <a:rPr lang="th-TH" sz="3200" dirty="0" smtClean="0"/>
              <a:t>เป็นต้นไป โดยสนับสนุนให้นำมาตรฐานการบัญชีภาครัฐฉบับนี้มาถือปฏิบัติก่อนวันที่มีผลบังคับใช้ หากหน่วยงานปฏิบัติตามมาตรฐานการบัญชีภาครัฐฉบับนี้ก่อนวันที่กำหนด หน่วยงานต้องเปิดเผยข้อเท็จจริงนี้ในหมายเหตุประกอบงบการเงินด้วย </a:t>
            </a:r>
            <a:r>
              <a:rPr lang="th-TH" sz="3200" b="1" dirty="0" smtClean="0"/>
              <a:t>(ย่อหน้าที่ </a:t>
            </a:r>
            <a:r>
              <a:rPr lang="en-US" sz="3200" b="1" dirty="0" smtClean="0"/>
              <a:t>90</a:t>
            </a:r>
            <a:r>
              <a:rPr lang="th-TH" sz="3200" b="1" dirty="0" smtClean="0"/>
              <a:t>)</a:t>
            </a:r>
            <a:endParaRPr lang="en-US" sz="32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4DB29-0DB9-4AFC-B7D7-714E5675EC4F}" type="slidenum">
              <a:rPr lang="en-US" smtClean="0"/>
              <a:pPr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383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136810A-6F1A-476F-8529-EA9F58026BFA}" type="slidenum">
              <a:rPr lang="en-US" altLang="en-US"/>
              <a:pPr/>
              <a:t>57</a:t>
            </a:fld>
            <a:endParaRPr lang="en-US" altLang="en-US"/>
          </a:p>
        </p:txBody>
      </p:sp>
      <p:pic>
        <p:nvPicPr>
          <p:cNvPr id="51203" name="Picture 8" descr="MCPE03490_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99626" y="2882735"/>
            <a:ext cx="5080000" cy="2982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4" name="WordArt 9"/>
          <p:cNvSpPr>
            <a:spLocks noChangeArrowheads="1" noChangeShapeType="1" noTextEdit="1"/>
          </p:cNvSpPr>
          <p:nvPr/>
        </p:nvSpPr>
        <p:spPr bwMode="auto">
          <a:xfrm>
            <a:off x="2270826" y="1152907"/>
            <a:ext cx="8737600" cy="15240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en-US" sz="3600" b="1" i="1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Verdana"/>
                <a:ea typeface="Verdana"/>
                <a:cs typeface="Verdana"/>
              </a:rPr>
              <a:t>Questions &amp; Answers</a:t>
            </a:r>
            <a:endParaRPr lang="th-TH" sz="3600" b="1" i="1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Verdana"/>
              <a:ea typeface="Verdana"/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869094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ขอบเขต</a:t>
            </a:r>
            <a:endParaRPr lang="th-TH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4DB29-0DB9-4AFC-B7D7-714E5675EC4F}" type="slidenum">
              <a:rPr lang="en-US" smtClean="0"/>
              <a:pPr/>
              <a:t>6</a:t>
            </a:fld>
            <a:endParaRPr lang="en-US"/>
          </a:p>
        </p:txBody>
      </p:sp>
      <p:graphicFrame>
        <p:nvGraphicFramePr>
          <p:cNvPr id="14" name="Content Placeholder 1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30448945"/>
              </p:ext>
            </p:extLst>
          </p:nvPr>
        </p:nvGraphicFramePr>
        <p:xfrm>
          <a:off x="217116" y="310510"/>
          <a:ext cx="11731044" cy="61817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323770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สินทรัพย์มรดกทางวัฒนธรรม</a:t>
            </a:r>
            <a:endParaRPr lang="en-US" sz="3200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732313" y="1280160"/>
            <a:ext cx="9682447" cy="5181599"/>
          </a:xfrm>
        </p:spPr>
        <p:txBody>
          <a:bodyPr>
            <a:noAutofit/>
          </a:bodyPr>
          <a:lstStyle/>
          <a:p>
            <a:pPr marL="0" indent="0" algn="thaiDist">
              <a:buNone/>
            </a:pPr>
            <a:r>
              <a:rPr lang="th-TH" sz="3200" b="1" dirty="0" smtClean="0"/>
              <a:t>ย่อหน้าที่ 8</a:t>
            </a:r>
          </a:p>
          <a:p>
            <a:pPr algn="thaiDist"/>
            <a:r>
              <a:rPr lang="th-TH" sz="2500" dirty="0" smtClean="0"/>
              <a:t>สินทรัพย์</a:t>
            </a:r>
            <a:r>
              <a:rPr lang="th-TH" sz="2500" dirty="0"/>
              <a:t>ที่เป็นมรดกทางวัฒนธรรมเนื่องจากมีความสำคัญทางด้านวัฒนธรรม สิ่งแวดล้อม หรือประวัติศาสตร์ เช่น โบราณสถาน โบราณวัตถุ ศิลปวัตถุ เอกสารโบราณ จดหมายเหตุ เอกสารประวัติศาสตร์ หนังสือและภาพยนตร์</a:t>
            </a:r>
            <a:r>
              <a:rPr lang="th-TH" sz="2500" dirty="0" smtClean="0"/>
              <a:t>เก่า</a:t>
            </a:r>
            <a:br>
              <a:rPr lang="th-TH" sz="2500" dirty="0" smtClean="0"/>
            </a:br>
            <a:r>
              <a:rPr lang="th-TH" sz="2500" dirty="0" smtClean="0"/>
              <a:t>ที่</a:t>
            </a:r>
            <a:r>
              <a:rPr lang="th-TH" sz="2500" dirty="0"/>
              <a:t>ทรงคุณค่า พระราชวัง แหล่งโบราณคดี พื้นที่อนุรักษ์และพื้นที่สงวนรักษาไว้ตามธรรมชาติ และผลงานทางศิลปะ </a:t>
            </a:r>
          </a:p>
          <a:p>
            <a:r>
              <a:rPr lang="th-TH" sz="2500" dirty="0"/>
              <a:t>สินทรัพย์มรดกทางวัฒนธรรมมักจะมีลักษณะบางอย่าง ดังต่อไปนี้</a:t>
            </a:r>
          </a:p>
          <a:p>
            <a:pPr marL="719138" lvl="1" indent="-261938" algn="thaiDist">
              <a:buSzPct val="80000"/>
              <a:buFont typeface="+mj-lt"/>
              <a:buAutoNum type="arabicPeriod"/>
            </a:pPr>
            <a:r>
              <a:rPr lang="th-TH" sz="2500" dirty="0"/>
              <a:t>คุณค่าทางด้านวัฒนธรรม สิ่งแวดล้อม การศึกษา และประวัติทางศาสตร์ ไม่สามารถสะท้อนออกมาให้เห็นได้ทั้งหมดใน</a:t>
            </a:r>
            <a:r>
              <a:rPr lang="th-TH" sz="2500" dirty="0" smtClean="0"/>
              <a:t>มูลค่าทาง</a:t>
            </a:r>
            <a:r>
              <a:rPr lang="th-TH" sz="2500" dirty="0"/>
              <a:t>การเงินที่คิดจากราคาตลาดเพียงอย่างเดียว</a:t>
            </a:r>
            <a:endParaRPr lang="en-US" sz="2500" dirty="0"/>
          </a:p>
          <a:p>
            <a:pPr marL="719138" lvl="1" indent="-319088">
              <a:buSzPct val="80000"/>
              <a:buFont typeface="+mj-lt"/>
              <a:buAutoNum type="arabicPeriod"/>
              <a:tabLst>
                <a:tab pos="719138" algn="l"/>
              </a:tabLst>
            </a:pPr>
            <a:r>
              <a:rPr lang="th-TH" sz="2500" dirty="0"/>
              <a:t>ข้อผูกพันทางกฎหมายอาจทำให้มีข้อห้ามหรือข้อจำกัดอย่างเข้มงวดในเรื่องการจำหน่ายสินทรัพย์</a:t>
            </a:r>
            <a:endParaRPr lang="en-US" sz="2500" dirty="0"/>
          </a:p>
          <a:p>
            <a:pPr marL="719138" lvl="1" indent="-319088" algn="thaiDist">
              <a:buSzPct val="80000"/>
              <a:buFont typeface="+mj-lt"/>
              <a:buAutoNum type="arabicPeriod"/>
            </a:pPr>
            <a:r>
              <a:rPr lang="th-TH" sz="2500" dirty="0"/>
              <a:t>สินทรัพย์เหล่านั้นมักจะไม่สามารถสร้างขึ้นใหม่เพื่อทดแทนได้ และมักมีมูลค่าสูงขึ้นตามกาลเวลา แม้ว่าสภาพทาง</a:t>
            </a:r>
            <a:r>
              <a:rPr lang="th-TH" sz="2500" dirty="0" smtClean="0"/>
              <a:t>กายภาพจะ</a:t>
            </a:r>
            <a:r>
              <a:rPr lang="th-TH" sz="2500" dirty="0"/>
              <a:t>เสื่อมไป และ</a:t>
            </a:r>
            <a:endParaRPr lang="en-US" sz="2500" dirty="0"/>
          </a:p>
          <a:p>
            <a:pPr marL="719138" lvl="1" indent="-319088" defTabSz="360363">
              <a:buSzPct val="80000"/>
              <a:buFont typeface="+mj-lt"/>
              <a:buAutoNum type="arabicPeriod"/>
            </a:pPr>
            <a:r>
              <a:rPr lang="th-TH" sz="2500" dirty="0"/>
              <a:t>การประมาณอายุการใช้งานอาจทำได้ยาก ซึ่งในบางกรณีอาจมีอายุได้ถึงหลายร้อยปี</a:t>
            </a:r>
            <a:endParaRPr lang="en-US" sz="2500" dirty="0"/>
          </a:p>
          <a:p>
            <a:pPr marL="857250" lvl="1" indent="-457200">
              <a:buFont typeface="+mj-lt"/>
              <a:buAutoNum type="arabicPeriod"/>
            </a:pPr>
            <a:endParaRPr lang="en-US" sz="2500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4DB29-0DB9-4AFC-B7D7-714E5675EC4F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9096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4DB29-0DB9-4AFC-B7D7-714E5675EC4F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49361" y="1365662"/>
            <a:ext cx="3277590" cy="36702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extBox 5"/>
          <p:cNvSpPr txBox="1"/>
          <p:nvPr/>
        </p:nvSpPr>
        <p:spPr>
          <a:xfrm>
            <a:off x="4496288" y="5143308"/>
            <a:ext cx="3317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200" b="1" dirty="0" smtClean="0"/>
              <a:t>วัตถุประสงค์การถือ</a:t>
            </a:r>
          </a:p>
          <a:p>
            <a:pPr algn="ctr"/>
            <a:r>
              <a:rPr lang="th-TH" sz="3200" b="1" dirty="0" smtClean="0"/>
              <a:t>+</a:t>
            </a:r>
          </a:p>
          <a:p>
            <a:pPr algn="ctr"/>
            <a:r>
              <a:rPr lang="th-TH" sz="3200" b="1" dirty="0" smtClean="0"/>
              <a:t>ภารกิจของหน่วยงาน</a:t>
            </a:r>
            <a:endParaRPr lang="en-US" sz="3200" b="1" dirty="0"/>
          </a:p>
        </p:txBody>
      </p:sp>
      <p:cxnSp>
        <p:nvCxnSpPr>
          <p:cNvPr id="7" name="Straight Connector 6"/>
          <p:cNvCxnSpPr>
            <a:stCxn id="5" idx="0"/>
            <a:endCxn id="5" idx="2"/>
          </p:cNvCxnSpPr>
          <p:nvPr/>
        </p:nvCxnSpPr>
        <p:spPr>
          <a:xfrm>
            <a:off x="6188156" y="1365662"/>
            <a:ext cx="0" cy="3670278"/>
          </a:xfrm>
          <a:prstGeom prst="line">
            <a:avLst/>
          </a:prstGeom>
          <a:ln w="79375" cmpd="sng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999068" y="3303602"/>
            <a:ext cx="127177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200" b="1" dirty="0" smtClean="0">
                <a:solidFill>
                  <a:schemeClr val="accent1">
                    <a:lumMod val="75000"/>
                  </a:schemeClr>
                </a:solidFill>
              </a:rPr>
              <a:t>ใช้ในการดำเนินงาน</a:t>
            </a:r>
            <a:endParaRPr lang="en-US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88156" y="3409219"/>
            <a:ext cx="11755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200" b="1" dirty="0" smtClean="0">
                <a:solidFill>
                  <a:schemeClr val="accent1">
                    <a:lumMod val="75000"/>
                  </a:schemeClr>
                </a:solidFill>
              </a:rPr>
              <a:t>อนุรักษ์</a:t>
            </a:r>
            <a:endParaRPr lang="en-US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423558" y="2770147"/>
            <a:ext cx="1723550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4000" b="1" dirty="0" smtClean="0">
                <a:solidFill>
                  <a:schemeClr val="accent1">
                    <a:lumMod val="75000"/>
                  </a:schemeClr>
                </a:solidFill>
              </a:rPr>
              <a:t>ที่ดิน</a:t>
            </a:r>
          </a:p>
          <a:p>
            <a:pPr algn="ctr"/>
            <a:r>
              <a:rPr lang="th-TH" sz="4000" b="1" dirty="0" smtClean="0">
                <a:solidFill>
                  <a:schemeClr val="accent1">
                    <a:lumMod val="75000"/>
                  </a:schemeClr>
                </a:solidFill>
              </a:rPr>
              <a:t>อาคาร</a:t>
            </a:r>
          </a:p>
          <a:p>
            <a:pPr algn="ctr"/>
            <a:r>
              <a:rPr lang="th-TH" sz="4000" b="1" dirty="0" smtClean="0">
                <a:solidFill>
                  <a:schemeClr val="accent1">
                    <a:lumMod val="75000"/>
                  </a:schemeClr>
                </a:solidFill>
              </a:rPr>
              <a:t>และอุปกรณ์</a:t>
            </a:r>
            <a:endParaRPr lang="en-US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664669" y="1258294"/>
            <a:ext cx="17908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3200" b="1" dirty="0" smtClean="0">
                <a:solidFill>
                  <a:schemeClr val="accent1">
                    <a:lumMod val="75000"/>
                  </a:schemeClr>
                </a:solidFill>
              </a:rPr>
              <a:t>ทรงคุณค่า</a:t>
            </a:r>
            <a:endParaRPr lang="en-US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653924" y="2063708"/>
            <a:ext cx="17908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3200" b="1" dirty="0" smtClean="0">
                <a:solidFill>
                  <a:schemeClr val="accent1">
                    <a:lumMod val="75000"/>
                  </a:schemeClr>
                </a:solidFill>
              </a:rPr>
              <a:t>มีข้อห้าม</a:t>
            </a:r>
            <a:endParaRPr lang="en-US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083592" y="2039164"/>
            <a:ext cx="25342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solidFill>
                  <a:schemeClr val="accent1">
                    <a:lumMod val="75000"/>
                  </a:schemeClr>
                </a:solidFill>
              </a:rPr>
              <a:t>ประมาณการอายุได้ยาก</a:t>
            </a:r>
            <a:endParaRPr lang="en-US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860137" y="1258294"/>
            <a:ext cx="25342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solidFill>
                  <a:schemeClr val="accent1">
                    <a:lumMod val="75000"/>
                  </a:schemeClr>
                </a:solidFill>
              </a:rPr>
              <a:t>สร้างทดแทนไม่ได้</a:t>
            </a:r>
            <a:endParaRPr lang="en-US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19" name="Straight Connector 18"/>
          <p:cNvCxnSpPr/>
          <p:nvPr/>
        </p:nvCxnSpPr>
        <p:spPr>
          <a:xfrm>
            <a:off x="5431069" y="1606265"/>
            <a:ext cx="552242" cy="473607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>
            <a:stCxn id="15" idx="3"/>
          </p:cNvCxnSpPr>
          <p:nvPr/>
        </p:nvCxnSpPr>
        <p:spPr>
          <a:xfrm flipV="1">
            <a:off x="5444797" y="2356095"/>
            <a:ext cx="420734" cy="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V="1">
            <a:off x="6457514" y="1657213"/>
            <a:ext cx="463257" cy="406495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V="1">
            <a:off x="6598145" y="2362670"/>
            <a:ext cx="461667" cy="18424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8181885" y="3077924"/>
            <a:ext cx="271580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4000" b="1" dirty="0" smtClean="0">
                <a:solidFill>
                  <a:schemeClr val="accent1">
                    <a:lumMod val="75000"/>
                  </a:schemeClr>
                </a:solidFill>
              </a:rPr>
              <a:t>สินทรัพย์</a:t>
            </a:r>
          </a:p>
          <a:p>
            <a:pPr algn="ctr"/>
            <a:r>
              <a:rPr lang="th-TH" sz="4000" b="1" dirty="0" smtClean="0">
                <a:solidFill>
                  <a:schemeClr val="accent1">
                    <a:lumMod val="75000"/>
                  </a:schemeClr>
                </a:solidFill>
              </a:rPr>
              <a:t>มรดกทางวัฒนธรรม</a:t>
            </a:r>
            <a:endParaRPr lang="en-US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7" name="Right Arrow 26"/>
          <p:cNvSpPr/>
          <p:nvPr/>
        </p:nvSpPr>
        <p:spPr>
          <a:xfrm>
            <a:off x="7700990" y="3560830"/>
            <a:ext cx="534391" cy="433163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ight Arrow 26"/>
          <p:cNvSpPr/>
          <p:nvPr/>
        </p:nvSpPr>
        <p:spPr>
          <a:xfrm rot="10800000">
            <a:off x="4215902" y="3560830"/>
            <a:ext cx="534391" cy="433163"/>
          </a:xfrm>
          <a:prstGeom prst="rightArrow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itle 4"/>
          <p:cNvSpPr>
            <a:spLocks noGrp="1"/>
          </p:cNvSpPr>
          <p:nvPr>
            <p:ph type="title"/>
          </p:nvPr>
        </p:nvSpPr>
        <p:spPr>
          <a:xfrm>
            <a:off x="1732313" y="523870"/>
            <a:ext cx="8911687" cy="1280890"/>
          </a:xfrm>
        </p:spPr>
        <p:txBody>
          <a:bodyPr/>
          <a:lstStyle/>
          <a:p>
            <a:r>
              <a:rPr lang="th-TH" dirty="0" smtClean="0"/>
              <a:t>สินทรัพย์มรดกทางวัฒนธรรม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449241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สินทรัพย์เฉพาะทางการทหาร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2314" y="1528625"/>
            <a:ext cx="8356566" cy="4242583"/>
          </a:xfrm>
        </p:spPr>
        <p:txBody>
          <a:bodyPr>
            <a:normAutofit/>
          </a:bodyPr>
          <a:lstStyle/>
          <a:p>
            <a:pPr marL="0" indent="0" algn="thaiDist">
              <a:buNone/>
            </a:pPr>
            <a:r>
              <a:rPr lang="th-TH" sz="3200" b="1" dirty="0" smtClean="0"/>
              <a:t>ย่อ</a:t>
            </a:r>
            <a:r>
              <a:rPr lang="th-TH" sz="3200" b="1" dirty="0"/>
              <a:t>หน้าที่ 2 ข้อ (</a:t>
            </a:r>
            <a:r>
              <a:rPr lang="th-TH" sz="3200" b="1" dirty="0" smtClean="0"/>
              <a:t>ค</a:t>
            </a:r>
            <a:r>
              <a:rPr lang="th-TH" sz="3200" b="1" dirty="0"/>
              <a:t>)</a:t>
            </a:r>
            <a:endParaRPr lang="th-TH" sz="3200" b="1" dirty="0" smtClean="0"/>
          </a:p>
          <a:p>
            <a:pPr algn="thaiDist"/>
            <a:r>
              <a:rPr lang="th-TH" sz="3200" dirty="0" smtClean="0"/>
              <a:t>หมายถึง </a:t>
            </a:r>
            <a:r>
              <a:rPr lang="th-TH" sz="3200" dirty="0"/>
              <a:t>ยุทธภัณฑ์ วัสดุ อุปกรณ์ อาคาร และสิ่งปลูกสร้าง ที่ใช้ในทางราชการ</a:t>
            </a:r>
            <a:r>
              <a:rPr lang="th-TH" sz="3200" dirty="0" smtClean="0"/>
              <a:t>ทหารอัน</a:t>
            </a:r>
            <a:r>
              <a:rPr lang="th-TH" sz="3200" dirty="0"/>
              <a:t>จำเป็นเพื่อปฏิบัติการรบ รวมทั้งเครื่องมือ ยานยนต์ ชิ้นส่วน อะไหล่ สาธารณูปโภค โปรแกรมคอมพิวเตอร์</a:t>
            </a:r>
            <a:r>
              <a:rPr lang="th-TH" sz="3200" dirty="0" smtClean="0"/>
              <a:t>ต่าง ๆ </a:t>
            </a:r>
            <a:r>
              <a:rPr lang="th-TH" sz="3200" dirty="0"/>
              <a:t>เพื่อใช้ในการรบ หรือมุ่งเน้นทางด้านการรักษาความมั่นคงของประเทศ</a:t>
            </a:r>
            <a:endParaRPr lang="en-US" sz="3200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4DB29-0DB9-4AFC-B7D7-714E5675EC4F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7298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8119</TotalTime>
  <Words>7249</Words>
  <Application>Microsoft Office PowerPoint</Application>
  <PresentationFormat>กำหนดเอง</PresentationFormat>
  <Paragraphs>796</Paragraphs>
  <Slides>57</Slides>
  <Notes>56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57</vt:i4>
      </vt:variant>
    </vt:vector>
  </HeadingPairs>
  <TitlesOfParts>
    <vt:vector size="58" baseType="lpstr">
      <vt:lpstr>Wisp</vt:lpstr>
      <vt:lpstr>มาตรฐานการบัญชีภาครัฐ ฉบับที่ 17  เรื่อง ที่ดิน อาคาร และอุปกรณ์</vt:lpstr>
      <vt:lpstr>ประเด็นที่นำเสนอ</vt:lpstr>
      <vt:lpstr>วงจรสินทรัพย์</vt:lpstr>
      <vt:lpstr>วัตถุประสงค์</vt:lpstr>
      <vt:lpstr>ขอบเขต</vt:lpstr>
      <vt:lpstr>ขอบเขต</vt:lpstr>
      <vt:lpstr>สินทรัพย์มรดกทางวัฒนธรรม</vt:lpstr>
      <vt:lpstr>สินทรัพย์มรดกทางวัฒนธรรม</vt:lpstr>
      <vt:lpstr>สินทรัพย์เฉพาะทางการทหาร</vt:lpstr>
      <vt:lpstr>งานนำเสนอ PowerPoint</vt:lpstr>
      <vt:lpstr>คำนิยาม</vt:lpstr>
      <vt:lpstr>คำนิยาม</vt:lpstr>
      <vt:lpstr>วงจรสินทรัพย์</vt:lpstr>
      <vt:lpstr>การรับรู้รายการ </vt:lpstr>
      <vt:lpstr>การรับรู้รายการ</vt:lpstr>
      <vt:lpstr>การวัดมูลค่า</vt:lpstr>
      <vt:lpstr>การวัดมูลค่าเมื่อเริ่มรับรู้รายการ</vt:lpstr>
      <vt:lpstr>การวัดมูลค่าเมื่อเริ่มรับรู้รายการ</vt:lpstr>
      <vt:lpstr>การวัดมูลค่าเมื่อเริ่มรับรู้รายการ</vt:lpstr>
      <vt:lpstr>การวัดมูลค่าเมื่อเริ่มรับรู้รายการ</vt:lpstr>
      <vt:lpstr>การวัดมูลค่าเมื่อเริ่มรับรู้รายการ - การวัดมูลค่าต้นทุน</vt:lpstr>
      <vt:lpstr>การวัดมูลค่าเมื่อเริ่มรับรู้รายการ - การแลกเปลี่ยนสินทรัพย์</vt:lpstr>
      <vt:lpstr>การแลกเปลี่ยนสินทรัพย์</vt:lpstr>
      <vt:lpstr>การแลกเปลี่ยนสินทรัพย์</vt:lpstr>
      <vt:lpstr>การแลกเปลี่ยนสินทรัพย์</vt:lpstr>
      <vt:lpstr>วงจรสินทรัพย์</vt:lpstr>
      <vt:lpstr>ต้นทุนที่เกิดขึ้นในภายหลัง</vt:lpstr>
      <vt:lpstr>การวัดมูลค่าภายหลังการรับรู้รายการ</vt:lpstr>
      <vt:lpstr>การวัดมูลค่าภายหลังการรับรู้รายการ - การตีราคาใหม่</vt:lpstr>
      <vt:lpstr>การวัดมูลค่าภายหลังการรับรู้รายการ - มูลค่ายุติธรรม</vt:lpstr>
      <vt:lpstr>การวัดมูลค่าภายหลังการรับรู้รายการ - วิธีตีราคาใหม่</vt:lpstr>
      <vt:lpstr>การวัดมูลค่าภายหลังการรับรู้รายการ - วิธีตีราคาใหม่</vt:lpstr>
      <vt:lpstr>ค่าเสื่อมราคา</vt:lpstr>
      <vt:lpstr>ค่าเสื่อมราคา - จำนวนที่คิดค่าเสื่อมราคา</vt:lpstr>
      <vt:lpstr>ค่าเสื่อมราคา - อายุการให้ประโยชน์</vt:lpstr>
      <vt:lpstr>ค่าเสื่อมราคา - วิธีการคิดค่าเสื่อมราคา</vt:lpstr>
      <vt:lpstr>การทบทวนการคิดค่าเสื่อมราคา - อายุการให้ประโยชน์และมูลค่าคงเหลือ</vt:lpstr>
      <vt:lpstr>ตัวอย่าง - การทบทวนอายุการให้ประโยชน์</vt:lpstr>
      <vt:lpstr>ตัวอย่าง - การทบทวนอายุการให้ประโยชน์</vt:lpstr>
      <vt:lpstr>ตัวอย่าง - การทบทวนอายุการให้ประโยชน์</vt:lpstr>
      <vt:lpstr>ตัวอย่าง - การทบทวนอายุการให้ประโยชน์</vt:lpstr>
      <vt:lpstr>ตัวอย่าง - การทบทวนอายุการให้ประโยชน์</vt:lpstr>
      <vt:lpstr>ตัวอย่าง - การทบทวนอายุการให้ประโยชน์</vt:lpstr>
      <vt:lpstr>การทบทวนการคิดค่าเสื่อมราคา - วิธีการคิดค่าเสื่อมราคา</vt:lpstr>
      <vt:lpstr>การตัดรายการ</vt:lpstr>
      <vt:lpstr>การตัดรายการ</vt:lpstr>
      <vt:lpstr>ตัวอย่าง – การบันทึกรายการกรณีได้บันทึกสินทรัพย์เดิมไว้ และมีการแยกส่วนประกอบตามนัยสำคัญ </vt:lpstr>
      <vt:lpstr>ตัวอย่าง – การบันทึกรายการกรณีได้บันทึกสินทรัพย์เดิมไว้ และมีการแยกส่วนประกอบตามนัยสำคัญ </vt:lpstr>
      <vt:lpstr>การเปิดเผยข้อมูล</vt:lpstr>
      <vt:lpstr>การเปิดเผยข้อมูล</vt:lpstr>
      <vt:lpstr>การเปิดเผยข้อมูล</vt:lpstr>
      <vt:lpstr>การเปิดเผยข้อมูล</vt:lpstr>
      <vt:lpstr>ตัวอย่าง – การเปิดเผยข้อมูลที่ดิน อาคาร และอุปกรณ์</vt:lpstr>
      <vt:lpstr>ตัวอย่าง – การเปิดเผยข้อมูลที่ดิน อาคาร และอุปกรณ์</vt:lpstr>
      <vt:lpstr>การถือปฏิบัติในช่วงเปลี่ยนแปลง</vt:lpstr>
      <vt:lpstr>วันถือปฏิบัติ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โครงการประชุมชี้แจงร่างมาตรฐานการบัญชีภาครัฐเฉพาะเรื่อง</dc:title>
  <dc:creator>ศศิธร ล้นหลาม</dc:creator>
  <cp:lastModifiedBy>PC</cp:lastModifiedBy>
  <cp:revision>659</cp:revision>
  <cp:lastPrinted>2016-03-01T09:29:58Z</cp:lastPrinted>
  <dcterms:created xsi:type="dcterms:W3CDTF">2015-06-30T04:10:47Z</dcterms:created>
  <dcterms:modified xsi:type="dcterms:W3CDTF">2018-04-24T02:50:32Z</dcterms:modified>
</cp:coreProperties>
</file>