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91"/>
  </p:notesMasterIdLst>
  <p:handoutMasterIdLst>
    <p:handoutMasterId r:id="rId92"/>
  </p:handoutMasterIdLst>
  <p:sldIdLst>
    <p:sldId id="256" r:id="rId3"/>
    <p:sldId id="411" r:id="rId4"/>
    <p:sldId id="383" r:id="rId5"/>
    <p:sldId id="384" r:id="rId6"/>
    <p:sldId id="385" r:id="rId7"/>
    <p:sldId id="386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7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13" r:id="rId26"/>
    <p:sldId id="407" r:id="rId27"/>
    <p:sldId id="260" r:id="rId28"/>
    <p:sldId id="265" r:id="rId29"/>
    <p:sldId id="269" r:id="rId30"/>
    <p:sldId id="267" r:id="rId31"/>
    <p:sldId id="262" r:id="rId32"/>
    <p:sldId id="268" r:id="rId33"/>
    <p:sldId id="380" r:id="rId34"/>
    <p:sldId id="270" r:id="rId35"/>
    <p:sldId id="354" r:id="rId36"/>
    <p:sldId id="275" r:id="rId37"/>
    <p:sldId id="272" r:id="rId38"/>
    <p:sldId id="273" r:id="rId39"/>
    <p:sldId id="346" r:id="rId40"/>
    <p:sldId id="259" r:id="rId41"/>
    <p:sldId id="345" r:id="rId42"/>
    <p:sldId id="350" r:id="rId43"/>
    <p:sldId id="277" r:id="rId44"/>
    <p:sldId id="357" r:id="rId45"/>
    <p:sldId id="280" r:id="rId46"/>
    <p:sldId id="355" r:id="rId47"/>
    <p:sldId id="356" r:id="rId48"/>
    <p:sldId id="282" r:id="rId49"/>
    <p:sldId id="353" r:id="rId50"/>
    <p:sldId id="284" r:id="rId51"/>
    <p:sldId id="358" r:id="rId52"/>
    <p:sldId id="360" r:id="rId53"/>
    <p:sldId id="285" r:id="rId54"/>
    <p:sldId id="287" r:id="rId55"/>
    <p:sldId id="288" r:id="rId56"/>
    <p:sldId id="289" r:id="rId57"/>
    <p:sldId id="290" r:id="rId58"/>
    <p:sldId id="291" r:id="rId59"/>
    <p:sldId id="292" r:id="rId60"/>
    <p:sldId id="293" r:id="rId61"/>
    <p:sldId id="294" r:id="rId62"/>
    <p:sldId id="367" r:id="rId63"/>
    <p:sldId id="296" r:id="rId64"/>
    <p:sldId id="372" r:id="rId65"/>
    <p:sldId id="374" r:id="rId66"/>
    <p:sldId id="375" r:id="rId67"/>
    <p:sldId id="377" r:id="rId68"/>
    <p:sldId id="378" r:id="rId69"/>
    <p:sldId id="376" r:id="rId70"/>
    <p:sldId id="371" r:id="rId71"/>
    <p:sldId id="365" r:id="rId72"/>
    <p:sldId id="341" r:id="rId73"/>
    <p:sldId id="305" r:id="rId74"/>
    <p:sldId id="307" r:id="rId75"/>
    <p:sldId id="306" r:id="rId76"/>
    <p:sldId id="408" r:id="rId77"/>
    <p:sldId id="409" r:id="rId78"/>
    <p:sldId id="309" r:id="rId79"/>
    <p:sldId id="312" r:id="rId80"/>
    <p:sldId id="319" r:id="rId81"/>
    <p:sldId id="321" r:id="rId82"/>
    <p:sldId id="323" r:id="rId83"/>
    <p:sldId id="331" r:id="rId84"/>
    <p:sldId id="332" r:id="rId85"/>
    <p:sldId id="334" r:id="rId86"/>
    <p:sldId id="366" r:id="rId87"/>
    <p:sldId id="337" r:id="rId88"/>
    <p:sldId id="338" r:id="rId89"/>
    <p:sldId id="412" r:id="rId90"/>
  </p:sldIdLst>
  <p:sldSz cx="12192000" cy="6858000"/>
  <p:notesSz cx="6797675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66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สไตล์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สไตล์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สไตล์สีปานกลาง 4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4C1A8A3-306A-4EB7-A6B1-4F7E0EB9C5D6}" styleName="สไตล์สีปานกลาง 3 - เน้น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7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theme" Target="theme/theme1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37C091-E444-45BD-971E-BD9D8ED49FDD}" type="doc">
      <dgm:prSet loTypeId="urn:microsoft.com/office/officeart/2005/8/layout/cycle4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B096211-0013-4C20-AECE-24C67B05EABB}">
      <dgm:prSet phldrT="[ข้อความ]" custT="1"/>
      <dgm:spPr>
        <a:solidFill>
          <a:schemeClr val="accent6">
            <a:lumMod val="75000"/>
          </a:schemeClr>
        </a:solidFill>
      </dgm:spPr>
      <dgm:t>
        <a:bodyPr anchor="b"/>
        <a:lstStyle/>
        <a:p>
          <a:r>
            <a:rPr lang="th-TH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+mj-cs"/>
            </a:rPr>
            <a:t>เอกสารประกอบการบันทึกบัญชี</a:t>
          </a:r>
          <a:endParaRPr lang="en-US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gm:t>
    </dgm:pt>
    <dgm:pt modelId="{75374B6C-E9AE-41F2-8102-52EEA6303EE9}" type="parTrans" cxnId="{2BAB73B1-4352-45CB-B124-F28017DB54F3}">
      <dgm:prSet/>
      <dgm:spPr/>
      <dgm:t>
        <a:bodyPr/>
        <a:lstStyle/>
        <a:p>
          <a:endParaRPr lang="en-US" sz="2800">
            <a:solidFill>
              <a:schemeClr val="tx1"/>
            </a:solidFill>
            <a:cs typeface="+mj-cs"/>
          </a:endParaRPr>
        </a:p>
      </dgm:t>
    </dgm:pt>
    <dgm:pt modelId="{3C17F5D6-77D7-4CEC-AFF2-7658AA18058E}" type="sibTrans" cxnId="{2BAB73B1-4352-45CB-B124-F28017DB54F3}">
      <dgm:prSet/>
      <dgm:spPr/>
      <dgm:t>
        <a:bodyPr/>
        <a:lstStyle/>
        <a:p>
          <a:endParaRPr lang="en-US" sz="2800">
            <a:solidFill>
              <a:schemeClr val="tx1"/>
            </a:solidFill>
            <a:cs typeface="+mj-cs"/>
          </a:endParaRPr>
        </a:p>
      </dgm:t>
    </dgm:pt>
    <dgm:pt modelId="{1C417DB4-1F4A-4E4A-83CA-B65BFD6F3F2E}">
      <dgm:prSet phldrT="[ข้อความ]" custT="1"/>
      <dgm:spPr/>
      <dgm:t>
        <a:bodyPr anchor="t"/>
        <a:lstStyle/>
        <a:p>
          <a:r>
            <a:rPr lang="th-TH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rPr>
            <a:t>งบ</a:t>
          </a:r>
          <a:r>
            <a:rPr lang="th-TH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+mj-cs"/>
            </a:rPr>
            <a:t>ทดลอง</a:t>
          </a:r>
          <a:endParaRPr lang="en-US" sz="32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gm:t>
    </dgm:pt>
    <dgm:pt modelId="{844CFE68-25FA-454D-9742-F64FDE685F00}" type="parTrans" cxnId="{9A1F60EA-04EF-42BE-9828-CEE7DA6C7F0E}">
      <dgm:prSet/>
      <dgm:spPr/>
      <dgm:t>
        <a:bodyPr/>
        <a:lstStyle/>
        <a:p>
          <a:endParaRPr lang="en-US" sz="2800">
            <a:solidFill>
              <a:schemeClr val="tx1"/>
            </a:solidFill>
            <a:cs typeface="+mj-cs"/>
          </a:endParaRPr>
        </a:p>
      </dgm:t>
    </dgm:pt>
    <dgm:pt modelId="{3CD65618-BD5F-4594-A073-FF4A6838D349}" type="sibTrans" cxnId="{9A1F60EA-04EF-42BE-9828-CEE7DA6C7F0E}">
      <dgm:prSet/>
      <dgm:spPr/>
      <dgm:t>
        <a:bodyPr/>
        <a:lstStyle/>
        <a:p>
          <a:endParaRPr lang="en-US" sz="2800">
            <a:solidFill>
              <a:schemeClr val="tx1"/>
            </a:solidFill>
            <a:cs typeface="+mj-cs"/>
          </a:endParaRPr>
        </a:p>
      </dgm:t>
    </dgm:pt>
    <dgm:pt modelId="{11916702-FD70-49A3-A111-3FAC2ABC8B28}">
      <dgm:prSet phldrT="[ข้อความ]" custT="1"/>
      <dgm:spPr/>
      <dgm:t>
        <a:bodyPr anchor="b"/>
        <a:lstStyle/>
        <a:p>
          <a:r>
            <a:rPr lang="th-TH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+mj-cs"/>
            </a:rPr>
            <a:t>รายงานการเงิน</a:t>
          </a:r>
          <a:endParaRPr lang="en-US" sz="32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gm:t>
    </dgm:pt>
    <dgm:pt modelId="{2C7CCDEE-89CD-47B2-A121-D28E3B8B33CE}" type="parTrans" cxnId="{209115D8-3A8F-4390-A709-689D5D3A9633}">
      <dgm:prSet/>
      <dgm:spPr/>
      <dgm:t>
        <a:bodyPr/>
        <a:lstStyle/>
        <a:p>
          <a:endParaRPr lang="en-US" sz="2800">
            <a:solidFill>
              <a:schemeClr val="tx1"/>
            </a:solidFill>
            <a:cs typeface="+mj-cs"/>
          </a:endParaRPr>
        </a:p>
      </dgm:t>
    </dgm:pt>
    <dgm:pt modelId="{F9213089-21C7-4814-B23C-983DF2D409B3}" type="sibTrans" cxnId="{209115D8-3A8F-4390-A709-689D5D3A9633}">
      <dgm:prSet/>
      <dgm:spPr/>
      <dgm:t>
        <a:bodyPr/>
        <a:lstStyle/>
        <a:p>
          <a:endParaRPr lang="en-US" sz="2800">
            <a:solidFill>
              <a:schemeClr val="tx1"/>
            </a:solidFill>
            <a:cs typeface="+mj-cs"/>
          </a:endParaRPr>
        </a:p>
      </dgm:t>
    </dgm:pt>
    <dgm:pt modelId="{66A1E789-F5C6-4725-B91B-39B20D4468B0}">
      <dgm:prSet phldrT="[ข้อความ]" custT="1"/>
      <dgm:spPr/>
      <dgm:t>
        <a:bodyPr anchor="b"/>
        <a:lstStyle/>
        <a:p>
          <a:r>
            <a:rPr lang="th-TH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+mj-cs"/>
            </a:rPr>
            <a:t>บัญชีแยกประเภท</a:t>
          </a:r>
          <a:endParaRPr lang="en-US" sz="32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gm:t>
    </dgm:pt>
    <dgm:pt modelId="{B4E7BA49-F54D-4EB1-B699-BAE67B0A46EF}" type="parTrans" cxnId="{11377409-4631-477B-9234-58614BC3B075}">
      <dgm:prSet/>
      <dgm:spPr/>
      <dgm:t>
        <a:bodyPr/>
        <a:lstStyle/>
        <a:p>
          <a:endParaRPr lang="en-US" sz="2800">
            <a:solidFill>
              <a:schemeClr val="tx1"/>
            </a:solidFill>
            <a:cs typeface="+mj-cs"/>
          </a:endParaRPr>
        </a:p>
      </dgm:t>
    </dgm:pt>
    <dgm:pt modelId="{C600B954-0D79-41C8-ABCE-D1708BB02B7B}" type="sibTrans" cxnId="{11377409-4631-477B-9234-58614BC3B075}">
      <dgm:prSet/>
      <dgm:spPr/>
      <dgm:t>
        <a:bodyPr/>
        <a:lstStyle/>
        <a:p>
          <a:endParaRPr lang="en-US" sz="2800">
            <a:solidFill>
              <a:schemeClr val="tx1"/>
            </a:solidFill>
            <a:cs typeface="+mj-cs"/>
          </a:endParaRPr>
        </a:p>
      </dgm:t>
    </dgm:pt>
    <dgm:pt modelId="{EC83B264-58CF-4E2E-8D39-6FF1BF70D6FA}" type="pres">
      <dgm:prSet presAssocID="{0E37C091-E444-45BD-971E-BD9D8ED49FD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CDF7D8DC-10DF-4788-942A-8AEFBF86D256}" type="pres">
      <dgm:prSet presAssocID="{0E37C091-E444-45BD-971E-BD9D8ED49FDD}" presName="children" presStyleCnt="0"/>
      <dgm:spPr/>
    </dgm:pt>
    <dgm:pt modelId="{31393FC3-9A92-406D-9E2C-70CA78C2FAAC}" type="pres">
      <dgm:prSet presAssocID="{0E37C091-E444-45BD-971E-BD9D8ED49FDD}" presName="childPlaceholder" presStyleCnt="0"/>
      <dgm:spPr/>
    </dgm:pt>
    <dgm:pt modelId="{FB388CAE-C9A1-493C-BC5D-069B118BD822}" type="pres">
      <dgm:prSet presAssocID="{0E37C091-E444-45BD-971E-BD9D8ED49FDD}" presName="circle" presStyleCnt="0"/>
      <dgm:spPr/>
    </dgm:pt>
    <dgm:pt modelId="{3D763D3C-C7DF-4323-950E-1AB2C6C65AC2}" type="pres">
      <dgm:prSet presAssocID="{0E37C091-E444-45BD-971E-BD9D8ED49FDD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324AE94C-B8C0-4CAF-B4A0-3E22560BAD28}" type="pres">
      <dgm:prSet presAssocID="{0E37C091-E444-45BD-971E-BD9D8ED49FDD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4535E7-7E88-4EFC-A9FF-0E540C2BEDF9}" type="pres">
      <dgm:prSet presAssocID="{0E37C091-E444-45BD-971E-BD9D8ED49FDD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885E7FCF-23D3-4B3D-91B5-68E65C3CFDAC}" type="pres">
      <dgm:prSet presAssocID="{0E37C091-E444-45BD-971E-BD9D8ED49FDD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A2A411C-9550-4801-B207-34A34176B8E2}" type="pres">
      <dgm:prSet presAssocID="{0E37C091-E444-45BD-971E-BD9D8ED49FDD}" presName="quadrantPlaceholder" presStyleCnt="0"/>
      <dgm:spPr/>
    </dgm:pt>
    <dgm:pt modelId="{B5CBAD66-30A0-42CD-AAD6-A16316B08621}" type="pres">
      <dgm:prSet presAssocID="{0E37C091-E444-45BD-971E-BD9D8ED49FDD}" presName="center1" presStyleLbl="fgShp" presStyleIdx="0" presStyleCnt="2"/>
      <dgm:spPr>
        <a:solidFill>
          <a:srgbClr val="0070C0"/>
        </a:solidFill>
        <a:ln>
          <a:solidFill>
            <a:srgbClr val="003366"/>
          </a:solidFill>
        </a:ln>
      </dgm:spPr>
    </dgm:pt>
    <dgm:pt modelId="{5675F449-8F01-45F8-BBC3-B1E2381CCE70}" type="pres">
      <dgm:prSet presAssocID="{0E37C091-E444-45BD-971E-BD9D8ED49FDD}" presName="center2" presStyleLbl="fgShp" presStyleIdx="1" presStyleCnt="2"/>
      <dgm:spPr>
        <a:solidFill>
          <a:srgbClr val="0070C0"/>
        </a:solidFill>
        <a:ln>
          <a:solidFill>
            <a:srgbClr val="003366"/>
          </a:solidFill>
        </a:ln>
      </dgm:spPr>
    </dgm:pt>
  </dgm:ptLst>
  <dgm:cxnLst>
    <dgm:cxn modelId="{11377409-4631-477B-9234-58614BC3B075}" srcId="{0E37C091-E444-45BD-971E-BD9D8ED49FDD}" destId="{66A1E789-F5C6-4725-B91B-39B20D4468B0}" srcOrd="3" destOrd="0" parTransId="{B4E7BA49-F54D-4EB1-B699-BAE67B0A46EF}" sibTransId="{C600B954-0D79-41C8-ABCE-D1708BB02B7B}"/>
    <dgm:cxn modelId="{76A89D39-41DE-4B3A-BBD1-DA29968B06F8}" type="presOf" srcId="{11916702-FD70-49A3-A111-3FAC2ABC8B28}" destId="{1F4535E7-7E88-4EFC-A9FF-0E540C2BEDF9}" srcOrd="0" destOrd="0" presId="urn:microsoft.com/office/officeart/2005/8/layout/cycle4"/>
    <dgm:cxn modelId="{E2E5AC7B-04F6-4DE7-B260-0FB88B4DA6C0}" type="presOf" srcId="{1C417DB4-1F4A-4E4A-83CA-B65BFD6F3F2E}" destId="{324AE94C-B8C0-4CAF-B4A0-3E22560BAD28}" srcOrd="0" destOrd="0" presId="urn:microsoft.com/office/officeart/2005/8/layout/cycle4"/>
    <dgm:cxn modelId="{A04524A6-E82D-4138-846F-4E896664860E}" type="presOf" srcId="{0E37C091-E444-45BD-971E-BD9D8ED49FDD}" destId="{EC83B264-58CF-4E2E-8D39-6FF1BF70D6FA}" srcOrd="0" destOrd="0" presId="urn:microsoft.com/office/officeart/2005/8/layout/cycle4"/>
    <dgm:cxn modelId="{2BAB73B1-4352-45CB-B124-F28017DB54F3}" srcId="{0E37C091-E444-45BD-971E-BD9D8ED49FDD}" destId="{BB096211-0013-4C20-AECE-24C67B05EABB}" srcOrd="0" destOrd="0" parTransId="{75374B6C-E9AE-41F2-8102-52EEA6303EE9}" sibTransId="{3C17F5D6-77D7-4CEC-AFF2-7658AA18058E}"/>
    <dgm:cxn modelId="{0DECA1C6-C860-458D-AAC6-B0D5563F4A2C}" type="presOf" srcId="{BB096211-0013-4C20-AECE-24C67B05EABB}" destId="{3D763D3C-C7DF-4323-950E-1AB2C6C65AC2}" srcOrd="0" destOrd="0" presId="urn:microsoft.com/office/officeart/2005/8/layout/cycle4"/>
    <dgm:cxn modelId="{56A643D6-F644-4060-A122-FDB211D6D7F0}" type="presOf" srcId="{66A1E789-F5C6-4725-B91B-39B20D4468B0}" destId="{885E7FCF-23D3-4B3D-91B5-68E65C3CFDAC}" srcOrd="0" destOrd="0" presId="urn:microsoft.com/office/officeart/2005/8/layout/cycle4"/>
    <dgm:cxn modelId="{209115D8-3A8F-4390-A709-689D5D3A9633}" srcId="{0E37C091-E444-45BD-971E-BD9D8ED49FDD}" destId="{11916702-FD70-49A3-A111-3FAC2ABC8B28}" srcOrd="2" destOrd="0" parTransId="{2C7CCDEE-89CD-47B2-A121-D28E3B8B33CE}" sibTransId="{F9213089-21C7-4814-B23C-983DF2D409B3}"/>
    <dgm:cxn modelId="{9A1F60EA-04EF-42BE-9828-CEE7DA6C7F0E}" srcId="{0E37C091-E444-45BD-971E-BD9D8ED49FDD}" destId="{1C417DB4-1F4A-4E4A-83CA-B65BFD6F3F2E}" srcOrd="1" destOrd="0" parTransId="{844CFE68-25FA-454D-9742-F64FDE685F00}" sibTransId="{3CD65618-BD5F-4594-A073-FF4A6838D349}"/>
    <dgm:cxn modelId="{0C9A8451-8E5F-4947-BE23-36ED8925ADA9}" type="presParOf" srcId="{EC83B264-58CF-4E2E-8D39-6FF1BF70D6FA}" destId="{CDF7D8DC-10DF-4788-942A-8AEFBF86D256}" srcOrd="0" destOrd="0" presId="urn:microsoft.com/office/officeart/2005/8/layout/cycle4"/>
    <dgm:cxn modelId="{712141A5-25A6-477D-A5FB-2BEF26291D69}" type="presParOf" srcId="{CDF7D8DC-10DF-4788-942A-8AEFBF86D256}" destId="{31393FC3-9A92-406D-9E2C-70CA78C2FAAC}" srcOrd="0" destOrd="0" presId="urn:microsoft.com/office/officeart/2005/8/layout/cycle4"/>
    <dgm:cxn modelId="{10274BC5-B6AB-47AF-8A5C-DEEAEFA5A4A1}" type="presParOf" srcId="{EC83B264-58CF-4E2E-8D39-6FF1BF70D6FA}" destId="{FB388CAE-C9A1-493C-BC5D-069B118BD822}" srcOrd="1" destOrd="0" presId="urn:microsoft.com/office/officeart/2005/8/layout/cycle4"/>
    <dgm:cxn modelId="{556F2AD4-E3E6-4893-A560-6C7862A60447}" type="presParOf" srcId="{FB388CAE-C9A1-493C-BC5D-069B118BD822}" destId="{3D763D3C-C7DF-4323-950E-1AB2C6C65AC2}" srcOrd="0" destOrd="0" presId="urn:microsoft.com/office/officeart/2005/8/layout/cycle4"/>
    <dgm:cxn modelId="{6F2708F1-DED4-45F9-88F2-A6B096BFAD7F}" type="presParOf" srcId="{FB388CAE-C9A1-493C-BC5D-069B118BD822}" destId="{324AE94C-B8C0-4CAF-B4A0-3E22560BAD28}" srcOrd="1" destOrd="0" presId="urn:microsoft.com/office/officeart/2005/8/layout/cycle4"/>
    <dgm:cxn modelId="{0F326E3C-B910-4769-8CE0-88A92F2C8137}" type="presParOf" srcId="{FB388CAE-C9A1-493C-BC5D-069B118BD822}" destId="{1F4535E7-7E88-4EFC-A9FF-0E540C2BEDF9}" srcOrd="2" destOrd="0" presId="urn:microsoft.com/office/officeart/2005/8/layout/cycle4"/>
    <dgm:cxn modelId="{81E3FE61-02DA-4F16-8983-0D5F170A45EF}" type="presParOf" srcId="{FB388CAE-C9A1-493C-BC5D-069B118BD822}" destId="{885E7FCF-23D3-4B3D-91B5-68E65C3CFDAC}" srcOrd="3" destOrd="0" presId="urn:microsoft.com/office/officeart/2005/8/layout/cycle4"/>
    <dgm:cxn modelId="{43CDAF5E-F0EF-4290-ADC2-1F7EFE5B69FD}" type="presParOf" srcId="{FB388CAE-C9A1-493C-BC5D-069B118BD822}" destId="{0A2A411C-9550-4801-B207-34A34176B8E2}" srcOrd="4" destOrd="0" presId="urn:microsoft.com/office/officeart/2005/8/layout/cycle4"/>
    <dgm:cxn modelId="{E76D6A5B-B159-4E81-B928-CC716CE57A6B}" type="presParOf" srcId="{EC83B264-58CF-4E2E-8D39-6FF1BF70D6FA}" destId="{B5CBAD66-30A0-42CD-AAD6-A16316B08621}" srcOrd="2" destOrd="0" presId="urn:microsoft.com/office/officeart/2005/8/layout/cycle4"/>
    <dgm:cxn modelId="{50682A1E-4146-40F7-A1D9-5E6F5232FF3A}" type="presParOf" srcId="{EC83B264-58CF-4E2E-8D39-6FF1BF70D6FA}" destId="{5675F449-8F01-45F8-BBC3-B1E2381CCE7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62CED2-C562-40C3-BB15-A1FA1946BB0D}" type="doc">
      <dgm:prSet loTypeId="urn:microsoft.com/office/officeart/2009/layout/CircleArrowProcess" loCatId="process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th-TH"/>
        </a:p>
      </dgm:t>
    </dgm:pt>
    <dgm:pt modelId="{0118329D-A25A-42D0-85A6-0995C377A4F7}">
      <dgm:prSet phldrT="[ข้อความ]" custT="1"/>
      <dgm:spPr/>
      <dgm:t>
        <a:bodyPr/>
        <a:lstStyle/>
        <a:p>
          <a:r>
            <a:rPr lang="th-TH" sz="2800" b="1" dirty="0">
              <a:latin typeface="Angsana New" panose="02020603050405020304" pitchFamily="18" charset="-34"/>
              <a:cs typeface="Angsana New" panose="02020603050405020304" pitchFamily="18" charset="-34"/>
            </a:rPr>
            <a:t>ถูกต้อง</a:t>
          </a:r>
        </a:p>
      </dgm:t>
    </dgm:pt>
    <dgm:pt modelId="{9B533ECA-46A2-48AC-B4B5-19A9B06C03F5}" type="parTrans" cxnId="{A265E067-BDAF-4B05-9A30-2963D4270643}">
      <dgm:prSet/>
      <dgm:spPr/>
      <dgm:t>
        <a:bodyPr/>
        <a:lstStyle/>
        <a:p>
          <a:endParaRPr lang="th-TH" b="1">
            <a:latin typeface="Angsana New" panose="02020603050405020304" pitchFamily="18" charset="-34"/>
            <a:cs typeface="Angsana New" panose="02020603050405020304" pitchFamily="18" charset="-34"/>
          </a:endParaRPr>
        </a:p>
      </dgm:t>
    </dgm:pt>
    <dgm:pt modelId="{DA504A12-18B8-46F3-9C56-480D2976ECDE}" type="sibTrans" cxnId="{A265E067-BDAF-4B05-9A30-2963D4270643}">
      <dgm:prSet/>
      <dgm:spPr/>
      <dgm:t>
        <a:bodyPr/>
        <a:lstStyle/>
        <a:p>
          <a:endParaRPr lang="th-TH" b="1">
            <a:latin typeface="Angsana New" panose="02020603050405020304" pitchFamily="18" charset="-34"/>
            <a:cs typeface="Angsana New" panose="02020603050405020304" pitchFamily="18" charset="-34"/>
          </a:endParaRPr>
        </a:p>
      </dgm:t>
    </dgm:pt>
    <dgm:pt modelId="{F3C79711-5665-4583-B9A0-EF74F3F7E446}">
      <dgm:prSet phldrT="[ข้อความ]" custT="1"/>
      <dgm:spPr/>
      <dgm:t>
        <a:bodyPr/>
        <a:lstStyle/>
        <a:p>
          <a:r>
            <a:rPr lang="th-TH" sz="2400" b="1" dirty="0">
              <a:latin typeface="Angsana New" panose="02020603050405020304" pitchFamily="18" charset="-34"/>
              <a:cs typeface="Angsana New" panose="02020603050405020304" pitchFamily="18" charset="-34"/>
            </a:rPr>
            <a:t>ครบถ้วน</a:t>
          </a:r>
        </a:p>
      </dgm:t>
    </dgm:pt>
    <dgm:pt modelId="{E9E553EB-AAD8-4D52-B4A7-CA1526ACDD28}" type="parTrans" cxnId="{B59A9284-AABF-4825-8749-C4B88CAAE62B}">
      <dgm:prSet/>
      <dgm:spPr/>
      <dgm:t>
        <a:bodyPr/>
        <a:lstStyle/>
        <a:p>
          <a:endParaRPr lang="th-TH" b="1">
            <a:latin typeface="Angsana New" panose="02020603050405020304" pitchFamily="18" charset="-34"/>
            <a:cs typeface="Angsana New" panose="02020603050405020304" pitchFamily="18" charset="-34"/>
          </a:endParaRPr>
        </a:p>
      </dgm:t>
    </dgm:pt>
    <dgm:pt modelId="{05F6378A-1263-4DB1-9D6F-D3BD5B43CC0F}" type="sibTrans" cxnId="{B59A9284-AABF-4825-8749-C4B88CAAE62B}">
      <dgm:prSet/>
      <dgm:spPr/>
      <dgm:t>
        <a:bodyPr/>
        <a:lstStyle/>
        <a:p>
          <a:endParaRPr lang="th-TH" b="1">
            <a:latin typeface="Angsana New" panose="02020603050405020304" pitchFamily="18" charset="-34"/>
            <a:cs typeface="Angsana New" panose="02020603050405020304" pitchFamily="18" charset="-34"/>
          </a:endParaRPr>
        </a:p>
      </dgm:t>
    </dgm:pt>
    <dgm:pt modelId="{A2471EAC-9414-4C87-98B7-76827210FE87}">
      <dgm:prSet phldrT="[ข้อความ]" custT="1"/>
      <dgm:spPr/>
      <dgm:t>
        <a:bodyPr/>
        <a:lstStyle/>
        <a:p>
          <a:r>
            <a:rPr lang="th-TH" sz="2400" b="1" dirty="0">
              <a:latin typeface="Angsana New" panose="02020603050405020304" pitchFamily="18" charset="-34"/>
              <a:cs typeface="Angsana New" panose="02020603050405020304" pitchFamily="18" charset="-34"/>
            </a:rPr>
            <a:t>เป็นปัจจุบัน</a:t>
          </a:r>
        </a:p>
      </dgm:t>
    </dgm:pt>
    <dgm:pt modelId="{B14EAF77-D03D-4F2F-8D22-4D98771C70A4}" type="parTrans" cxnId="{04FB8DB8-D2DE-4DBC-A71A-8F939C318A60}">
      <dgm:prSet/>
      <dgm:spPr/>
      <dgm:t>
        <a:bodyPr/>
        <a:lstStyle/>
        <a:p>
          <a:endParaRPr lang="th-TH" b="1">
            <a:latin typeface="Angsana New" panose="02020603050405020304" pitchFamily="18" charset="-34"/>
            <a:cs typeface="Angsana New" panose="02020603050405020304" pitchFamily="18" charset="-34"/>
          </a:endParaRPr>
        </a:p>
      </dgm:t>
    </dgm:pt>
    <dgm:pt modelId="{04B3C535-2264-4346-82E4-1497322576CE}" type="sibTrans" cxnId="{04FB8DB8-D2DE-4DBC-A71A-8F939C318A60}">
      <dgm:prSet/>
      <dgm:spPr/>
      <dgm:t>
        <a:bodyPr/>
        <a:lstStyle/>
        <a:p>
          <a:endParaRPr lang="th-TH" b="1">
            <a:latin typeface="Angsana New" panose="02020603050405020304" pitchFamily="18" charset="-34"/>
            <a:cs typeface="Angsana New" panose="02020603050405020304" pitchFamily="18" charset="-34"/>
          </a:endParaRPr>
        </a:p>
      </dgm:t>
    </dgm:pt>
    <dgm:pt modelId="{E014F8B0-4089-47A6-BA67-D507F4F9CA34}" type="pres">
      <dgm:prSet presAssocID="{D962CED2-C562-40C3-BB15-A1FA1946BB0D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05C02DB8-E846-4EE5-9286-35A9EA456D83}" type="pres">
      <dgm:prSet presAssocID="{0118329D-A25A-42D0-85A6-0995C377A4F7}" presName="Accent1" presStyleCnt="0"/>
      <dgm:spPr/>
    </dgm:pt>
    <dgm:pt modelId="{5BA378D6-9646-4D3A-9C82-7326BF5DFA6A}" type="pres">
      <dgm:prSet presAssocID="{0118329D-A25A-42D0-85A6-0995C377A4F7}" presName="Accent" presStyleLbl="node1" presStyleIdx="0" presStyleCnt="3"/>
      <dgm:spPr/>
    </dgm:pt>
    <dgm:pt modelId="{07E58919-BAE6-4AFB-85BD-E54BED97425C}" type="pres">
      <dgm:prSet presAssocID="{0118329D-A25A-42D0-85A6-0995C377A4F7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B8682B0A-6E83-4C3D-B5A5-D35E001A68BC}" type="pres">
      <dgm:prSet presAssocID="{F3C79711-5665-4583-B9A0-EF74F3F7E446}" presName="Accent2" presStyleCnt="0"/>
      <dgm:spPr/>
    </dgm:pt>
    <dgm:pt modelId="{F10C18CC-10C7-4234-A509-17201D185219}" type="pres">
      <dgm:prSet presAssocID="{F3C79711-5665-4583-B9A0-EF74F3F7E446}" presName="Accent" presStyleLbl="node1" presStyleIdx="1" presStyleCnt="3"/>
      <dgm:spPr/>
    </dgm:pt>
    <dgm:pt modelId="{6B5B31B8-AFF8-4E55-918A-F96AB83A6741}" type="pres">
      <dgm:prSet presAssocID="{F3C79711-5665-4583-B9A0-EF74F3F7E446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FC185E00-5013-4206-A7B7-398D0A928B41}" type="pres">
      <dgm:prSet presAssocID="{A2471EAC-9414-4C87-98B7-76827210FE87}" presName="Accent3" presStyleCnt="0"/>
      <dgm:spPr/>
    </dgm:pt>
    <dgm:pt modelId="{91CCF7E9-31AE-411A-BEF6-6802E9562310}" type="pres">
      <dgm:prSet presAssocID="{A2471EAC-9414-4C87-98B7-76827210FE87}" presName="Accent" presStyleLbl="node1" presStyleIdx="2" presStyleCnt="3"/>
      <dgm:spPr/>
    </dgm:pt>
    <dgm:pt modelId="{E4236642-7125-4DC9-AAF2-23EF3512873D}" type="pres">
      <dgm:prSet presAssocID="{A2471EAC-9414-4C87-98B7-76827210FE87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330A4D0C-88AE-40DC-A847-F22417264253}" type="presOf" srcId="{F3C79711-5665-4583-B9A0-EF74F3F7E446}" destId="{6B5B31B8-AFF8-4E55-918A-F96AB83A6741}" srcOrd="0" destOrd="0" presId="urn:microsoft.com/office/officeart/2009/layout/CircleArrowProcess"/>
    <dgm:cxn modelId="{A265E067-BDAF-4B05-9A30-2963D4270643}" srcId="{D962CED2-C562-40C3-BB15-A1FA1946BB0D}" destId="{0118329D-A25A-42D0-85A6-0995C377A4F7}" srcOrd="0" destOrd="0" parTransId="{9B533ECA-46A2-48AC-B4B5-19A9B06C03F5}" sibTransId="{DA504A12-18B8-46F3-9C56-480D2976ECDE}"/>
    <dgm:cxn modelId="{D308834E-4CB5-4B3D-872E-909D6CC5BDE4}" type="presOf" srcId="{D962CED2-C562-40C3-BB15-A1FA1946BB0D}" destId="{E014F8B0-4089-47A6-BA67-D507F4F9CA34}" srcOrd="0" destOrd="0" presId="urn:microsoft.com/office/officeart/2009/layout/CircleArrowProcess"/>
    <dgm:cxn modelId="{B59A9284-AABF-4825-8749-C4B88CAAE62B}" srcId="{D962CED2-C562-40C3-BB15-A1FA1946BB0D}" destId="{F3C79711-5665-4583-B9A0-EF74F3F7E446}" srcOrd="1" destOrd="0" parTransId="{E9E553EB-AAD8-4D52-B4A7-CA1526ACDD28}" sibTransId="{05F6378A-1263-4DB1-9D6F-D3BD5B43CC0F}"/>
    <dgm:cxn modelId="{04FB8DB8-D2DE-4DBC-A71A-8F939C318A60}" srcId="{D962CED2-C562-40C3-BB15-A1FA1946BB0D}" destId="{A2471EAC-9414-4C87-98B7-76827210FE87}" srcOrd="2" destOrd="0" parTransId="{B14EAF77-D03D-4F2F-8D22-4D98771C70A4}" sibTransId="{04B3C535-2264-4346-82E4-1497322576CE}"/>
    <dgm:cxn modelId="{F1912EBA-3665-4A3E-8C66-240311A1CA17}" type="presOf" srcId="{A2471EAC-9414-4C87-98B7-76827210FE87}" destId="{E4236642-7125-4DC9-AAF2-23EF3512873D}" srcOrd="0" destOrd="0" presId="urn:microsoft.com/office/officeart/2009/layout/CircleArrowProcess"/>
    <dgm:cxn modelId="{3C5F9ADE-3C2C-4075-AFF6-A3C3A9E0215B}" type="presOf" srcId="{0118329D-A25A-42D0-85A6-0995C377A4F7}" destId="{07E58919-BAE6-4AFB-85BD-E54BED97425C}" srcOrd="0" destOrd="0" presId="urn:microsoft.com/office/officeart/2009/layout/CircleArrowProcess"/>
    <dgm:cxn modelId="{0B0906CE-CEF5-46ED-A2CC-1FDE2B815EA5}" type="presParOf" srcId="{E014F8B0-4089-47A6-BA67-D507F4F9CA34}" destId="{05C02DB8-E846-4EE5-9286-35A9EA456D83}" srcOrd="0" destOrd="0" presId="urn:microsoft.com/office/officeart/2009/layout/CircleArrowProcess"/>
    <dgm:cxn modelId="{602AB36A-4EF7-4E80-94D0-5AE33947B3F5}" type="presParOf" srcId="{05C02DB8-E846-4EE5-9286-35A9EA456D83}" destId="{5BA378D6-9646-4D3A-9C82-7326BF5DFA6A}" srcOrd="0" destOrd="0" presId="urn:microsoft.com/office/officeart/2009/layout/CircleArrowProcess"/>
    <dgm:cxn modelId="{D1F2E2AE-2896-4C7A-83F7-102164D67B4A}" type="presParOf" srcId="{E014F8B0-4089-47A6-BA67-D507F4F9CA34}" destId="{07E58919-BAE6-4AFB-85BD-E54BED97425C}" srcOrd="1" destOrd="0" presId="urn:microsoft.com/office/officeart/2009/layout/CircleArrowProcess"/>
    <dgm:cxn modelId="{C555C9C0-6F8E-4482-BDC5-8BC05A929B05}" type="presParOf" srcId="{E014F8B0-4089-47A6-BA67-D507F4F9CA34}" destId="{B8682B0A-6E83-4C3D-B5A5-D35E001A68BC}" srcOrd="2" destOrd="0" presId="urn:microsoft.com/office/officeart/2009/layout/CircleArrowProcess"/>
    <dgm:cxn modelId="{71E8A694-E1B1-42FB-8B06-3E5E51AB3E4B}" type="presParOf" srcId="{B8682B0A-6E83-4C3D-B5A5-D35E001A68BC}" destId="{F10C18CC-10C7-4234-A509-17201D185219}" srcOrd="0" destOrd="0" presId="urn:microsoft.com/office/officeart/2009/layout/CircleArrowProcess"/>
    <dgm:cxn modelId="{595233B8-654B-45B4-BBB3-B1688744DE79}" type="presParOf" srcId="{E014F8B0-4089-47A6-BA67-D507F4F9CA34}" destId="{6B5B31B8-AFF8-4E55-918A-F96AB83A6741}" srcOrd="3" destOrd="0" presId="urn:microsoft.com/office/officeart/2009/layout/CircleArrowProcess"/>
    <dgm:cxn modelId="{5AA9E85A-B068-4F21-97A0-5682340F5087}" type="presParOf" srcId="{E014F8B0-4089-47A6-BA67-D507F4F9CA34}" destId="{FC185E00-5013-4206-A7B7-398D0A928B41}" srcOrd="4" destOrd="0" presId="urn:microsoft.com/office/officeart/2009/layout/CircleArrowProcess"/>
    <dgm:cxn modelId="{BA1F354E-6FEB-4285-8E23-A52BF1682014}" type="presParOf" srcId="{FC185E00-5013-4206-A7B7-398D0A928B41}" destId="{91CCF7E9-31AE-411A-BEF6-6802E9562310}" srcOrd="0" destOrd="0" presId="urn:microsoft.com/office/officeart/2009/layout/CircleArrowProcess"/>
    <dgm:cxn modelId="{5A14397A-DECF-43C8-B78A-290C9FBD52C8}" type="presParOf" srcId="{E014F8B0-4089-47A6-BA67-D507F4F9CA34}" destId="{E4236642-7125-4DC9-AAF2-23EF3512873D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50B210-11F9-4AB9-A2C5-1740027D7609}" type="doc">
      <dgm:prSet loTypeId="urn:microsoft.com/office/officeart/2005/8/layout/funnel1" loCatId="process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C9F7BED-9143-4A70-90F6-3BF012884A17}">
      <dgm:prSet phldrT="[Text]" custT="1"/>
      <dgm:spPr/>
      <dgm:t>
        <a:bodyPr/>
        <a:lstStyle/>
        <a:p>
          <a:r>
            <a:rPr lang="en-US" sz="3600" b="1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rPr>
            <a:t>PO</a:t>
          </a:r>
        </a:p>
      </dgm:t>
    </dgm:pt>
    <dgm:pt modelId="{BE886AE0-CD50-4F91-839B-90B07055E535}" type="parTrans" cxnId="{3762D2B8-1F89-4A3A-A4A4-29B951232E5E}">
      <dgm:prSet/>
      <dgm:spPr/>
      <dgm:t>
        <a:bodyPr/>
        <a:lstStyle/>
        <a:p>
          <a:endParaRPr lang="en-US"/>
        </a:p>
      </dgm:t>
    </dgm:pt>
    <dgm:pt modelId="{6F73A2D9-DD2D-4E23-9486-83AF6B1F1CCB}" type="sibTrans" cxnId="{3762D2B8-1F89-4A3A-A4A4-29B951232E5E}">
      <dgm:prSet/>
      <dgm:spPr/>
      <dgm:t>
        <a:bodyPr/>
        <a:lstStyle/>
        <a:p>
          <a:endParaRPr lang="en-US"/>
        </a:p>
      </dgm:t>
    </dgm:pt>
    <dgm:pt modelId="{D22165D3-4243-4D23-BE06-2B8B68A2E526}">
      <dgm:prSet phldrT="[Text]" custT="1"/>
      <dgm:spPr/>
      <dgm:t>
        <a:bodyPr/>
        <a:lstStyle/>
        <a:p>
          <a:r>
            <a:rPr lang="en-US" sz="3600" b="1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rPr>
            <a:t>AP</a:t>
          </a:r>
        </a:p>
      </dgm:t>
    </dgm:pt>
    <dgm:pt modelId="{210E7B18-BDDF-428A-BF34-60933D7B370D}" type="parTrans" cxnId="{A07A584E-FFC7-4CDD-BE1D-3EC6DE04D1B0}">
      <dgm:prSet/>
      <dgm:spPr/>
      <dgm:t>
        <a:bodyPr/>
        <a:lstStyle/>
        <a:p>
          <a:endParaRPr lang="en-US"/>
        </a:p>
      </dgm:t>
    </dgm:pt>
    <dgm:pt modelId="{DA3C67CF-BEF6-4D32-92B4-D100067835E2}" type="sibTrans" cxnId="{A07A584E-FFC7-4CDD-BE1D-3EC6DE04D1B0}">
      <dgm:prSet/>
      <dgm:spPr/>
      <dgm:t>
        <a:bodyPr/>
        <a:lstStyle/>
        <a:p>
          <a:endParaRPr lang="en-US"/>
        </a:p>
      </dgm:t>
    </dgm:pt>
    <dgm:pt modelId="{D73622A5-A66D-47A5-B381-C7C66D1EC31E}">
      <dgm:prSet phldrT="[Text]" custT="1"/>
      <dgm:spPr/>
      <dgm:t>
        <a:bodyPr/>
        <a:lstStyle/>
        <a:p>
          <a:r>
            <a:rPr lang="en-US" sz="3600" b="1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rPr>
            <a:t>GL</a:t>
          </a:r>
        </a:p>
      </dgm:t>
    </dgm:pt>
    <dgm:pt modelId="{21AB51D9-A206-44D7-9888-E09D8DBB24FD}" type="parTrans" cxnId="{7600EE1A-37CA-496C-AB59-6E2F5E9A77C0}">
      <dgm:prSet/>
      <dgm:spPr/>
      <dgm:t>
        <a:bodyPr/>
        <a:lstStyle/>
        <a:p>
          <a:endParaRPr lang="en-US"/>
        </a:p>
      </dgm:t>
    </dgm:pt>
    <dgm:pt modelId="{C0566959-076E-4551-BAD7-2F4F02319642}" type="sibTrans" cxnId="{7600EE1A-37CA-496C-AB59-6E2F5E9A77C0}">
      <dgm:prSet/>
      <dgm:spPr/>
      <dgm:t>
        <a:bodyPr/>
        <a:lstStyle/>
        <a:p>
          <a:endParaRPr lang="en-US"/>
        </a:p>
      </dgm:t>
    </dgm:pt>
    <dgm:pt modelId="{76E7052B-0E1D-42FB-A481-A875F527AD0F}">
      <dgm:prSet phldrT="[Text]" custT="1"/>
      <dgm:spPr/>
      <dgm:t>
        <a:bodyPr/>
        <a:lstStyle/>
        <a:p>
          <a:r>
            <a:rPr lang="th-TH" sz="3600" b="1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rPr>
            <a:t>พักสินทรัพ</a:t>
          </a:r>
          <a:r>
            <a:rPr lang="th-TH" sz="3600" b="1" dirty="0">
              <a:latin typeface="AngsanaUPC" pitchFamily="18" charset="-34"/>
              <a:cs typeface="AngsanaUPC" pitchFamily="18" charset="-34"/>
            </a:rPr>
            <a:t>ย์</a:t>
          </a:r>
          <a:endParaRPr lang="en-US" sz="3600" b="1" dirty="0">
            <a:latin typeface="AngsanaUPC" pitchFamily="18" charset="-34"/>
            <a:cs typeface="AngsanaUPC" pitchFamily="18" charset="-34"/>
          </a:endParaRPr>
        </a:p>
      </dgm:t>
    </dgm:pt>
    <dgm:pt modelId="{19006D2A-75E3-4E95-8D7D-D8470597DA1C}" type="parTrans" cxnId="{1BEA101F-36F8-4D85-86B9-399019213BA6}">
      <dgm:prSet/>
      <dgm:spPr/>
      <dgm:t>
        <a:bodyPr/>
        <a:lstStyle/>
        <a:p>
          <a:endParaRPr lang="en-US"/>
        </a:p>
      </dgm:t>
    </dgm:pt>
    <dgm:pt modelId="{74A18237-791A-4689-9827-7AD97E662241}" type="sibTrans" cxnId="{1BEA101F-36F8-4D85-86B9-399019213BA6}">
      <dgm:prSet/>
      <dgm:spPr/>
      <dgm:t>
        <a:bodyPr/>
        <a:lstStyle/>
        <a:p>
          <a:endParaRPr lang="en-US"/>
        </a:p>
      </dgm:t>
    </dgm:pt>
    <dgm:pt modelId="{606EB0BC-1001-4044-8499-7C8D4572A43D}" type="pres">
      <dgm:prSet presAssocID="{2F50B210-11F9-4AB9-A2C5-1740027D7609}" presName="Name0" presStyleCnt="0">
        <dgm:presLayoutVars>
          <dgm:chMax val="4"/>
          <dgm:resizeHandles val="exact"/>
        </dgm:presLayoutVars>
      </dgm:prSet>
      <dgm:spPr/>
    </dgm:pt>
    <dgm:pt modelId="{51EFFBF7-4F3F-40E5-A4D0-C770A06D4954}" type="pres">
      <dgm:prSet presAssocID="{2F50B210-11F9-4AB9-A2C5-1740027D7609}" presName="ellipse" presStyleLbl="trBgShp" presStyleIdx="0" presStyleCnt="1"/>
      <dgm:spPr/>
    </dgm:pt>
    <dgm:pt modelId="{9CCDF339-52BF-44DC-8A80-76D1E0CD4F66}" type="pres">
      <dgm:prSet presAssocID="{2F50B210-11F9-4AB9-A2C5-1740027D7609}" presName="arrow1" presStyleLbl="fgShp" presStyleIdx="0" presStyleCnt="1"/>
      <dgm:spPr>
        <a:solidFill>
          <a:srgbClr val="FF66FF"/>
        </a:solidFill>
      </dgm:spPr>
    </dgm:pt>
    <dgm:pt modelId="{538D0967-4EB3-4FA1-A017-E0383C805CE9}" type="pres">
      <dgm:prSet presAssocID="{2F50B210-11F9-4AB9-A2C5-1740027D7609}" presName="rectangle" presStyleLbl="revTx" presStyleIdx="0" presStyleCnt="1" custLinFactNeighborX="-866" custLinFactNeighborY="-22013">
        <dgm:presLayoutVars>
          <dgm:bulletEnabled val="1"/>
        </dgm:presLayoutVars>
      </dgm:prSet>
      <dgm:spPr/>
    </dgm:pt>
    <dgm:pt modelId="{56D56FFE-D3B2-4B8D-BA59-E589000051E2}" type="pres">
      <dgm:prSet presAssocID="{D22165D3-4243-4D23-BE06-2B8B68A2E526}" presName="item1" presStyleLbl="node1" presStyleIdx="0" presStyleCnt="3">
        <dgm:presLayoutVars>
          <dgm:bulletEnabled val="1"/>
        </dgm:presLayoutVars>
      </dgm:prSet>
      <dgm:spPr/>
    </dgm:pt>
    <dgm:pt modelId="{A1B0FA3F-18F6-410C-AC56-F1D120B8E8CD}" type="pres">
      <dgm:prSet presAssocID="{D73622A5-A66D-47A5-B381-C7C66D1EC31E}" presName="item2" presStyleLbl="node1" presStyleIdx="1" presStyleCnt="3" custLinFactNeighborX="-1443" custLinFactNeighborY="216">
        <dgm:presLayoutVars>
          <dgm:bulletEnabled val="1"/>
        </dgm:presLayoutVars>
      </dgm:prSet>
      <dgm:spPr/>
    </dgm:pt>
    <dgm:pt modelId="{EF747AEA-34DD-4D75-8148-67D6F95D6AFC}" type="pres">
      <dgm:prSet presAssocID="{76E7052B-0E1D-42FB-A481-A875F527AD0F}" presName="item3" presStyleLbl="node1" presStyleIdx="2" presStyleCnt="3">
        <dgm:presLayoutVars>
          <dgm:bulletEnabled val="1"/>
        </dgm:presLayoutVars>
      </dgm:prSet>
      <dgm:spPr/>
    </dgm:pt>
    <dgm:pt modelId="{6FAF3F47-59E2-4FDB-A689-861C91E2FB62}" type="pres">
      <dgm:prSet presAssocID="{2F50B210-11F9-4AB9-A2C5-1740027D7609}" presName="funnel" presStyleLbl="trAlignAcc1" presStyleIdx="0" presStyleCnt="1" custLinFactNeighborX="-1020" custLinFactNeighborY="1710"/>
      <dgm:spPr/>
    </dgm:pt>
  </dgm:ptLst>
  <dgm:cxnLst>
    <dgm:cxn modelId="{7600EE1A-37CA-496C-AB59-6E2F5E9A77C0}" srcId="{2F50B210-11F9-4AB9-A2C5-1740027D7609}" destId="{D73622A5-A66D-47A5-B381-C7C66D1EC31E}" srcOrd="2" destOrd="0" parTransId="{21AB51D9-A206-44D7-9888-E09D8DBB24FD}" sibTransId="{C0566959-076E-4551-BAD7-2F4F02319642}"/>
    <dgm:cxn modelId="{1BEA101F-36F8-4D85-86B9-399019213BA6}" srcId="{2F50B210-11F9-4AB9-A2C5-1740027D7609}" destId="{76E7052B-0E1D-42FB-A481-A875F527AD0F}" srcOrd="3" destOrd="0" parTransId="{19006D2A-75E3-4E95-8D7D-D8470597DA1C}" sibTransId="{74A18237-791A-4689-9827-7AD97E662241}"/>
    <dgm:cxn modelId="{D7096B23-FE7A-4BE9-A1CA-AB967D05EF4D}" type="presOf" srcId="{D73622A5-A66D-47A5-B381-C7C66D1EC31E}" destId="{56D56FFE-D3B2-4B8D-BA59-E589000051E2}" srcOrd="0" destOrd="0" presId="urn:microsoft.com/office/officeart/2005/8/layout/funnel1"/>
    <dgm:cxn modelId="{C36BA15E-0E87-44BF-AF68-2E6E3099AA73}" type="presOf" srcId="{2F50B210-11F9-4AB9-A2C5-1740027D7609}" destId="{606EB0BC-1001-4044-8499-7C8D4572A43D}" srcOrd="0" destOrd="0" presId="urn:microsoft.com/office/officeart/2005/8/layout/funnel1"/>
    <dgm:cxn modelId="{A07A584E-FFC7-4CDD-BE1D-3EC6DE04D1B0}" srcId="{2F50B210-11F9-4AB9-A2C5-1740027D7609}" destId="{D22165D3-4243-4D23-BE06-2B8B68A2E526}" srcOrd="1" destOrd="0" parTransId="{210E7B18-BDDF-428A-BF34-60933D7B370D}" sibTransId="{DA3C67CF-BEF6-4D32-92B4-D100067835E2}"/>
    <dgm:cxn modelId="{3762D2B8-1F89-4A3A-A4A4-29B951232E5E}" srcId="{2F50B210-11F9-4AB9-A2C5-1740027D7609}" destId="{AC9F7BED-9143-4A70-90F6-3BF012884A17}" srcOrd="0" destOrd="0" parTransId="{BE886AE0-CD50-4F91-839B-90B07055E535}" sibTransId="{6F73A2D9-DD2D-4E23-9486-83AF6B1F1CCB}"/>
    <dgm:cxn modelId="{E1DC4BBA-B2AC-4D88-86FB-F750C5AEB721}" type="presOf" srcId="{AC9F7BED-9143-4A70-90F6-3BF012884A17}" destId="{EF747AEA-34DD-4D75-8148-67D6F95D6AFC}" srcOrd="0" destOrd="0" presId="urn:microsoft.com/office/officeart/2005/8/layout/funnel1"/>
    <dgm:cxn modelId="{FEC22FCA-A7B6-4C6D-8CBE-99C19EF1DE47}" type="presOf" srcId="{D22165D3-4243-4D23-BE06-2B8B68A2E526}" destId="{A1B0FA3F-18F6-410C-AC56-F1D120B8E8CD}" srcOrd="0" destOrd="0" presId="urn:microsoft.com/office/officeart/2005/8/layout/funnel1"/>
    <dgm:cxn modelId="{4183BDE7-236A-4F94-9CF4-368020C6EF75}" type="presOf" srcId="{76E7052B-0E1D-42FB-A481-A875F527AD0F}" destId="{538D0967-4EB3-4FA1-A017-E0383C805CE9}" srcOrd="0" destOrd="0" presId="urn:microsoft.com/office/officeart/2005/8/layout/funnel1"/>
    <dgm:cxn modelId="{C48860E6-B0F6-4164-953F-5A62FF6A1AF8}" type="presParOf" srcId="{606EB0BC-1001-4044-8499-7C8D4572A43D}" destId="{51EFFBF7-4F3F-40E5-A4D0-C770A06D4954}" srcOrd="0" destOrd="0" presId="urn:microsoft.com/office/officeart/2005/8/layout/funnel1"/>
    <dgm:cxn modelId="{6FE3D671-AE7D-4889-84B7-9B838FB02A15}" type="presParOf" srcId="{606EB0BC-1001-4044-8499-7C8D4572A43D}" destId="{9CCDF339-52BF-44DC-8A80-76D1E0CD4F66}" srcOrd="1" destOrd="0" presId="urn:microsoft.com/office/officeart/2005/8/layout/funnel1"/>
    <dgm:cxn modelId="{01923747-E6EB-4C1F-ACDA-E5814177EB47}" type="presParOf" srcId="{606EB0BC-1001-4044-8499-7C8D4572A43D}" destId="{538D0967-4EB3-4FA1-A017-E0383C805CE9}" srcOrd="2" destOrd="0" presId="urn:microsoft.com/office/officeart/2005/8/layout/funnel1"/>
    <dgm:cxn modelId="{53E90316-CDB0-4156-AAA8-CC3C9923C6F2}" type="presParOf" srcId="{606EB0BC-1001-4044-8499-7C8D4572A43D}" destId="{56D56FFE-D3B2-4B8D-BA59-E589000051E2}" srcOrd="3" destOrd="0" presId="urn:microsoft.com/office/officeart/2005/8/layout/funnel1"/>
    <dgm:cxn modelId="{F2D5883A-2E52-43C6-B9E5-DCF3574CBA19}" type="presParOf" srcId="{606EB0BC-1001-4044-8499-7C8D4572A43D}" destId="{A1B0FA3F-18F6-410C-AC56-F1D120B8E8CD}" srcOrd="4" destOrd="0" presId="urn:microsoft.com/office/officeart/2005/8/layout/funnel1"/>
    <dgm:cxn modelId="{C3D1562E-E455-4309-9F4C-821FB4889ACC}" type="presParOf" srcId="{606EB0BC-1001-4044-8499-7C8D4572A43D}" destId="{EF747AEA-34DD-4D75-8148-67D6F95D6AFC}" srcOrd="5" destOrd="0" presId="urn:microsoft.com/office/officeart/2005/8/layout/funnel1"/>
    <dgm:cxn modelId="{3EB9926B-615F-4D7D-87EF-CED3B2E34B0F}" type="presParOf" srcId="{606EB0BC-1001-4044-8499-7C8D4572A43D}" destId="{6FAF3F47-59E2-4FDB-A689-861C91E2FB6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63D3C-C7DF-4323-950E-1AB2C6C65AC2}">
      <dsp:nvSpPr>
        <dsp:cNvPr id="0" name=""/>
        <dsp:cNvSpPr/>
      </dsp:nvSpPr>
      <dsp:spPr>
        <a:xfrm>
          <a:off x="1112391" y="307218"/>
          <a:ext cx="2326887" cy="2326887"/>
        </a:xfrm>
        <a:prstGeom prst="pieWedg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8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+mj-cs"/>
            </a:rPr>
            <a:t>เอกสารประกอบการบันทึกบัญชี</a:t>
          </a:r>
          <a:endParaRPr lang="en-US" sz="2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sp:txBody>
      <dsp:txXfrm>
        <a:off x="1793920" y="988747"/>
        <a:ext cx="1645358" cy="1645358"/>
      </dsp:txXfrm>
    </dsp:sp>
    <dsp:sp modelId="{324AE94C-B8C0-4CAF-B4A0-3E22560BAD28}">
      <dsp:nvSpPr>
        <dsp:cNvPr id="0" name=""/>
        <dsp:cNvSpPr/>
      </dsp:nvSpPr>
      <dsp:spPr>
        <a:xfrm rot="5400000">
          <a:off x="3546756" y="307218"/>
          <a:ext cx="2326887" cy="2326887"/>
        </a:xfrm>
        <a:prstGeom prst="pieWedg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2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rPr>
            <a:t>งบ</a:t>
          </a:r>
          <a:r>
            <a:rPr lang="th-TH" sz="32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+mj-cs"/>
            </a:rPr>
            <a:t>ทดลอง</a:t>
          </a:r>
          <a:endParaRPr lang="en-US" sz="32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sp:txBody>
      <dsp:txXfrm rot="-5400000">
        <a:off x="3546756" y="988747"/>
        <a:ext cx="1645358" cy="1645358"/>
      </dsp:txXfrm>
    </dsp:sp>
    <dsp:sp modelId="{1F4535E7-7E88-4EFC-A9FF-0E540C2BEDF9}">
      <dsp:nvSpPr>
        <dsp:cNvPr id="0" name=""/>
        <dsp:cNvSpPr/>
      </dsp:nvSpPr>
      <dsp:spPr>
        <a:xfrm rot="10800000">
          <a:off x="3546756" y="2741583"/>
          <a:ext cx="2326887" cy="2326887"/>
        </a:xfrm>
        <a:prstGeom prst="pieWedg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b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2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+mj-cs"/>
            </a:rPr>
            <a:t>รายงานการเงิน</a:t>
          </a:r>
          <a:endParaRPr lang="en-US" sz="32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sp:txBody>
      <dsp:txXfrm rot="10800000">
        <a:off x="3546756" y="2741583"/>
        <a:ext cx="1645358" cy="1645358"/>
      </dsp:txXfrm>
    </dsp:sp>
    <dsp:sp modelId="{885E7FCF-23D3-4B3D-91B5-68E65C3CFDAC}">
      <dsp:nvSpPr>
        <dsp:cNvPr id="0" name=""/>
        <dsp:cNvSpPr/>
      </dsp:nvSpPr>
      <dsp:spPr>
        <a:xfrm rot="16200000">
          <a:off x="1112391" y="2741583"/>
          <a:ext cx="2326887" cy="2326887"/>
        </a:xfrm>
        <a:prstGeom prst="pieWedg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b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2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+mj-cs"/>
            </a:rPr>
            <a:t>บัญชีแยกประเภท</a:t>
          </a:r>
          <a:endParaRPr lang="en-US" sz="32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sp:txBody>
      <dsp:txXfrm rot="5400000">
        <a:off x="1793920" y="2741583"/>
        <a:ext cx="1645358" cy="1645358"/>
      </dsp:txXfrm>
    </dsp:sp>
    <dsp:sp modelId="{B5CBAD66-30A0-42CD-AAD6-A16316B08621}">
      <dsp:nvSpPr>
        <dsp:cNvPr id="0" name=""/>
        <dsp:cNvSpPr/>
      </dsp:nvSpPr>
      <dsp:spPr>
        <a:xfrm>
          <a:off x="3091320" y="2204196"/>
          <a:ext cx="803394" cy="698603"/>
        </a:xfrm>
        <a:prstGeom prst="circularArrow">
          <a:avLst/>
        </a:prstGeom>
        <a:solidFill>
          <a:srgbClr val="0070C0"/>
        </a:solidFill>
        <a:ln w="25400" cap="flat" cmpd="sng" algn="ctr">
          <a:solidFill>
            <a:srgbClr val="0033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75F449-8F01-45F8-BBC3-B1E2381CCE70}">
      <dsp:nvSpPr>
        <dsp:cNvPr id="0" name=""/>
        <dsp:cNvSpPr/>
      </dsp:nvSpPr>
      <dsp:spPr>
        <a:xfrm rot="10800000">
          <a:off x="3091320" y="2472890"/>
          <a:ext cx="803394" cy="698603"/>
        </a:xfrm>
        <a:prstGeom prst="circularArrow">
          <a:avLst/>
        </a:prstGeom>
        <a:solidFill>
          <a:srgbClr val="0070C0"/>
        </a:solidFill>
        <a:ln w="25400" cap="flat" cmpd="sng" algn="ctr">
          <a:solidFill>
            <a:srgbClr val="0033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A378D6-9646-4D3A-9C82-7326BF5DFA6A}">
      <dsp:nvSpPr>
        <dsp:cNvPr id="0" name=""/>
        <dsp:cNvSpPr/>
      </dsp:nvSpPr>
      <dsp:spPr>
        <a:xfrm>
          <a:off x="837398" y="125023"/>
          <a:ext cx="1449185" cy="1449406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E58919-BAE6-4AFB-85BD-E54BED97425C}">
      <dsp:nvSpPr>
        <dsp:cNvPr id="0" name=""/>
        <dsp:cNvSpPr/>
      </dsp:nvSpPr>
      <dsp:spPr>
        <a:xfrm>
          <a:off x="1157715" y="648303"/>
          <a:ext cx="805284" cy="402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800" b="1" kern="1200" dirty="0">
              <a:latin typeface="Angsana New" panose="02020603050405020304" pitchFamily="18" charset="-34"/>
              <a:cs typeface="Angsana New" panose="02020603050405020304" pitchFamily="18" charset="-34"/>
            </a:rPr>
            <a:t>ถูกต้อง</a:t>
          </a:r>
        </a:p>
      </dsp:txBody>
      <dsp:txXfrm>
        <a:off x="1157715" y="648303"/>
        <a:ext cx="805284" cy="402546"/>
      </dsp:txXfrm>
    </dsp:sp>
    <dsp:sp modelId="{F10C18CC-10C7-4234-A509-17201D185219}">
      <dsp:nvSpPr>
        <dsp:cNvPr id="0" name=""/>
        <dsp:cNvSpPr/>
      </dsp:nvSpPr>
      <dsp:spPr>
        <a:xfrm>
          <a:off x="434891" y="957815"/>
          <a:ext cx="1449185" cy="144940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5B31B8-AFF8-4E55-918A-F96AB83A6741}">
      <dsp:nvSpPr>
        <dsp:cNvPr id="0" name=""/>
        <dsp:cNvSpPr/>
      </dsp:nvSpPr>
      <dsp:spPr>
        <a:xfrm>
          <a:off x="756842" y="1485912"/>
          <a:ext cx="805284" cy="402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400" b="1" kern="1200" dirty="0">
              <a:latin typeface="Angsana New" panose="02020603050405020304" pitchFamily="18" charset="-34"/>
              <a:cs typeface="Angsana New" panose="02020603050405020304" pitchFamily="18" charset="-34"/>
            </a:rPr>
            <a:t>ครบถ้วน</a:t>
          </a:r>
        </a:p>
      </dsp:txBody>
      <dsp:txXfrm>
        <a:off x="756842" y="1485912"/>
        <a:ext cx="805284" cy="402546"/>
      </dsp:txXfrm>
    </dsp:sp>
    <dsp:sp modelId="{91CCF7E9-31AE-411A-BEF6-6802E9562310}">
      <dsp:nvSpPr>
        <dsp:cNvPr id="0" name=""/>
        <dsp:cNvSpPr/>
      </dsp:nvSpPr>
      <dsp:spPr>
        <a:xfrm>
          <a:off x="940542" y="1890264"/>
          <a:ext cx="1245075" cy="1245574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236642-7125-4DC9-AAF2-23EF3512873D}">
      <dsp:nvSpPr>
        <dsp:cNvPr id="0" name=""/>
        <dsp:cNvSpPr/>
      </dsp:nvSpPr>
      <dsp:spPr>
        <a:xfrm>
          <a:off x="1159620" y="2324725"/>
          <a:ext cx="805284" cy="402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400" b="1" kern="1200" dirty="0">
              <a:latin typeface="Angsana New" panose="02020603050405020304" pitchFamily="18" charset="-34"/>
              <a:cs typeface="Angsana New" panose="02020603050405020304" pitchFamily="18" charset="-34"/>
            </a:rPr>
            <a:t>เป็นปัจจุบัน</a:t>
          </a:r>
        </a:p>
      </dsp:txBody>
      <dsp:txXfrm>
        <a:off x="1159620" y="2324725"/>
        <a:ext cx="805284" cy="4025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EFFBF7-4F3F-40E5-A4D0-C770A06D4954}">
      <dsp:nvSpPr>
        <dsp:cNvPr id="0" name=""/>
        <dsp:cNvSpPr/>
      </dsp:nvSpPr>
      <dsp:spPr>
        <a:xfrm>
          <a:off x="970878" y="241464"/>
          <a:ext cx="3547968" cy="123216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CDF339-52BF-44DC-8A80-76D1E0CD4F66}">
      <dsp:nvSpPr>
        <dsp:cNvPr id="0" name=""/>
        <dsp:cNvSpPr/>
      </dsp:nvSpPr>
      <dsp:spPr>
        <a:xfrm>
          <a:off x="2406567" y="3258612"/>
          <a:ext cx="687590" cy="440058"/>
        </a:xfrm>
        <a:prstGeom prst="downArrow">
          <a:avLst/>
        </a:prstGeom>
        <a:solidFill>
          <a:srgbClr val="FF66FF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38D0967-4EB3-4FA1-A017-E0383C805CE9}">
      <dsp:nvSpPr>
        <dsp:cNvPr id="0" name=""/>
        <dsp:cNvSpPr/>
      </dsp:nvSpPr>
      <dsp:spPr>
        <a:xfrm>
          <a:off x="1071563" y="3429028"/>
          <a:ext cx="3300435" cy="825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600" b="1" kern="1200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rPr>
            <a:t>พักสินทรัพ</a:t>
          </a:r>
          <a:r>
            <a:rPr lang="th-TH" sz="3600" b="1" kern="1200" dirty="0">
              <a:latin typeface="AngsanaUPC" pitchFamily="18" charset="-34"/>
              <a:cs typeface="AngsanaUPC" pitchFamily="18" charset="-34"/>
            </a:rPr>
            <a:t>ย์</a:t>
          </a:r>
          <a:endParaRPr lang="en-US" sz="3600" b="1" kern="1200" dirty="0">
            <a:latin typeface="AngsanaUPC" pitchFamily="18" charset="-34"/>
            <a:cs typeface="AngsanaUPC" pitchFamily="18" charset="-34"/>
          </a:endParaRPr>
        </a:p>
      </dsp:txBody>
      <dsp:txXfrm>
        <a:off x="1071563" y="3429028"/>
        <a:ext cx="3300435" cy="825108"/>
      </dsp:txXfrm>
    </dsp:sp>
    <dsp:sp modelId="{56D56FFE-D3B2-4B8D-BA59-E589000051E2}">
      <dsp:nvSpPr>
        <dsp:cNvPr id="0" name=""/>
        <dsp:cNvSpPr/>
      </dsp:nvSpPr>
      <dsp:spPr>
        <a:xfrm>
          <a:off x="2260798" y="1568789"/>
          <a:ext cx="1237663" cy="12376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rPr>
            <a:t>GL</a:t>
          </a:r>
        </a:p>
      </dsp:txBody>
      <dsp:txXfrm>
        <a:off x="2442050" y="1750041"/>
        <a:ext cx="875159" cy="875159"/>
      </dsp:txXfrm>
    </dsp:sp>
    <dsp:sp modelId="{A1B0FA3F-18F6-410C-AC56-F1D120B8E8CD}">
      <dsp:nvSpPr>
        <dsp:cNvPr id="0" name=""/>
        <dsp:cNvSpPr/>
      </dsp:nvSpPr>
      <dsp:spPr>
        <a:xfrm>
          <a:off x="1357322" y="642940"/>
          <a:ext cx="1237663" cy="123766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rPr>
            <a:t>AP</a:t>
          </a:r>
        </a:p>
      </dsp:txBody>
      <dsp:txXfrm>
        <a:off x="1538574" y="824192"/>
        <a:ext cx="875159" cy="875159"/>
      </dsp:txXfrm>
    </dsp:sp>
    <dsp:sp modelId="{EF747AEA-34DD-4D75-8148-67D6F95D6AFC}">
      <dsp:nvSpPr>
        <dsp:cNvPr id="0" name=""/>
        <dsp:cNvSpPr/>
      </dsp:nvSpPr>
      <dsp:spPr>
        <a:xfrm>
          <a:off x="2640348" y="341027"/>
          <a:ext cx="1237663" cy="123766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rPr>
            <a:t>PO</a:t>
          </a:r>
        </a:p>
      </dsp:txBody>
      <dsp:txXfrm>
        <a:off x="2821600" y="522279"/>
        <a:ext cx="875159" cy="875159"/>
      </dsp:txXfrm>
    </dsp:sp>
    <dsp:sp modelId="{6FAF3F47-59E2-4FDB-A689-861C91E2FB62}">
      <dsp:nvSpPr>
        <dsp:cNvPr id="0" name=""/>
        <dsp:cNvSpPr/>
      </dsp:nvSpPr>
      <dsp:spPr>
        <a:xfrm>
          <a:off x="785833" y="142869"/>
          <a:ext cx="3850508" cy="3080406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>
            <a:extLst>
              <a:ext uri="{FF2B5EF4-FFF2-40B4-BE49-F238E27FC236}">
                <a16:creationId xmlns:a16="http://schemas.microsoft.com/office/drawing/2014/main" id="{60AD977C-CA7E-4566-8624-95B38FA981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E233468C-9990-4AE3-8DBA-D0628CAAEDB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57791-82CC-416E-80EC-A9CD1888F29E}" type="datetimeFigureOut">
              <a:rPr lang="th-TH" smtClean="0"/>
              <a:t>23/04/61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9A9008D4-4800-4876-A6EE-A53C96CADA2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D73745F4-0FC9-4053-A4E7-332AAC6922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3DFF8-817F-4ABD-9138-16B2273499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51415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E159F-B1C1-49B6-A9DB-0AE09FD34381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646DD-65A1-4CEE-BE30-A17B148FA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274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6522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04379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48794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9673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22037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9092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64356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37320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6563" y="1235075"/>
            <a:ext cx="5924550" cy="3332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24227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6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9" y="273055"/>
            <a:ext cx="6815666" cy="5853112"/>
          </a:xfrm>
        </p:spPr>
        <p:txBody>
          <a:bodyPr/>
          <a:lstStyle>
            <a:lvl1pPr>
              <a:defRPr sz="3200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26" indent="0">
              <a:buNone/>
              <a:defRPr sz="1200"/>
            </a:lvl2pPr>
            <a:lvl3pPr marL="914450" indent="0">
              <a:buNone/>
              <a:defRPr sz="1000"/>
            </a:lvl3pPr>
            <a:lvl4pPr marL="1371674" indent="0">
              <a:buNone/>
              <a:defRPr sz="900"/>
            </a:lvl4pPr>
            <a:lvl5pPr marL="1828900" indent="0">
              <a:buNone/>
              <a:defRPr sz="900"/>
            </a:lvl5pPr>
            <a:lvl6pPr marL="2286124" indent="0">
              <a:buNone/>
              <a:defRPr sz="900"/>
            </a:lvl6pPr>
            <a:lvl7pPr marL="2743348" indent="0">
              <a:buNone/>
              <a:defRPr sz="900"/>
            </a:lvl7pPr>
            <a:lvl8pPr marL="3200575" indent="0">
              <a:buNone/>
              <a:defRPr sz="900"/>
            </a:lvl8pPr>
            <a:lvl9pPr marL="36578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9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8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26" indent="0">
              <a:buNone/>
              <a:defRPr sz="2799"/>
            </a:lvl2pPr>
            <a:lvl3pPr marL="914450" indent="0">
              <a:buNone/>
              <a:defRPr sz="2400"/>
            </a:lvl3pPr>
            <a:lvl4pPr marL="1371674" indent="0">
              <a:buNone/>
              <a:defRPr sz="2000"/>
            </a:lvl4pPr>
            <a:lvl5pPr marL="1828900" indent="0">
              <a:buNone/>
              <a:defRPr sz="2000"/>
            </a:lvl5pPr>
            <a:lvl6pPr marL="2286124" indent="0">
              <a:buNone/>
              <a:defRPr sz="2000"/>
            </a:lvl6pPr>
            <a:lvl7pPr marL="2743348" indent="0">
              <a:buNone/>
              <a:defRPr sz="2000"/>
            </a:lvl7pPr>
            <a:lvl8pPr marL="3200575" indent="0">
              <a:buNone/>
              <a:defRPr sz="2000"/>
            </a:lvl8pPr>
            <a:lvl9pPr marL="36578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26" indent="0">
              <a:buNone/>
              <a:defRPr sz="1200"/>
            </a:lvl2pPr>
            <a:lvl3pPr marL="914450" indent="0">
              <a:buNone/>
              <a:defRPr sz="1000"/>
            </a:lvl3pPr>
            <a:lvl4pPr marL="1371674" indent="0">
              <a:buNone/>
              <a:defRPr sz="900"/>
            </a:lvl4pPr>
            <a:lvl5pPr marL="1828900" indent="0">
              <a:buNone/>
              <a:defRPr sz="900"/>
            </a:lvl5pPr>
            <a:lvl6pPr marL="2286124" indent="0">
              <a:buNone/>
              <a:defRPr sz="900"/>
            </a:lvl6pPr>
            <a:lvl7pPr marL="2743348" indent="0">
              <a:buNone/>
              <a:defRPr sz="900"/>
            </a:lvl7pPr>
            <a:lvl8pPr marL="3200575" indent="0">
              <a:buNone/>
              <a:defRPr sz="900"/>
            </a:lvl8pPr>
            <a:lvl9pPr marL="36578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4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5" y="274640"/>
            <a:ext cx="8026398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" y="16781"/>
            <a:ext cx="12192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5" y="1600201"/>
            <a:ext cx="109728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3396" y="2276877"/>
            <a:ext cx="109728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5" y="2"/>
            <a:ext cx="10032437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831641" y="1268760"/>
            <a:ext cx="8750763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845432" y="1844831"/>
            <a:ext cx="8750763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3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5" y="6356354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3" y="6356354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0205D-ED35-4D20-9A02-0174A3DF0CB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8937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1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12"/>
            <a:ext cx="10363200" cy="1362075"/>
          </a:xfrm>
        </p:spPr>
        <p:txBody>
          <a:bodyPr anchor="t"/>
          <a:lstStyle>
            <a:lvl1pPr algn="l">
              <a:defRPr sz="4002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6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26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5" y="1600202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5" y="1600202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8" y="1535118"/>
            <a:ext cx="5386916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6" indent="0">
              <a:buNone/>
              <a:defRPr sz="2000" b="1"/>
            </a:lvl2pPr>
            <a:lvl3pPr marL="914450" indent="0">
              <a:buNone/>
              <a:defRPr sz="1801" b="1"/>
            </a:lvl3pPr>
            <a:lvl4pPr marL="1371674" indent="0">
              <a:buNone/>
              <a:defRPr sz="1600" b="1"/>
            </a:lvl4pPr>
            <a:lvl5pPr marL="1828900" indent="0">
              <a:buNone/>
              <a:defRPr sz="1600" b="1"/>
            </a:lvl5pPr>
            <a:lvl6pPr marL="2286124" indent="0">
              <a:buNone/>
              <a:defRPr sz="1600" b="1"/>
            </a:lvl6pPr>
            <a:lvl7pPr marL="2743348" indent="0">
              <a:buNone/>
              <a:defRPr sz="1600" b="1"/>
            </a:lvl7pPr>
            <a:lvl8pPr marL="3200575" indent="0">
              <a:buNone/>
              <a:defRPr sz="1600" b="1"/>
            </a:lvl8pPr>
            <a:lvl9pPr marL="36578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8" y="2174876"/>
            <a:ext cx="53869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8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6" indent="0">
              <a:buNone/>
              <a:defRPr sz="2000" b="1"/>
            </a:lvl2pPr>
            <a:lvl3pPr marL="914450" indent="0">
              <a:buNone/>
              <a:defRPr sz="1801" b="1"/>
            </a:lvl3pPr>
            <a:lvl4pPr marL="1371674" indent="0">
              <a:buNone/>
              <a:defRPr sz="1600" b="1"/>
            </a:lvl4pPr>
            <a:lvl5pPr marL="1828900" indent="0">
              <a:buNone/>
              <a:defRPr sz="1600" b="1"/>
            </a:lvl5pPr>
            <a:lvl6pPr marL="2286124" indent="0">
              <a:buNone/>
              <a:defRPr sz="1600" b="1"/>
            </a:lvl6pPr>
            <a:lvl7pPr marL="2743348" indent="0">
              <a:buNone/>
              <a:defRPr sz="1600" b="1"/>
            </a:lvl7pPr>
            <a:lvl8pPr marL="3200575" indent="0">
              <a:buNone/>
              <a:defRPr sz="1600" b="1"/>
            </a:lvl8pPr>
            <a:lvl9pPr marL="36578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6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73" r:id="rId4"/>
  </p:sldLayoutIdLst>
  <p:hf sldNum="0" hdr="0" ftr="0" dt="0"/>
  <p:txStyles>
    <p:titleStyle>
      <a:lvl1pPr algn="l" defTabSz="914450" rtl="0" eaLnBrk="1" latinLnBrk="1" hangingPunct="1">
        <a:spcBef>
          <a:spcPct val="0"/>
        </a:spcBef>
        <a:buNone/>
        <a:defRPr sz="4002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20" indent="-342920" algn="l" defTabSz="91445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91" indent="-285765" algn="l" defTabSz="914450" rtl="0" eaLnBrk="1" latinLnBrk="1" hangingPunct="1">
        <a:spcBef>
          <a:spcPct val="20000"/>
        </a:spcBef>
        <a:buFont typeface="Arial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3064" indent="-228613" algn="l" defTabSz="91445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8" indent="-228613" algn="l" defTabSz="91445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11" indent="-228613" algn="l" defTabSz="91445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36" indent="-228613" algn="l" defTabSz="91445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62" indent="-228613" algn="l" defTabSz="91445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86" indent="-228613" algn="l" defTabSz="91445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11" indent="-228613" algn="l" defTabSz="91445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26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50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74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900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124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348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575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800" algn="l" defTabSz="914450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5" y="274645"/>
            <a:ext cx="10972800" cy="1143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5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4"/>
            <a:ext cx="2844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4"/>
            <a:ext cx="2844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ctr" defTabSz="914450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0" indent="-342920" algn="l" defTabSz="9144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91" indent="-285765" algn="l" defTabSz="914450" rtl="0" eaLnBrk="1" latinLnBrk="0" hangingPunct="1">
        <a:spcBef>
          <a:spcPct val="20000"/>
        </a:spcBef>
        <a:buFont typeface="Arial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3064" indent="-228613" algn="l" defTabSz="9144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8" indent="-228613" algn="l" defTabSz="9144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11" indent="-228613" algn="l" defTabSz="9144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36" indent="-228613" algn="l" defTabSz="9144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62" indent="-228613" algn="l" defTabSz="9144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86" indent="-228613" algn="l" defTabSz="9144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11" indent="-228613" algn="l" defTabSz="9144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26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50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74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900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124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348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575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800" algn="l" defTabSz="91445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14.png"/><Relationship Id="rId10" Type="http://schemas.openxmlformats.org/officeDocument/2006/relationships/image" Target="../media/image46.png"/><Relationship Id="rId4" Type="http://schemas.openxmlformats.org/officeDocument/2006/relationships/image" Target="../media/image13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11" Type="http://schemas.openxmlformats.org/officeDocument/2006/relationships/image" Target="../media/image53.png"/><Relationship Id="rId5" Type="http://schemas.openxmlformats.org/officeDocument/2006/relationships/image" Target="../media/image48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4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14.png"/><Relationship Id="rId10" Type="http://schemas.openxmlformats.org/officeDocument/2006/relationships/image" Target="../media/image13.png"/><Relationship Id="rId4" Type="http://schemas.openxmlformats.org/officeDocument/2006/relationships/image" Target="../media/image55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17.png"/><Relationship Id="rId5" Type="http://schemas.openxmlformats.org/officeDocument/2006/relationships/image" Target="../media/image41.png"/><Relationship Id="rId10" Type="http://schemas.openxmlformats.org/officeDocument/2006/relationships/image" Target="../media/image59.png"/><Relationship Id="rId4" Type="http://schemas.openxmlformats.org/officeDocument/2006/relationships/image" Target="../media/image14.png"/><Relationship Id="rId9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4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3.png"/><Relationship Id="rId4" Type="http://schemas.openxmlformats.org/officeDocument/2006/relationships/image" Target="../media/image35.png"/><Relationship Id="rId9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4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microsoft.com/office/2007/relationships/hdphoto" Target="../media/hdphoto7.wdp"/><Relationship Id="rId4" Type="http://schemas.openxmlformats.org/officeDocument/2006/relationships/image" Target="../media/image8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microsoft.com/office/2007/relationships/hdphoto" Target="../media/hdphoto10.wdp"/><Relationship Id="rId7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9" Type="http://schemas.microsoft.com/office/2007/relationships/hdphoto" Target="../media/hdphoto12.wdp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5.wdp"/><Relationship Id="rId4" Type="http://schemas.openxmlformats.org/officeDocument/2006/relationships/image" Target="../media/image10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/>
        </p:nvSpPr>
        <p:spPr>
          <a:xfrm>
            <a:off x="1657301" y="2245323"/>
            <a:ext cx="8856984" cy="2427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4401" b="1" dirty="0">
                <a:ln w="0"/>
                <a:solidFill>
                  <a:srgbClr val="003366"/>
                </a:solidFill>
                <a:effectLst>
                  <a:glow rad="304800">
                    <a:schemeClr val="bg1">
                      <a:alpha val="92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j-cs"/>
              </a:rPr>
              <a:t>การตรวจสอบและแก้ไขข้อผิดพลาดทางบัญชี </a:t>
            </a:r>
          </a:p>
          <a:p>
            <a:pPr algn="ctr">
              <a:defRPr/>
            </a:pPr>
            <a:r>
              <a:rPr lang="th-TH" sz="4401" b="1" dirty="0">
                <a:ln w="0"/>
                <a:solidFill>
                  <a:srgbClr val="003366"/>
                </a:solidFill>
                <a:effectLst>
                  <a:glow rad="304800">
                    <a:schemeClr val="bg1">
                      <a:alpha val="92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j-cs"/>
              </a:rPr>
              <a:t>และ</a:t>
            </a:r>
          </a:p>
          <a:p>
            <a:pPr algn="ctr">
              <a:defRPr/>
            </a:pPr>
            <a:r>
              <a:rPr lang="th-TH" sz="4401" b="1" dirty="0">
                <a:ln w="0"/>
                <a:solidFill>
                  <a:srgbClr val="003366"/>
                </a:solidFill>
                <a:effectLst>
                  <a:glow rad="304800">
                    <a:schemeClr val="bg1">
                      <a:alpha val="92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j-cs"/>
              </a:rPr>
              <a:t>เกณฑ์การประเมินผลการปฏิบัติงานด้านบัญชี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7179621" y="6297334"/>
            <a:ext cx="3294185" cy="537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th-TH" sz="2799" b="1" dirty="0">
                <a:ln w="0"/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+mj-cs"/>
              </a:rPr>
              <a:t>กรมบัญชีกลาง กองบัญชีภาครัฐ</a:t>
            </a:r>
          </a:p>
        </p:txBody>
      </p:sp>
      <p:pic>
        <p:nvPicPr>
          <p:cNvPr id="16386" name="Picture 2" descr="ผลการค้นหารูปภาพสำหรับ กรมบัญชีกลา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232" y="138757"/>
            <a:ext cx="1940053" cy="210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กลุ่ม 33"/>
          <p:cNvGrpSpPr>
            <a:grpSpLocks/>
          </p:cNvGrpSpPr>
          <p:nvPr/>
        </p:nvGrpSpPr>
        <p:grpSpPr bwMode="auto">
          <a:xfrm>
            <a:off x="1728792" y="1217618"/>
            <a:ext cx="7054850" cy="4528962"/>
            <a:chOff x="79580" y="2425276"/>
            <a:chExt cx="7054645" cy="4529389"/>
          </a:xfrm>
        </p:grpSpPr>
        <p:sp>
          <p:nvSpPr>
            <p:cNvPr id="17" name="สี่เหลี่ยมมุมมน 16"/>
            <p:cNvSpPr/>
            <p:nvPr/>
          </p:nvSpPr>
          <p:spPr>
            <a:xfrm>
              <a:off x="951092" y="2904746"/>
              <a:ext cx="5602125" cy="4010403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  <a:alpha val="89804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788" name="สี่เหลี่ยมผืนผ้า 11"/>
            <p:cNvSpPr>
              <a:spLocks noChangeArrowheads="1"/>
            </p:cNvSpPr>
            <p:nvPr/>
          </p:nvSpPr>
          <p:spPr bwMode="auto">
            <a:xfrm>
              <a:off x="1171573" y="2425276"/>
              <a:ext cx="5962652" cy="452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endPara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งบทดลอง ณ วันที่ ๓๐ กันยายน ๒๕๖๑ ไม่มีบัญชีผิดดุล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และบัญชีพักไม่มียอดคงค้างในรายงานผิดดุลและรายงานข้อมูล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บัญชีที่ต้องไม่มียอดคงค้าง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โดยดุลบัญชีปกติที่ได้รับการยกเว้น มีบัญชีดังต่อไปนี้</a:t>
              </a:r>
              <a:endParaRPr lang="en-US" sz="24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บัญชีพักรอ </a:t>
              </a:r>
              <a:r>
                <a:rPr lang="en-US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Clearing (</a:t>
              </a:r>
              <a:r>
                <a:rPr lang="th-TH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1101010113)</a:t>
              </a:r>
              <a:endParaRPr lang="en-US" sz="24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บัญชีรายได้สูง /(ต่ำ) กว่าค่าใช้จ่ายสุทธิ (3101010101)</a:t>
              </a:r>
              <a:endParaRPr lang="en-US" sz="24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บัญชีรายได้สูง /(ต่ำ) กว่าค่าใช้จ่ายสะสมยกมา (3102010101)</a:t>
              </a:r>
              <a:endParaRPr lang="en-US" sz="24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บัญชีผลสะสมจากการแก้ไขข้อผิดพลาด (3102010102)</a:t>
              </a:r>
              <a:endParaRPr lang="en-US" sz="24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บัญชีค่าใช้จ่ายระหว่างหน่วยงาน - รายได้แผ่นดินรอนำส่งคลัง </a:t>
              </a:r>
              <a:endParaRPr lang="en-US" sz="24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  </a:t>
              </a:r>
              <a:r>
                <a:rPr lang="th-TH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(5210010112)</a:t>
              </a:r>
              <a:endParaRPr lang="en-US" sz="24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32789" name="รูปภาพ 18" descr="tb-16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79580" y="265988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71" name="กลุ่ม 6"/>
          <p:cNvGrpSpPr>
            <a:grpSpLocks/>
          </p:cNvGrpSpPr>
          <p:nvPr/>
        </p:nvGrpSpPr>
        <p:grpSpPr bwMode="auto">
          <a:xfrm>
            <a:off x="850901" y="-474663"/>
            <a:ext cx="9028113" cy="2189163"/>
            <a:chOff x="-673137" y="-474518"/>
            <a:chExt cx="9028368" cy="2188584"/>
          </a:xfrm>
        </p:grpSpPr>
        <p:pic>
          <p:nvPicPr>
            <p:cNvPr id="32785" name="รูปภาพ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73137" y="-474518"/>
              <a:ext cx="9028368" cy="2188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สี่เหลี่ยมผืนผ้า 22"/>
            <p:cNvSpPr/>
            <p:nvPr/>
          </p:nvSpPr>
          <p:spPr>
            <a:xfrm>
              <a:off x="1304944" y="114289"/>
              <a:ext cx="6486708" cy="1093653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งบทดลองแสดงข้อมูลทางบัญชีที่ถูกต้องตาม</a:t>
              </a:r>
              <a:r>
                <a:rPr lang="th-TH" sz="3200" b="1" u="sng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ดุลบัญชีปกติ </a:t>
              </a:r>
              <a:r>
                <a: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และต้องไม่มี</a:t>
              </a:r>
              <a:r>
                <a:rPr lang="th-TH" sz="3200" b="1" u="sng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บัญชีพักที่มียอดคงค้าง</a:t>
              </a:r>
              <a:endParaRPr lang="en-US" sz="32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2775" name="กลุ่ม 27"/>
          <p:cNvGrpSpPr>
            <a:grpSpLocks/>
          </p:cNvGrpSpPr>
          <p:nvPr/>
        </p:nvGrpSpPr>
        <p:grpSpPr bwMode="auto">
          <a:xfrm>
            <a:off x="8661401" y="2674944"/>
            <a:ext cx="1976438" cy="1970087"/>
            <a:chOff x="6166884" y="1924493"/>
            <a:chExt cx="1977659" cy="1970434"/>
          </a:xfrm>
        </p:grpSpPr>
        <p:grpSp>
          <p:nvGrpSpPr>
            <p:cNvPr id="32777" name="กลุ่ม 28"/>
            <p:cNvGrpSpPr>
              <a:grpSpLocks/>
            </p:cNvGrpSpPr>
            <p:nvPr/>
          </p:nvGrpSpPr>
          <p:grpSpPr bwMode="auto">
            <a:xfrm>
              <a:off x="6166884" y="1924493"/>
              <a:ext cx="1977659" cy="1970434"/>
              <a:chOff x="6103088" y="1820231"/>
              <a:chExt cx="1967024" cy="1862035"/>
            </a:xfrm>
          </p:grpSpPr>
          <p:pic>
            <p:nvPicPr>
              <p:cNvPr id="32779" name="รูปภาพ 3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349" t="10995" r="6511" b="38115"/>
              <a:stretch>
                <a:fillRect/>
              </a:stretch>
            </p:blipFill>
            <p:spPr bwMode="auto">
              <a:xfrm>
                <a:off x="6103088" y="1820231"/>
                <a:ext cx="1967024" cy="18620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สี่เหลี่ยมผืนผ้า 31"/>
              <p:cNvSpPr/>
              <p:nvPr/>
            </p:nvSpPr>
            <p:spPr>
              <a:xfrm rot="855326">
                <a:off x="7136368" y="2112815"/>
                <a:ext cx="570358" cy="47263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/>
              </a:p>
            </p:txBody>
          </p:sp>
        </p:grpSp>
        <p:sp>
          <p:nvSpPr>
            <p:cNvPr id="32778" name="สี่เหลี่ยมผืนผ้า 29"/>
            <p:cNvSpPr>
              <a:spLocks noChangeArrowheads="1"/>
            </p:cNvSpPr>
            <p:nvPr/>
          </p:nvSpPr>
          <p:spPr bwMode="auto">
            <a:xfrm rot="623397">
              <a:off x="7010400" y="1960868"/>
              <a:ext cx="1049079" cy="967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solidFill>
                    <a:srgbClr val="C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60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solidFill>
                    <a:srgbClr val="C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คะแนน</a:t>
              </a:r>
            </a:p>
          </p:txBody>
        </p:sp>
      </p:grpSp>
      <p:sp>
        <p:nvSpPr>
          <p:cNvPr id="26" name="Heptagon 25"/>
          <p:cNvSpPr/>
          <p:nvPr/>
        </p:nvSpPr>
        <p:spPr>
          <a:xfrm>
            <a:off x="1587505" y="206375"/>
            <a:ext cx="987425" cy="406400"/>
          </a:xfrm>
          <a:prstGeom prst="heptagon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1.1.7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8086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กลุ่ม 33"/>
          <p:cNvGrpSpPr>
            <a:grpSpLocks/>
          </p:cNvGrpSpPr>
          <p:nvPr/>
        </p:nvGrpSpPr>
        <p:grpSpPr bwMode="auto">
          <a:xfrm>
            <a:off x="1858966" y="2370142"/>
            <a:ext cx="5730875" cy="2090736"/>
            <a:chOff x="79580" y="2425275"/>
            <a:chExt cx="5681995" cy="2073464"/>
          </a:xfrm>
        </p:grpSpPr>
        <p:sp>
          <p:nvSpPr>
            <p:cNvPr id="17" name="สี่เหลี่ยมมุมมน 16"/>
            <p:cNvSpPr/>
            <p:nvPr/>
          </p:nvSpPr>
          <p:spPr>
            <a:xfrm>
              <a:off x="949979" y="2905462"/>
              <a:ext cx="4811596" cy="1593277"/>
            </a:xfrm>
            <a:prstGeom prst="roundRect">
              <a:avLst/>
            </a:prstGeom>
            <a:solidFill>
              <a:schemeClr val="bg1">
                <a:lumMod val="75000"/>
                <a:alpha val="89804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th-TH" sz="1801" dirty="0"/>
            </a:p>
          </p:txBody>
        </p:sp>
        <p:sp>
          <p:nvSpPr>
            <p:cNvPr id="33815" name="สี่เหลี่ยมผืนผ้า 11"/>
            <p:cNvSpPr>
              <a:spLocks noChangeArrowheads="1"/>
            </p:cNvSpPr>
            <p:nvPr/>
          </p:nvSpPr>
          <p:spPr bwMode="auto">
            <a:xfrm>
              <a:off x="1171573" y="2425275"/>
              <a:ext cx="4580557" cy="2053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endPara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มีการบันทึกข้อมูลจัดเก็บ นำส่งหรือนำฝากเงิน เป็นรายได้แผ่นดินหรือเงินฝากคลังได้ถูกต้อง เป็นปัจจุบัน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33816" name="รูปภาพ 18" descr="tb-16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79580" y="265988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795" name="สี่เหลี่ยมผืนผ้า 22"/>
          <p:cNvSpPr>
            <a:spLocks noChangeArrowheads="1"/>
          </p:cNvSpPr>
          <p:nvPr/>
        </p:nvSpPr>
        <p:spPr bwMode="auto">
          <a:xfrm>
            <a:off x="1674815" y="158751"/>
            <a:ext cx="4943475" cy="58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550" tIns="42275" rIns="84550" bIns="4227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sz="3200" b="1"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บัญชีเงินสดในมือ (1101010101)</a:t>
            </a:r>
            <a:endParaRPr lang="en-US" sz="3200" b="1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796" name="สี่เหลี่ยมผืนผ้า 14"/>
          <p:cNvSpPr>
            <a:spLocks noChangeArrowheads="1"/>
          </p:cNvSpPr>
          <p:nvPr/>
        </p:nvSpPr>
        <p:spPr bwMode="auto">
          <a:xfrm>
            <a:off x="2222503" y="725489"/>
            <a:ext cx="6761163" cy="58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550" tIns="42275" rIns="84550" bIns="4227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sz="3200" b="1"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บัญชีเงินฝากธนาคารเพื่อนำส่งคลัง (1101020601)</a:t>
            </a:r>
            <a:endParaRPr lang="en-US" sz="3200" b="1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3797" name="กลุ่ม 15"/>
          <p:cNvGrpSpPr>
            <a:grpSpLocks/>
          </p:cNvGrpSpPr>
          <p:nvPr/>
        </p:nvGrpSpPr>
        <p:grpSpPr bwMode="auto">
          <a:xfrm>
            <a:off x="2866412" y="4894204"/>
            <a:ext cx="7277100" cy="1088024"/>
            <a:chOff x="1397337" y="4095013"/>
            <a:chExt cx="6013112" cy="1087822"/>
          </a:xfrm>
        </p:grpSpPr>
        <p:grpSp>
          <p:nvGrpSpPr>
            <p:cNvPr id="33810" name="กลุ่ม 24"/>
            <p:cNvGrpSpPr>
              <a:grpSpLocks/>
            </p:cNvGrpSpPr>
            <p:nvPr/>
          </p:nvGrpSpPr>
          <p:grpSpPr bwMode="auto">
            <a:xfrm>
              <a:off x="1397337" y="4419096"/>
              <a:ext cx="6013112" cy="763739"/>
              <a:chOff x="349472" y="2862506"/>
              <a:chExt cx="4215765" cy="1434387"/>
            </a:xfrm>
          </p:grpSpPr>
          <p:sp>
            <p:nvSpPr>
              <p:cNvPr id="22" name="สี่เหลี่ยมมุมมน 21"/>
              <p:cNvSpPr/>
              <p:nvPr/>
            </p:nvSpPr>
            <p:spPr>
              <a:xfrm>
                <a:off x="1386859" y="3056268"/>
                <a:ext cx="3178378" cy="1240625"/>
              </a:xfrm>
              <a:prstGeom prst="roundRect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solidFill>
                  <a:srgbClr val="003366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th-TH" sz="1801" dirty="0"/>
              </a:p>
            </p:txBody>
          </p:sp>
          <p:sp>
            <p:nvSpPr>
              <p:cNvPr id="25" name="สี่เหลี่ยมมุมมน 5"/>
              <p:cNvSpPr/>
              <p:nvPr/>
            </p:nvSpPr>
            <p:spPr>
              <a:xfrm>
                <a:off x="349472" y="2862506"/>
                <a:ext cx="4178059" cy="82572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/>
              </a:p>
            </p:txBody>
          </p:sp>
        </p:grpSp>
        <p:sp>
          <p:nvSpPr>
            <p:cNvPr id="33811" name="สี่เหลี่ยมผืนผ้า 19"/>
            <p:cNvSpPr>
              <a:spLocks noChangeArrowheads="1"/>
            </p:cNvSpPr>
            <p:nvPr/>
          </p:nvSpPr>
          <p:spPr bwMode="auto">
            <a:xfrm>
              <a:off x="1595008" y="4095013"/>
              <a:ext cx="5734050" cy="1030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แสดงการตรวจสอบ </a:t>
              </a:r>
              <a:r>
                <a:rPr lang="en-US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พร้อมคำชี้แจงผลต่าง (ถ้ามี))</a:t>
              </a:r>
              <a:endParaRPr lang="en-US" sz="2799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3798" name="สี่เหลี่ยมผืนผ้า 17"/>
          <p:cNvSpPr>
            <a:spLocks noChangeArrowheads="1"/>
          </p:cNvSpPr>
          <p:nvPr/>
        </p:nvSpPr>
        <p:spPr bwMode="auto">
          <a:xfrm>
            <a:off x="2873381" y="1296991"/>
            <a:ext cx="7794625" cy="58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550" tIns="42275" rIns="84550" bIns="4227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sz="3200" b="1"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บัญชีเงินฝากธนาคารรายบัญชีเพื่อนำส่งคลัง (1101020606)</a:t>
            </a:r>
            <a:endParaRPr lang="en-US" sz="3200" b="1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33" name="ตัวเชื่อมต่อตรง 32"/>
          <p:cNvCxnSpPr/>
          <p:nvPr/>
        </p:nvCxnSpPr>
        <p:spPr>
          <a:xfrm flipV="1">
            <a:off x="1524002" y="728663"/>
            <a:ext cx="4244975" cy="0"/>
          </a:xfrm>
          <a:prstGeom prst="line">
            <a:avLst/>
          </a:prstGeom>
          <a:ln w="38100"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ตัวเชื่อมต่อตรง 42"/>
          <p:cNvCxnSpPr/>
          <p:nvPr/>
        </p:nvCxnSpPr>
        <p:spPr>
          <a:xfrm flipV="1">
            <a:off x="1524007" y="1284289"/>
            <a:ext cx="6770688" cy="0"/>
          </a:xfrm>
          <a:prstGeom prst="line">
            <a:avLst/>
          </a:prstGeom>
          <a:ln w="38100"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/>
          <p:nvPr/>
        </p:nvCxnSpPr>
        <p:spPr>
          <a:xfrm flipV="1">
            <a:off x="1524006" y="1851025"/>
            <a:ext cx="8556625" cy="0"/>
          </a:xfrm>
          <a:prstGeom prst="line">
            <a:avLst/>
          </a:prstGeom>
          <a:ln w="38100"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3802" name="กลุ่ม 50"/>
          <p:cNvGrpSpPr>
            <a:grpSpLocks/>
          </p:cNvGrpSpPr>
          <p:nvPr/>
        </p:nvGrpSpPr>
        <p:grpSpPr bwMode="auto">
          <a:xfrm>
            <a:off x="7788279" y="2155831"/>
            <a:ext cx="2362199" cy="2155826"/>
            <a:chOff x="6055800" y="275436"/>
            <a:chExt cx="2272319" cy="2017085"/>
          </a:xfrm>
        </p:grpSpPr>
        <p:grpSp>
          <p:nvGrpSpPr>
            <p:cNvPr id="33806" name="กลุ่ม 6"/>
            <p:cNvGrpSpPr>
              <a:grpSpLocks/>
            </p:cNvGrpSpPr>
            <p:nvPr/>
          </p:nvGrpSpPr>
          <p:grpSpPr bwMode="auto">
            <a:xfrm>
              <a:off x="6055800" y="275436"/>
              <a:ext cx="2272319" cy="2017085"/>
              <a:chOff x="3334533" y="2661445"/>
              <a:chExt cx="2722976" cy="2530383"/>
            </a:xfrm>
          </p:grpSpPr>
          <p:pic>
            <p:nvPicPr>
              <p:cNvPr id="33808" name="รูปภาพ 5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3" t="5997" r="65698" b="41136"/>
              <a:stretch>
                <a:fillRect/>
              </a:stretch>
            </p:blipFill>
            <p:spPr bwMode="auto">
              <a:xfrm>
                <a:off x="3334533" y="2661445"/>
                <a:ext cx="2722976" cy="25303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09" name="สี่เหลี่ยมผืนผ้า 54"/>
              <p:cNvSpPr>
                <a:spLocks noChangeArrowheads="1"/>
              </p:cNvSpPr>
              <p:nvPr/>
            </p:nvSpPr>
            <p:spPr bwMode="auto">
              <a:xfrm rot="21183587">
                <a:off x="3557757" y="2902698"/>
                <a:ext cx="876474" cy="5440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53" name="สี่เหลี่ยมผืนผ้า 52"/>
            <p:cNvSpPr/>
            <p:nvPr/>
          </p:nvSpPr>
          <p:spPr>
            <a:xfrm rot="21078477">
              <a:off x="6067455" y="443270"/>
              <a:ext cx="1189484" cy="482919"/>
            </a:xfrm>
            <a:prstGeom prst="rect">
              <a:avLst/>
            </a:prstGeom>
            <a:noFill/>
          </p:spPr>
          <p:txBody>
            <a:bodyPr wrap="square"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2799" b="1" dirty="0">
                  <a:solidFill>
                    <a:schemeClr val="accent2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30 คะแนน</a:t>
              </a:r>
            </a:p>
          </p:txBody>
        </p:sp>
      </p:grpSp>
      <p:pic>
        <p:nvPicPr>
          <p:cNvPr id="33804" name="รูปภาพ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7" t="74944" r="32594"/>
          <a:stretch>
            <a:fillRect/>
          </a:stretch>
        </p:blipFill>
        <p:spPr bwMode="auto">
          <a:xfrm>
            <a:off x="8153402" y="204789"/>
            <a:ext cx="1833563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Heptagon 25"/>
          <p:cNvSpPr/>
          <p:nvPr/>
        </p:nvSpPr>
        <p:spPr>
          <a:xfrm>
            <a:off x="9586918" y="44454"/>
            <a:ext cx="987425" cy="407988"/>
          </a:xfrm>
          <a:prstGeom prst="heptagon">
            <a:avLst/>
          </a:prstGeom>
          <a:ln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1.2.1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08019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กลุ่ม 36"/>
          <p:cNvGrpSpPr>
            <a:grpSpLocks/>
          </p:cNvGrpSpPr>
          <p:nvPr/>
        </p:nvGrpSpPr>
        <p:grpSpPr bwMode="auto">
          <a:xfrm>
            <a:off x="1611318" y="1941517"/>
            <a:ext cx="9056687" cy="2196802"/>
            <a:chOff x="96740" y="1777573"/>
            <a:chExt cx="9056785" cy="2196318"/>
          </a:xfrm>
        </p:grpSpPr>
        <p:grpSp>
          <p:nvGrpSpPr>
            <p:cNvPr id="34840" name="กลุ่ม 15"/>
            <p:cNvGrpSpPr>
              <a:grpSpLocks/>
            </p:cNvGrpSpPr>
            <p:nvPr/>
          </p:nvGrpSpPr>
          <p:grpSpPr bwMode="auto">
            <a:xfrm>
              <a:off x="1104898" y="2266950"/>
              <a:ext cx="7898391" cy="1419225"/>
              <a:chOff x="304799" y="6459"/>
              <a:chExt cx="4222529" cy="909019"/>
            </a:xfrm>
          </p:grpSpPr>
          <p:sp>
            <p:nvSpPr>
              <p:cNvPr id="17" name="สี่เหลี่ยมมุมมน 16"/>
              <p:cNvSpPr/>
              <p:nvPr/>
            </p:nvSpPr>
            <p:spPr>
              <a:xfrm>
                <a:off x="304754" y="6116"/>
                <a:ext cx="4201048" cy="909835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  <a:alpha val="9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สี่เหลี่ยมมุมมน 5"/>
              <p:cNvSpPr/>
              <p:nvPr/>
            </p:nvSpPr>
            <p:spPr>
              <a:xfrm>
                <a:off x="349735" y="50846"/>
                <a:ext cx="4177284" cy="82647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/>
              </a:p>
            </p:txBody>
          </p:sp>
        </p:grpSp>
        <p:sp>
          <p:nvSpPr>
            <p:cNvPr id="12" name="สี่เหลี่ยมผืนผ้า 11"/>
            <p:cNvSpPr/>
            <p:nvPr/>
          </p:nvSpPr>
          <p:spPr>
            <a:xfrm>
              <a:off x="1209674" y="1777573"/>
              <a:ext cx="7943851" cy="2196318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endParaRPr lang="th-TH" sz="32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การบันทึกข้อมูลเบิกจ่าย นำฝาก โอน และปรับปรุงบัญชีเงินฝากคลังตรงกับ</a:t>
              </a: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รายงานการเคลื่อนไหวเงินฝากกระทรวงคลัง หรือคำสั่งงาน </a:t>
              </a:r>
              <a:r>
                <a:rPr lang="en-US" sz="2799" dirty="0">
                  <a:latin typeface="TH SarabunPSK" pitchFamily="34" charset="-34"/>
                  <a:cs typeface="TH SarabunPSK" pitchFamily="34" charset="-34"/>
                </a:rPr>
                <a:t>ZGL_RPT</a:t>
              </a: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013</a:t>
              </a: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ในระบบ </a:t>
              </a:r>
              <a:r>
                <a:rPr lang="en-US" sz="2799" dirty="0">
                  <a:latin typeface="TH SarabunPSK" pitchFamily="34" charset="-34"/>
                  <a:cs typeface="TH SarabunPSK" pitchFamily="34" charset="-34"/>
                </a:rPr>
                <a:t>GFMIS </a:t>
              </a: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ได้ถูกต้อง เป็นปัจจุบัน</a:t>
              </a:r>
              <a:endParaRPr lang="en-US" sz="2799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endParaRPr lang="th-TH" sz="1801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4842" name="รูปภาพ 18" descr="tb-16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96740" y="260273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19" name="กลุ่ม 35"/>
          <p:cNvGrpSpPr>
            <a:grpSpLocks/>
          </p:cNvGrpSpPr>
          <p:nvPr/>
        </p:nvGrpSpPr>
        <p:grpSpPr bwMode="auto">
          <a:xfrm>
            <a:off x="2096495" y="4088994"/>
            <a:ext cx="7677748" cy="1471921"/>
            <a:chOff x="1057859" y="3975859"/>
            <a:chExt cx="6298520" cy="1471647"/>
          </a:xfrm>
        </p:grpSpPr>
        <p:grpSp>
          <p:nvGrpSpPr>
            <p:cNvPr id="34836" name="กลุ่ม 24"/>
            <p:cNvGrpSpPr>
              <a:grpSpLocks/>
            </p:cNvGrpSpPr>
            <p:nvPr/>
          </p:nvGrpSpPr>
          <p:grpSpPr bwMode="auto">
            <a:xfrm>
              <a:off x="1397339" y="4419599"/>
              <a:ext cx="5959040" cy="942976"/>
              <a:chOff x="349472" y="2863452"/>
              <a:chExt cx="4177856" cy="1771015"/>
            </a:xfrm>
          </p:grpSpPr>
          <p:sp>
            <p:nvSpPr>
              <p:cNvPr id="29" name="สี่เหลี่ยมมุมมน 28"/>
              <p:cNvSpPr/>
              <p:nvPr/>
            </p:nvSpPr>
            <p:spPr>
              <a:xfrm>
                <a:off x="1400124" y="3074154"/>
                <a:ext cx="3051420" cy="1559036"/>
              </a:xfrm>
              <a:prstGeom prst="roundRect">
                <a:avLst/>
              </a:prstGeom>
              <a:solidFill>
                <a:schemeClr val="accent1">
                  <a:lumMod val="75000"/>
                  <a:alpha val="50000"/>
                </a:schemeClr>
              </a:solidFill>
              <a:ln>
                <a:solidFill>
                  <a:srgbClr val="003366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th-TH" sz="1801" dirty="0"/>
              </a:p>
            </p:txBody>
          </p:sp>
          <p:sp>
            <p:nvSpPr>
              <p:cNvPr id="30" name="สี่เหลี่ยมมุมมน 5"/>
              <p:cNvSpPr/>
              <p:nvPr/>
            </p:nvSpPr>
            <p:spPr>
              <a:xfrm>
                <a:off x="349202" y="2862507"/>
                <a:ext cx="4178126" cy="82572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/>
              </a:p>
            </p:txBody>
          </p:sp>
        </p:grpSp>
        <p:sp>
          <p:nvSpPr>
            <p:cNvPr id="34837" name="สี่เหลี่ยมผืนผ้า 26"/>
            <p:cNvSpPr>
              <a:spLocks noChangeArrowheads="1"/>
            </p:cNvSpPr>
            <p:nvPr/>
          </p:nvSpPr>
          <p:spPr bwMode="auto">
            <a:xfrm>
              <a:off x="1057859" y="3975859"/>
              <a:ext cx="6153151" cy="147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  <a:endPara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แสดงการตรวจสอบ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พร้อมคำชี้แจงผลต่าง (ถ้ามี))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4820" name="กลุ่ม 24"/>
          <p:cNvGrpSpPr>
            <a:grpSpLocks/>
          </p:cNvGrpSpPr>
          <p:nvPr/>
        </p:nvGrpSpPr>
        <p:grpSpPr bwMode="auto">
          <a:xfrm>
            <a:off x="1501781" y="395288"/>
            <a:ext cx="6069013" cy="1509824"/>
            <a:chOff x="-246968" y="328610"/>
            <a:chExt cx="6044014" cy="1262063"/>
          </a:xfrm>
        </p:grpSpPr>
        <p:grpSp>
          <p:nvGrpSpPr>
            <p:cNvPr id="34832" name="กลุ่ม 23"/>
            <p:cNvGrpSpPr>
              <a:grpSpLocks/>
            </p:cNvGrpSpPr>
            <p:nvPr/>
          </p:nvGrpSpPr>
          <p:grpSpPr bwMode="auto">
            <a:xfrm>
              <a:off x="-246968" y="328610"/>
              <a:ext cx="5930763" cy="1262063"/>
              <a:chOff x="-227886" y="328611"/>
              <a:chExt cx="5911752" cy="1128712"/>
            </a:xfrm>
          </p:grpSpPr>
          <p:pic>
            <p:nvPicPr>
              <p:cNvPr id="34834" name="รูปภาพ 21" descr="576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22" t="-183" r="31805" b="35139"/>
              <a:stretch>
                <a:fillRect/>
              </a:stretch>
            </p:blipFill>
            <p:spPr bwMode="auto">
              <a:xfrm rot="-5400000">
                <a:off x="2163634" y="-2062909"/>
                <a:ext cx="1128712" cy="5911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สี่เหลี่ยมผืนผ้า 22"/>
              <p:cNvSpPr/>
              <p:nvPr/>
            </p:nvSpPr>
            <p:spPr>
              <a:xfrm rot="16200000">
                <a:off x="3589450" y="-686896"/>
                <a:ext cx="991768" cy="31265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/>
              </a:p>
            </p:txBody>
          </p:sp>
        </p:grpSp>
        <p:sp>
          <p:nvSpPr>
            <p:cNvPr id="34833" name="TextBox 9"/>
            <p:cNvSpPr txBox="1">
              <a:spLocks noChangeArrowheads="1"/>
            </p:cNvSpPr>
            <p:nvPr/>
          </p:nvSpPr>
          <p:spPr bwMode="auto">
            <a:xfrm>
              <a:off x="2584564" y="430152"/>
              <a:ext cx="3212482" cy="924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บัญชีเงินฝากคลัง</a:t>
              </a:r>
              <a:endParaRPr lang="en-US" sz="3200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1101020501</a:t>
              </a:r>
            </a:p>
          </p:txBody>
        </p:sp>
      </p:grpSp>
      <p:grpSp>
        <p:nvGrpSpPr>
          <p:cNvPr id="34822" name="กลุ่ม 32"/>
          <p:cNvGrpSpPr>
            <a:grpSpLocks/>
          </p:cNvGrpSpPr>
          <p:nvPr/>
        </p:nvGrpSpPr>
        <p:grpSpPr bwMode="auto">
          <a:xfrm>
            <a:off x="7239003" y="239718"/>
            <a:ext cx="1817688" cy="1208087"/>
            <a:chOff x="5987143" y="327436"/>
            <a:chExt cx="1817921" cy="1207448"/>
          </a:xfrm>
        </p:grpSpPr>
        <p:pic>
          <p:nvPicPr>
            <p:cNvPr id="34830" name="รูปภาพ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18" t="73814" r="76437" b="14101"/>
            <a:stretch>
              <a:fillRect/>
            </a:stretch>
          </p:blipFill>
          <p:spPr bwMode="auto">
            <a:xfrm>
              <a:off x="6716493" y="870859"/>
              <a:ext cx="1088571" cy="66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1" name="รูปภาพ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4" t="26192" r="77303" b="44762"/>
            <a:stretch>
              <a:fillRect/>
            </a:stretch>
          </p:blipFill>
          <p:spPr bwMode="auto">
            <a:xfrm rot="-285041">
              <a:off x="5987143" y="327436"/>
              <a:ext cx="695027" cy="1028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23" name="กลุ่ม 33"/>
          <p:cNvGrpSpPr>
            <a:grpSpLocks/>
          </p:cNvGrpSpPr>
          <p:nvPr/>
        </p:nvGrpSpPr>
        <p:grpSpPr bwMode="auto">
          <a:xfrm>
            <a:off x="1951044" y="4511681"/>
            <a:ext cx="1978025" cy="1971675"/>
            <a:chOff x="6166884" y="1924493"/>
            <a:chExt cx="1977659" cy="1970434"/>
          </a:xfrm>
        </p:grpSpPr>
        <p:grpSp>
          <p:nvGrpSpPr>
            <p:cNvPr id="34826" name="กลุ่ม 3"/>
            <p:cNvGrpSpPr>
              <a:grpSpLocks/>
            </p:cNvGrpSpPr>
            <p:nvPr/>
          </p:nvGrpSpPr>
          <p:grpSpPr bwMode="auto">
            <a:xfrm>
              <a:off x="6166884" y="1924493"/>
              <a:ext cx="1977659" cy="1970434"/>
              <a:chOff x="6103088" y="1820231"/>
              <a:chExt cx="1967024" cy="1862035"/>
            </a:xfrm>
          </p:grpSpPr>
          <p:pic>
            <p:nvPicPr>
              <p:cNvPr id="34828" name="รูปภาพ 3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349" t="10995" r="6511" b="38115"/>
              <a:stretch>
                <a:fillRect/>
              </a:stretch>
            </p:blipFill>
            <p:spPr bwMode="auto">
              <a:xfrm>
                <a:off x="6103088" y="1820231"/>
                <a:ext cx="1967024" cy="18620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สี่เหลี่ยมผืนผ้า 2"/>
              <p:cNvSpPr/>
              <p:nvPr/>
            </p:nvSpPr>
            <p:spPr>
              <a:xfrm rot="855326">
                <a:off x="7135539" y="2112580"/>
                <a:ext cx="571479" cy="4722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/>
              </a:p>
            </p:txBody>
          </p:sp>
        </p:grpSp>
        <p:sp>
          <p:nvSpPr>
            <p:cNvPr id="36" name="สี่เหลี่ยมผืนผ้า 35"/>
            <p:cNvSpPr/>
            <p:nvPr/>
          </p:nvSpPr>
          <p:spPr>
            <a:xfrm rot="623397">
              <a:off x="7009690" y="1960558"/>
              <a:ext cx="1049144" cy="967027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2799" b="1" dirty="0">
                  <a:solidFill>
                    <a:schemeClr val="accent1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40 </a:t>
              </a:r>
            </a:p>
            <a:p>
              <a:pPr algn="ctr">
                <a:defRPr/>
              </a:pPr>
              <a:r>
                <a:rPr lang="th-TH" sz="2799" b="1" dirty="0">
                  <a:solidFill>
                    <a:schemeClr val="accent1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คะแนน</a:t>
              </a:r>
            </a:p>
          </p:txBody>
        </p:sp>
      </p:grpSp>
      <p:sp>
        <p:nvSpPr>
          <p:cNvPr id="39" name="Heptagon 38"/>
          <p:cNvSpPr/>
          <p:nvPr/>
        </p:nvSpPr>
        <p:spPr>
          <a:xfrm>
            <a:off x="9586918" y="44454"/>
            <a:ext cx="987425" cy="407988"/>
          </a:xfrm>
          <a:prstGeom prst="heptagon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1.2.2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26743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มุมมน 5"/>
          <p:cNvSpPr/>
          <p:nvPr/>
        </p:nvSpPr>
        <p:spPr>
          <a:xfrm>
            <a:off x="2890844" y="2638428"/>
            <a:ext cx="7661274" cy="1238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61291" tIns="0" rIns="161291" bIns="0" spcCol="1270" anchor="ctr"/>
          <a:lstStyle/>
          <a:p>
            <a:pPr defTabSz="1378025">
              <a:lnSpc>
                <a:spcPct val="90000"/>
              </a:lnSpc>
              <a:spcAft>
                <a:spcPct val="35000"/>
              </a:spcAft>
              <a:defRPr/>
            </a:pPr>
            <a:endParaRPr lang="th-TH" sz="3101"/>
          </a:p>
        </p:txBody>
      </p:sp>
      <p:grpSp>
        <p:nvGrpSpPr>
          <p:cNvPr id="35843" name="กลุ่ม 19"/>
          <p:cNvGrpSpPr>
            <a:grpSpLocks/>
          </p:cNvGrpSpPr>
          <p:nvPr/>
        </p:nvGrpSpPr>
        <p:grpSpPr bwMode="auto">
          <a:xfrm>
            <a:off x="2314578" y="2841629"/>
            <a:ext cx="7361238" cy="1030790"/>
            <a:chOff x="306289" y="2101423"/>
            <a:chExt cx="7361336" cy="1031447"/>
          </a:xfrm>
        </p:grpSpPr>
        <p:sp>
          <p:nvSpPr>
            <p:cNvPr id="17" name="สี่เหลี่ยมมุมมน 16"/>
            <p:cNvSpPr/>
            <p:nvPr/>
          </p:nvSpPr>
          <p:spPr>
            <a:xfrm>
              <a:off x="1285790" y="2571622"/>
              <a:ext cx="6227845" cy="521032"/>
            </a:xfrm>
            <a:prstGeom prst="roundRect">
              <a:avLst/>
            </a:prstGeom>
            <a:solidFill>
              <a:srgbClr val="E7B5F5">
                <a:alpha val="89804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สี่เหลี่ยมผืนผ้า 11"/>
            <p:cNvSpPr/>
            <p:nvPr/>
          </p:nvSpPr>
          <p:spPr>
            <a:xfrm>
              <a:off x="1387970" y="2101423"/>
              <a:ext cx="6279655" cy="1031447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endParaRPr lang="th-TH" sz="32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การบันทึกการจ่ายเงินและชดใช้คืนเงินยืม ได้ถูกต้อง เป็นปัจจุบัน</a:t>
              </a:r>
              <a:endParaRPr lang="th-TH" sz="2799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5863" name="รูปภาพ 18" descr="tb-1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306289" y="2308455"/>
              <a:ext cx="1152415" cy="762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สี่เหลี่ยมมุมมน 5"/>
          <p:cNvSpPr/>
          <p:nvPr/>
        </p:nvSpPr>
        <p:spPr>
          <a:xfrm>
            <a:off x="3111504" y="4733926"/>
            <a:ext cx="5959475" cy="43973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61291" tIns="0" rIns="161291" bIns="0" spcCol="1270" anchor="ctr"/>
          <a:lstStyle/>
          <a:p>
            <a:pPr defTabSz="1378025">
              <a:lnSpc>
                <a:spcPct val="90000"/>
              </a:lnSpc>
              <a:spcAft>
                <a:spcPct val="35000"/>
              </a:spcAft>
              <a:defRPr/>
            </a:pPr>
            <a:endParaRPr lang="th-TH" sz="3101"/>
          </a:p>
        </p:txBody>
      </p:sp>
      <p:grpSp>
        <p:nvGrpSpPr>
          <p:cNvPr id="35845" name="กลุ่ม 21"/>
          <p:cNvGrpSpPr>
            <a:grpSpLocks/>
          </p:cNvGrpSpPr>
          <p:nvPr/>
        </p:nvGrpSpPr>
        <p:grpSpPr bwMode="auto">
          <a:xfrm>
            <a:off x="4483107" y="4225929"/>
            <a:ext cx="5757863" cy="1471921"/>
            <a:chOff x="2775846" y="4273124"/>
            <a:chExt cx="4653653" cy="1471646"/>
          </a:xfrm>
        </p:grpSpPr>
        <p:sp>
          <p:nvSpPr>
            <p:cNvPr id="29" name="สี่เหลี่ยมมุมมน 28"/>
            <p:cNvSpPr/>
            <p:nvPr/>
          </p:nvSpPr>
          <p:spPr>
            <a:xfrm>
              <a:off x="3095328" y="4846105"/>
              <a:ext cx="4334171" cy="839630"/>
            </a:xfrm>
            <a:prstGeom prst="roundRect">
              <a:avLst/>
            </a:prstGeom>
            <a:solidFill>
              <a:srgbClr val="C590EC">
                <a:alpha val="49804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35860" name="สี่เหลี่ยมผืนผ้า 26"/>
            <p:cNvSpPr>
              <a:spLocks noChangeArrowheads="1"/>
            </p:cNvSpPr>
            <p:nvPr/>
          </p:nvSpPr>
          <p:spPr bwMode="auto">
            <a:xfrm>
              <a:off x="2775846" y="4273124"/>
              <a:ext cx="4648211" cy="1471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  <a:endPara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แสดงการตรวจสอบ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พร้อมคำชี้แจงผลต่าง (ถ้ามี))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5846" name="กลุ่ม 22"/>
          <p:cNvGrpSpPr>
            <a:grpSpLocks/>
          </p:cNvGrpSpPr>
          <p:nvPr/>
        </p:nvGrpSpPr>
        <p:grpSpPr bwMode="auto">
          <a:xfrm>
            <a:off x="2217742" y="436564"/>
            <a:ext cx="7851775" cy="2511921"/>
            <a:chOff x="590994" y="-10633"/>
            <a:chExt cx="7852588" cy="2401717"/>
          </a:xfrm>
        </p:grpSpPr>
        <p:pic>
          <p:nvPicPr>
            <p:cNvPr id="35856" name="รูปภาพ 23" descr="tHiMkvFFxyrz4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918"/>
            <a:stretch>
              <a:fillRect/>
            </a:stretch>
          </p:blipFill>
          <p:spPr bwMode="auto">
            <a:xfrm>
              <a:off x="590994" y="-10633"/>
              <a:ext cx="7852588" cy="2401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7" name="สี่เหลี่ยมผืนผ้า 31"/>
            <p:cNvSpPr>
              <a:spLocks noChangeArrowheads="1"/>
            </p:cNvSpPr>
            <p:nvPr/>
          </p:nvSpPr>
          <p:spPr bwMode="auto">
            <a:xfrm>
              <a:off x="1952623" y="247650"/>
              <a:ext cx="4981577" cy="493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บัญชีลูกหนี้เงินยืมในงบประมาณ (1102010101)</a:t>
              </a:r>
            </a:p>
          </p:txBody>
        </p:sp>
        <p:sp>
          <p:nvSpPr>
            <p:cNvPr id="35858" name="สี่เหลี่ยมผืนผ้า 33"/>
            <p:cNvSpPr>
              <a:spLocks noChangeArrowheads="1"/>
            </p:cNvSpPr>
            <p:nvPr/>
          </p:nvSpPr>
          <p:spPr bwMode="auto">
            <a:xfrm>
              <a:off x="2238373" y="1266825"/>
              <a:ext cx="5257802" cy="50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บัญชีลูกหนี้เงินยืมนอกงบประมาณ (1102010102)</a:t>
              </a:r>
              <a:endParaRPr lang="en-US" sz="2799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35847" name="รูปภาพ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12" b="75360"/>
          <a:stretch>
            <a:fillRect/>
          </a:stretch>
        </p:blipFill>
        <p:spPr bwMode="auto">
          <a:xfrm>
            <a:off x="1522419" y="820744"/>
            <a:ext cx="1536701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รูปภาพ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12" b="75360"/>
          <a:stretch>
            <a:fillRect/>
          </a:stretch>
        </p:blipFill>
        <p:spPr bwMode="auto">
          <a:xfrm>
            <a:off x="9140825" y="358778"/>
            <a:ext cx="153670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50" name="กลุ่ม 44"/>
          <p:cNvGrpSpPr>
            <a:grpSpLocks/>
          </p:cNvGrpSpPr>
          <p:nvPr/>
        </p:nvGrpSpPr>
        <p:grpSpPr bwMode="auto">
          <a:xfrm>
            <a:off x="2027242" y="4402141"/>
            <a:ext cx="2085975" cy="2036762"/>
            <a:chOff x="503747" y="4402887"/>
            <a:chExt cx="2085944" cy="2036633"/>
          </a:xfrm>
        </p:grpSpPr>
        <p:grpSp>
          <p:nvGrpSpPr>
            <p:cNvPr id="35852" name="กลุ่ม 20"/>
            <p:cNvGrpSpPr>
              <a:grpSpLocks/>
            </p:cNvGrpSpPr>
            <p:nvPr/>
          </p:nvGrpSpPr>
          <p:grpSpPr bwMode="auto">
            <a:xfrm>
              <a:off x="503747" y="4463140"/>
              <a:ext cx="2054395" cy="1976380"/>
              <a:chOff x="470656" y="5019235"/>
              <a:chExt cx="1747797" cy="1772960"/>
            </a:xfrm>
          </p:grpSpPr>
          <p:pic>
            <p:nvPicPr>
              <p:cNvPr id="35854" name="รูปภาพ 42" descr="facebook-ads-relevance-score-1024x536.jp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88" t="5423" r="32500" b="40845"/>
              <a:stretch>
                <a:fillRect/>
              </a:stretch>
            </p:blipFill>
            <p:spPr bwMode="auto">
              <a:xfrm>
                <a:off x="470656" y="5029200"/>
                <a:ext cx="1743407" cy="1762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55" name="สี่เหลี่ยมผืนผ้า 43"/>
              <p:cNvSpPr>
                <a:spLocks noChangeArrowheads="1"/>
              </p:cNvSpPr>
              <p:nvPr/>
            </p:nvSpPr>
            <p:spPr bwMode="auto">
              <a:xfrm>
                <a:off x="1384952" y="5019235"/>
                <a:ext cx="833501" cy="75505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th-TH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th-TH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35853" name="สี่เหลี่ยมผืนผ้า 41"/>
            <p:cNvSpPr>
              <a:spLocks noChangeArrowheads="1"/>
            </p:cNvSpPr>
            <p:nvPr/>
          </p:nvSpPr>
          <p:spPr bwMode="auto">
            <a:xfrm>
              <a:off x="1565073" y="4402887"/>
              <a:ext cx="1024618" cy="967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solidFill>
                    <a:srgbClr val="9900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40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solidFill>
                    <a:srgbClr val="9900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คะแนน</a:t>
              </a:r>
            </a:p>
          </p:txBody>
        </p:sp>
      </p:grpSp>
      <p:sp>
        <p:nvSpPr>
          <p:cNvPr id="25" name="Heptagon 24"/>
          <p:cNvSpPr/>
          <p:nvPr/>
        </p:nvSpPr>
        <p:spPr>
          <a:xfrm>
            <a:off x="9586918" y="44454"/>
            <a:ext cx="987425" cy="407988"/>
          </a:xfrm>
          <a:prstGeom prst="heptagon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1.2.3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5079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มุมมน 5"/>
          <p:cNvSpPr/>
          <p:nvPr/>
        </p:nvSpPr>
        <p:spPr>
          <a:xfrm>
            <a:off x="2608268" y="2735265"/>
            <a:ext cx="7661274" cy="1238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61291" tIns="0" rIns="161291" bIns="0" spcCol="1270" anchor="ctr"/>
          <a:lstStyle/>
          <a:p>
            <a:pPr defTabSz="1378025">
              <a:lnSpc>
                <a:spcPct val="90000"/>
              </a:lnSpc>
              <a:spcAft>
                <a:spcPct val="35000"/>
              </a:spcAft>
              <a:defRPr/>
            </a:pPr>
            <a:endParaRPr lang="th-TH" sz="3101"/>
          </a:p>
        </p:txBody>
      </p:sp>
      <p:grpSp>
        <p:nvGrpSpPr>
          <p:cNvPr id="36867" name="กลุ่ม 19"/>
          <p:cNvGrpSpPr>
            <a:grpSpLocks/>
          </p:cNvGrpSpPr>
          <p:nvPr/>
        </p:nvGrpSpPr>
        <p:grpSpPr bwMode="auto">
          <a:xfrm>
            <a:off x="2009779" y="2874965"/>
            <a:ext cx="8408988" cy="1050924"/>
            <a:chOff x="306289" y="2101424"/>
            <a:chExt cx="8409086" cy="1051351"/>
          </a:xfrm>
        </p:grpSpPr>
        <p:sp>
          <p:nvSpPr>
            <p:cNvPr id="17" name="สี่เหลี่ยมมุมมน 16"/>
            <p:cNvSpPr/>
            <p:nvPr/>
          </p:nvSpPr>
          <p:spPr>
            <a:xfrm>
              <a:off x="1285788" y="2571514"/>
              <a:ext cx="7105733" cy="581261"/>
            </a:xfrm>
            <a:prstGeom prst="roundRect">
              <a:avLst/>
            </a:prstGeom>
            <a:solidFill>
              <a:srgbClr val="E7B5F5">
                <a:alpha val="89804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882" name="สี่เหลี่ยมผืนผ้า 11"/>
            <p:cNvSpPr>
              <a:spLocks noChangeArrowheads="1"/>
            </p:cNvSpPr>
            <p:nvPr/>
          </p:nvSpPr>
          <p:spPr bwMode="auto">
            <a:xfrm>
              <a:off x="1387970" y="2101424"/>
              <a:ext cx="7327405" cy="103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แนวทางการประเมิน </a:t>
              </a:r>
              <a:r>
                <a:rPr lang="en-US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endParaRPr lang="th-TH" sz="3200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การบันทึกการเบิกและจ่ายเงินให้เจ้าหนี้หรือผู้มีสิทธิ ได้ถูกต้อง เป็นปัจจุบัน      </a:t>
              </a:r>
              <a:endParaRPr lang="en-US" sz="2799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36883" name="รูปภาพ 18" descr="tb-1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306289" y="2308455"/>
              <a:ext cx="1152415" cy="762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สี่เหลี่ยมมุมมน 5"/>
          <p:cNvSpPr/>
          <p:nvPr/>
        </p:nvSpPr>
        <p:spPr>
          <a:xfrm>
            <a:off x="3111504" y="4733926"/>
            <a:ext cx="5959475" cy="43973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61291" tIns="0" rIns="161291" bIns="0" spcCol="1270" anchor="ctr"/>
          <a:lstStyle/>
          <a:p>
            <a:pPr defTabSz="1378025">
              <a:lnSpc>
                <a:spcPct val="90000"/>
              </a:lnSpc>
              <a:spcAft>
                <a:spcPct val="35000"/>
              </a:spcAft>
              <a:defRPr/>
            </a:pPr>
            <a:endParaRPr lang="th-TH" sz="3101"/>
          </a:p>
        </p:txBody>
      </p:sp>
      <p:grpSp>
        <p:nvGrpSpPr>
          <p:cNvPr id="36869" name="กลุ่ม 21"/>
          <p:cNvGrpSpPr>
            <a:grpSpLocks/>
          </p:cNvGrpSpPr>
          <p:nvPr/>
        </p:nvGrpSpPr>
        <p:grpSpPr bwMode="auto">
          <a:xfrm>
            <a:off x="3790952" y="4392615"/>
            <a:ext cx="6110288" cy="1471921"/>
            <a:chOff x="2702374" y="4273124"/>
            <a:chExt cx="4727125" cy="1472240"/>
          </a:xfrm>
        </p:grpSpPr>
        <p:sp>
          <p:nvSpPr>
            <p:cNvPr id="29" name="สี่เหลี่ยมมุมมน 28"/>
            <p:cNvSpPr/>
            <p:nvPr/>
          </p:nvSpPr>
          <p:spPr>
            <a:xfrm>
              <a:off x="3095380" y="4846335"/>
              <a:ext cx="4334119" cy="839970"/>
            </a:xfrm>
            <a:prstGeom prst="roundRect">
              <a:avLst/>
            </a:prstGeom>
            <a:solidFill>
              <a:srgbClr val="FA546C">
                <a:alpha val="49804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36880" name="สี่เหลี่ยมผืนผ้า 26"/>
            <p:cNvSpPr>
              <a:spLocks noChangeArrowheads="1"/>
            </p:cNvSpPr>
            <p:nvPr/>
          </p:nvSpPr>
          <p:spPr bwMode="auto">
            <a:xfrm>
              <a:off x="2702374" y="4273124"/>
              <a:ext cx="4656364" cy="147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  <a:endPara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แสดงการตรวจสอบ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พร้อมคำชี้แจงผลต่าง (ถ้ามี))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6870" name="กลุ่ม 30"/>
          <p:cNvGrpSpPr>
            <a:grpSpLocks/>
          </p:cNvGrpSpPr>
          <p:nvPr/>
        </p:nvGrpSpPr>
        <p:grpSpPr bwMode="auto">
          <a:xfrm>
            <a:off x="2081219" y="4378326"/>
            <a:ext cx="1978025" cy="1970088"/>
            <a:chOff x="6166884" y="1924493"/>
            <a:chExt cx="1977659" cy="1970434"/>
          </a:xfrm>
        </p:grpSpPr>
        <p:grpSp>
          <p:nvGrpSpPr>
            <p:cNvPr id="36875" name="กลุ่ม 3"/>
            <p:cNvGrpSpPr>
              <a:grpSpLocks/>
            </p:cNvGrpSpPr>
            <p:nvPr/>
          </p:nvGrpSpPr>
          <p:grpSpPr bwMode="auto">
            <a:xfrm>
              <a:off x="6166884" y="1924493"/>
              <a:ext cx="1977659" cy="1970434"/>
              <a:chOff x="6103088" y="1820231"/>
              <a:chExt cx="1967024" cy="1862035"/>
            </a:xfrm>
          </p:grpSpPr>
          <p:pic>
            <p:nvPicPr>
              <p:cNvPr id="36877" name="รูปภาพ 3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349" t="10995" r="6511" b="38115"/>
              <a:stretch>
                <a:fillRect/>
              </a:stretch>
            </p:blipFill>
            <p:spPr bwMode="auto">
              <a:xfrm>
                <a:off x="6103088" y="1820231"/>
                <a:ext cx="1967024" cy="18620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สี่เหลี่ยมผืนผ้า 2"/>
              <p:cNvSpPr/>
              <p:nvPr/>
            </p:nvSpPr>
            <p:spPr>
              <a:xfrm rot="855326">
                <a:off x="7135539" y="2112815"/>
                <a:ext cx="571479" cy="47263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/>
              </a:p>
            </p:txBody>
          </p:sp>
        </p:grpSp>
        <p:sp>
          <p:nvSpPr>
            <p:cNvPr id="33" name="สี่เหลี่ยมผืนผ้า 32"/>
            <p:cNvSpPr/>
            <p:nvPr/>
          </p:nvSpPr>
          <p:spPr>
            <a:xfrm rot="623397">
              <a:off x="7009690" y="1960588"/>
              <a:ext cx="1049144" cy="967806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2799" b="1" dirty="0">
                  <a:solidFill>
                    <a:schemeClr val="tx2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40</a:t>
              </a:r>
            </a:p>
            <a:p>
              <a:pPr algn="ctr">
                <a:defRPr/>
              </a:pPr>
              <a:r>
                <a:rPr lang="th-TH" sz="2799" b="1" dirty="0">
                  <a:solidFill>
                    <a:schemeClr val="tx2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คะแนน</a:t>
              </a:r>
              <a:endParaRPr lang="th-TH" sz="2000" b="1" dirty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36871" name="รูปภาพ 35" descr="ตารางเปรียบเทียบ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5" r="5844"/>
          <a:stretch>
            <a:fillRect/>
          </a:stretch>
        </p:blipFill>
        <p:spPr bwMode="auto">
          <a:xfrm>
            <a:off x="1695454" y="141291"/>
            <a:ext cx="1543049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Heptagon 36"/>
          <p:cNvSpPr/>
          <p:nvPr/>
        </p:nvSpPr>
        <p:spPr>
          <a:xfrm>
            <a:off x="9678993" y="28579"/>
            <a:ext cx="987425" cy="407988"/>
          </a:xfrm>
          <a:prstGeom prst="heptagon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1.2.4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Double Bracket 5"/>
          <p:cNvSpPr/>
          <p:nvPr/>
        </p:nvSpPr>
        <p:spPr>
          <a:xfrm>
            <a:off x="3114679" y="236541"/>
            <a:ext cx="7281863" cy="2352675"/>
          </a:xfrm>
          <a:prstGeom prst="bracketPair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r>
              <a:rPr lang="th-TH" sz="2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บัญชีเงินฝากธนาคาร (เงินงบประมาณ)                  1101020603                      </a:t>
            </a:r>
          </a:p>
          <a:p>
            <a:pPr>
              <a:defRPr/>
            </a:pPr>
            <a:r>
              <a:rPr lang="th-TH" sz="2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บัญชีเงินฝากธนาคาร (เงินนอกงบประมาณ)     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</a:t>
            </a:r>
            <a:r>
              <a:rPr lang="th-TH" sz="2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1101020604</a:t>
            </a:r>
          </a:p>
          <a:p>
            <a:pPr>
              <a:defRPr/>
            </a:pPr>
            <a:r>
              <a:rPr lang="th-TH" sz="2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บัญชีเงินฝากธนาคารรับจากคลัง (เงินกู้)                 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1101020605</a:t>
            </a:r>
          </a:p>
          <a:p>
            <a:pPr>
              <a:defRPr/>
            </a:pPr>
            <a:r>
              <a:rPr lang="th-TH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บัญชีใบสำคัญค้างจ่าย                              </a:t>
            </a:r>
            <a:r>
              <a:rPr lang="en-US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  <a:r>
              <a:rPr lang="th-TH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2102040102</a:t>
            </a:r>
          </a:p>
          <a:p>
            <a:pPr>
              <a:defRPr/>
            </a:pPr>
            <a:r>
              <a:rPr lang="en-US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</a:t>
            </a:r>
            <a:r>
              <a:rPr lang="th-TH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บัญชีเจ้าหนี้การค้า – หน่วยงานภาครัฐ               </a:t>
            </a:r>
            <a:r>
              <a:rPr lang="en-US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2101010101</a:t>
            </a:r>
          </a:p>
          <a:p>
            <a:pPr>
              <a:defRPr/>
            </a:pPr>
            <a:r>
              <a:rPr lang="th-TH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บัญชีเจ้าหนี้การค้า – บุคคลภายนอก          </a:t>
            </a:r>
            <a:r>
              <a:rPr lang="en-US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  <a:r>
              <a:rPr lang="th-TH" sz="2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2101010102</a:t>
            </a:r>
          </a:p>
        </p:txBody>
      </p:sp>
    </p:spTree>
    <p:extLst>
      <p:ext uri="{BB962C8B-B14F-4D97-AF65-F5344CB8AC3E}">
        <p14:creationId xmlns:p14="http://schemas.microsoft.com/office/powerpoint/2010/main" val="4064527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กลุ่ม 27"/>
          <p:cNvGrpSpPr>
            <a:grpSpLocks/>
          </p:cNvGrpSpPr>
          <p:nvPr/>
        </p:nvGrpSpPr>
        <p:grpSpPr bwMode="auto">
          <a:xfrm>
            <a:off x="1587501" y="-350838"/>
            <a:ext cx="5180013" cy="1049692"/>
            <a:chOff x="2810415" y="448677"/>
            <a:chExt cx="5180612" cy="963361"/>
          </a:xfrm>
        </p:grpSpPr>
        <p:sp>
          <p:nvSpPr>
            <p:cNvPr id="87" name="สี่เหลี่ยมผืนผ้า 86"/>
            <p:cNvSpPr/>
            <p:nvPr/>
          </p:nvSpPr>
          <p:spPr>
            <a:xfrm>
              <a:off x="2810415" y="881742"/>
              <a:ext cx="5129353" cy="530296"/>
            </a:xfrm>
            <a:prstGeom prst="rect">
              <a:avLst/>
            </a:prstGeom>
            <a:solidFill>
              <a:schemeClr val="accent4"/>
            </a:solidFill>
            <a:ln w="28575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2.1 การเปิดเผยงบทดลองสู่สาธารณะ</a:t>
              </a:r>
              <a:endPara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9972" name="รูปภาพ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96" t="22098" r="79231" b="70209"/>
            <a:stretch>
              <a:fillRect/>
            </a:stretch>
          </p:blipFill>
          <p:spPr bwMode="auto">
            <a:xfrm>
              <a:off x="7446741" y="448677"/>
              <a:ext cx="544286" cy="618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939" name="กลุ่ม 11"/>
          <p:cNvGrpSpPr>
            <a:grpSpLocks/>
          </p:cNvGrpSpPr>
          <p:nvPr/>
        </p:nvGrpSpPr>
        <p:grpSpPr bwMode="auto">
          <a:xfrm>
            <a:off x="1679064" y="5699619"/>
            <a:ext cx="8524875" cy="967637"/>
            <a:chOff x="-295409" y="5684971"/>
            <a:chExt cx="6191252" cy="967124"/>
          </a:xfrm>
        </p:grpSpPr>
        <p:sp>
          <p:nvSpPr>
            <p:cNvPr id="70" name="สี่เหลี่ยมมุมมน 69"/>
            <p:cNvSpPr/>
            <p:nvPr/>
          </p:nvSpPr>
          <p:spPr>
            <a:xfrm>
              <a:off x="-274278" y="5738424"/>
              <a:ext cx="1997987" cy="869488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49804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39970" name="สี่เหลี่ยมผืนผ้า 71"/>
            <p:cNvSpPr>
              <a:spLocks noChangeArrowheads="1"/>
            </p:cNvSpPr>
            <p:nvPr/>
          </p:nvSpPr>
          <p:spPr bwMode="auto">
            <a:xfrm>
              <a:off x="-295409" y="5684971"/>
              <a:ext cx="6191252" cy="967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  <a:b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หลักฐานรายละเอียดที่จัดทำ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39940" name="รูปภาพ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95740">
            <a:off x="4577330" y="5859844"/>
            <a:ext cx="56515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รูปภาพ 7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2152">
            <a:off x="5109340" y="6183263"/>
            <a:ext cx="5651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รูปภาพ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1087">
            <a:off x="5360612" y="5661016"/>
            <a:ext cx="9810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รูปภาพ 76" descr="Microsoft_Word_2013_logo.svg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1672">
            <a:off x="6001160" y="6396356"/>
            <a:ext cx="48895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รูปภาพ 77" descr="microsoft-powerpoint-vector-logo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68" t="18739" r="35078" b="18404"/>
          <a:stretch>
            <a:fillRect/>
          </a:stretch>
        </p:blipFill>
        <p:spPr bwMode="auto">
          <a:xfrm rot="-416573">
            <a:off x="6558044" y="5834607"/>
            <a:ext cx="50165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รูปภาพ 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6" t="22133" r="79231" b="70209"/>
          <a:stretch>
            <a:fillRect/>
          </a:stretch>
        </p:blipFill>
        <p:spPr bwMode="auto">
          <a:xfrm>
            <a:off x="1587501" y="-354013"/>
            <a:ext cx="542925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6" name="กลุ่ม 87"/>
          <p:cNvGrpSpPr>
            <a:grpSpLocks/>
          </p:cNvGrpSpPr>
          <p:nvPr/>
        </p:nvGrpSpPr>
        <p:grpSpPr bwMode="auto">
          <a:xfrm>
            <a:off x="1771650" y="614365"/>
            <a:ext cx="8794750" cy="4763617"/>
            <a:chOff x="375504" y="1722168"/>
            <a:chExt cx="8794388" cy="2584870"/>
          </a:xfrm>
        </p:grpSpPr>
        <p:grpSp>
          <p:nvGrpSpPr>
            <p:cNvPr id="39956" name="กลุ่ม 67"/>
            <p:cNvGrpSpPr>
              <a:grpSpLocks/>
            </p:cNvGrpSpPr>
            <p:nvPr/>
          </p:nvGrpSpPr>
          <p:grpSpPr bwMode="auto">
            <a:xfrm>
              <a:off x="3751978" y="1722168"/>
              <a:ext cx="5417914" cy="2527745"/>
              <a:chOff x="2813344" y="2257908"/>
              <a:chExt cx="6081492" cy="2796655"/>
            </a:xfrm>
          </p:grpSpPr>
          <p:sp>
            <p:nvSpPr>
              <p:cNvPr id="66" name="สี่เหลี่ยมมุมมน 65"/>
              <p:cNvSpPr/>
              <p:nvPr/>
            </p:nvSpPr>
            <p:spPr>
              <a:xfrm>
                <a:off x="2813344" y="2721384"/>
                <a:ext cx="5958544" cy="2333179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  <a:alpha val="89804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9968" name="สี่เหลี่ยมผืนผ้า 66"/>
              <p:cNvSpPr>
                <a:spLocks noChangeArrowheads="1"/>
              </p:cNvSpPr>
              <p:nvPr/>
            </p:nvSpPr>
            <p:spPr bwMode="auto">
              <a:xfrm>
                <a:off x="3167021" y="2257908"/>
                <a:ext cx="5727815" cy="15270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แนวทางการประเมิน </a:t>
                </a:r>
                <a:r>
                  <a:rPr lang="en-US" sz="3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: </a:t>
                </a:r>
                <a:endPara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th-TH" sz="4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400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มีการเผยแพร่งบทดลองประจำเดือนกันยายน ๒๕๖๑ 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400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โดยเปิดเผยเป็นระยะเวลาอย่างน้อย ๓๐ วันนับจากวันที่ส่ง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400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ให้ สำนักงานการตรวจเงินแผ่นดินหรือสำนักงานการตรวจเงินแผ่นดินส่วนภูมิภาค เช่น ลง </a:t>
                </a:r>
                <a:r>
                  <a:rPr lang="en-US" sz="2400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Website </a:t>
                </a:r>
                <a:r>
                  <a:rPr lang="th-TH" sz="2400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หรือปิดประกาศในที่สาธารณะ </a:t>
                </a:r>
              </a:p>
            </p:txBody>
          </p:sp>
        </p:grpSp>
        <p:grpSp>
          <p:nvGrpSpPr>
            <p:cNvPr id="39957" name="กลุ่ม 85"/>
            <p:cNvGrpSpPr>
              <a:grpSpLocks/>
            </p:cNvGrpSpPr>
            <p:nvPr/>
          </p:nvGrpSpPr>
          <p:grpSpPr bwMode="auto">
            <a:xfrm>
              <a:off x="375504" y="1785496"/>
              <a:ext cx="3324624" cy="2521542"/>
              <a:chOff x="375504" y="1785496"/>
              <a:chExt cx="3324624" cy="2521542"/>
            </a:xfrm>
          </p:grpSpPr>
          <p:grpSp>
            <p:nvGrpSpPr>
              <p:cNvPr id="39958" name="กลุ่ม 64"/>
              <p:cNvGrpSpPr>
                <a:grpSpLocks/>
              </p:cNvGrpSpPr>
              <p:nvPr/>
            </p:nvGrpSpPr>
            <p:grpSpPr bwMode="auto">
              <a:xfrm rot="452070">
                <a:off x="375504" y="1785496"/>
                <a:ext cx="3324624" cy="2521542"/>
                <a:chOff x="3161221" y="-404122"/>
                <a:chExt cx="4963886" cy="4082824"/>
              </a:xfrm>
            </p:grpSpPr>
            <p:pic>
              <p:nvPicPr>
                <p:cNvPr id="39960" name="รูปภาพ 63" descr="20110517111343217.jpg"/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381" r="6763" b="28439"/>
                <a:stretch>
                  <a:fillRect/>
                </a:stretch>
              </p:blipFill>
              <p:spPr bwMode="auto">
                <a:xfrm>
                  <a:off x="3161221" y="-404122"/>
                  <a:ext cx="4963886" cy="40828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9961" name="กลุ่ม 57"/>
                <p:cNvGrpSpPr>
                  <a:grpSpLocks/>
                </p:cNvGrpSpPr>
                <p:nvPr/>
              </p:nvGrpSpPr>
              <p:grpSpPr bwMode="auto">
                <a:xfrm rot="173964">
                  <a:off x="3842798" y="570759"/>
                  <a:ext cx="1488232" cy="1876799"/>
                  <a:chOff x="544281" y="2612571"/>
                  <a:chExt cx="1556660" cy="1828803"/>
                </a:xfrm>
              </p:grpSpPr>
              <p:grpSp>
                <p:nvGrpSpPr>
                  <p:cNvPr id="39962" name="กลุ่ม 33"/>
                  <p:cNvGrpSpPr>
                    <a:grpSpLocks/>
                  </p:cNvGrpSpPr>
                  <p:nvPr/>
                </p:nvGrpSpPr>
                <p:grpSpPr bwMode="auto">
                  <a:xfrm>
                    <a:off x="544281" y="2612571"/>
                    <a:ext cx="1556660" cy="1828803"/>
                    <a:chOff x="418908" y="2198914"/>
                    <a:chExt cx="1755698" cy="2220687"/>
                  </a:xfrm>
                </p:grpSpPr>
                <p:pic>
                  <p:nvPicPr>
                    <p:cNvPr id="62" name="รูปภาพ 61"/>
                    <p:cNvPicPr>
                      <a:picLocks noChangeAspect="1"/>
                    </p:cNvPicPr>
                    <p:nvPr/>
                  </p:nvPicPr>
                  <p:blipFill rotWithShape="1">
                    <a:blip r:embed="rId10"/>
                    <a:srcRect r="44065" b="4539"/>
                    <a:stretch/>
                  </p:blipFill>
                  <p:spPr>
                    <a:xfrm>
                      <a:off x="418046" y="2192672"/>
                      <a:ext cx="1747569" cy="2222282"/>
                    </a:xfrm>
                    <a:prstGeom prst="rect">
                      <a:avLst/>
                    </a:prstGeom>
                    <a:ln>
                      <a:noFill/>
                    </a:ln>
                    <a:effectLst>
                      <a:outerShdw blurRad="292100" dist="139700" dir="2700000" algn="tl" rotWithShape="0">
                        <a:srgbClr val="333333">
                          <a:alpha val="65000"/>
                        </a:srgbClr>
                      </a:outerShdw>
                    </a:effectLst>
                  </p:spPr>
                </p:pic>
                <p:sp>
                  <p:nvSpPr>
                    <p:cNvPr id="63" name="สี่เหลี่ยมผืนผ้า 62"/>
                    <p:cNvSpPr/>
                    <p:nvPr/>
                  </p:nvSpPr>
                  <p:spPr>
                    <a:xfrm>
                      <a:off x="789554" y="2354823"/>
                      <a:ext cx="1280618" cy="2000357"/>
                    </a:xfrm>
                    <a:prstGeom prst="rect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th-TH" sz="1801"/>
                    </a:p>
                  </p:txBody>
                </p:sp>
              </p:grpSp>
              <p:sp>
                <p:nvSpPr>
                  <p:cNvPr id="39963" name="สี่เหลี่ยมผืนผ้า 59"/>
                  <p:cNvSpPr>
                    <a:spLocks noChangeArrowheads="1"/>
                  </p:cNvSpPr>
                  <p:nvPr/>
                </p:nvSpPr>
                <p:spPr bwMode="auto">
                  <a:xfrm>
                    <a:off x="835729" y="3189930"/>
                    <a:ext cx="1156356" cy="28896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84550" tIns="42275" rIns="84550" bIns="42275"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ordia New" panose="020B0304020202020204" pitchFamily="34" charset="-34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th-TH" sz="1600" b="1">
                        <a:latin typeface="TH SarabunPSK" panose="020B0500040200020003" pitchFamily="34" charset="-34"/>
                        <a:cs typeface="TH SarabunPSK" panose="020B0500040200020003" pitchFamily="34" charset="-34"/>
                      </a:rPr>
                      <a:t>งบทดลอง</a:t>
                    </a:r>
                  </a:p>
                </p:txBody>
              </p:sp>
              <p:pic>
                <p:nvPicPr>
                  <p:cNvPr id="39964" name="รูปภาพ 60"/>
                  <p:cNvPicPr>
                    <a:picLocks noChangeAspect="1"/>
                  </p:cNvPicPr>
                  <p:nvPr/>
                </p:nvPicPr>
                <p:blipFill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9048" t="18967" r="20000" b="38962"/>
                  <a:stretch>
                    <a:fillRect/>
                  </a:stretch>
                </p:blipFill>
                <p:spPr bwMode="auto">
                  <a:xfrm>
                    <a:off x="947056" y="3525926"/>
                    <a:ext cx="903514" cy="5357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pic>
            <p:nvPicPr>
              <p:cNvPr id="39959" name="รูปภาพ 83" descr="thin-0180_www_website_address_url_browser-3-512.png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06520">
                <a:off x="1817916" y="3450768"/>
                <a:ext cx="740228" cy="7402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9947" name="กลุ่ม 14"/>
          <p:cNvGrpSpPr>
            <a:grpSpLocks/>
          </p:cNvGrpSpPr>
          <p:nvPr/>
        </p:nvGrpSpPr>
        <p:grpSpPr bwMode="auto">
          <a:xfrm>
            <a:off x="1623019" y="2923776"/>
            <a:ext cx="8901113" cy="1379419"/>
            <a:chOff x="2238335" y="520852"/>
            <a:chExt cx="7184571" cy="2001616"/>
          </a:xfrm>
        </p:grpSpPr>
        <p:sp>
          <p:nvSpPr>
            <p:cNvPr id="38" name="สี่เหลี่ยมผืนผ้า 19"/>
            <p:cNvSpPr/>
            <p:nvPr/>
          </p:nvSpPr>
          <p:spPr>
            <a:xfrm>
              <a:off x="2238335" y="935094"/>
              <a:ext cx="7184571" cy="158737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         2.2 การแสดงรายละเอียดประกอบรายการบัญชีที่สำคัญของงบทดลองประจำเดือน กันยายน ๒๕๖๑</a:t>
              </a:r>
              <a:endPara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9955" name="รูปภาพ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96" t="22192" r="79231" b="70209"/>
            <a:stretch>
              <a:fillRect/>
            </a:stretch>
          </p:blipFill>
          <p:spPr bwMode="auto">
            <a:xfrm>
              <a:off x="2314298" y="520852"/>
              <a:ext cx="544286" cy="784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948" name="กลุ่ม 33"/>
          <p:cNvGrpSpPr>
            <a:grpSpLocks/>
          </p:cNvGrpSpPr>
          <p:nvPr/>
        </p:nvGrpSpPr>
        <p:grpSpPr bwMode="auto">
          <a:xfrm>
            <a:off x="2508257" y="4136937"/>
            <a:ext cx="7321549" cy="1535005"/>
            <a:chOff x="971921" y="2425276"/>
            <a:chExt cx="6715911" cy="1522441"/>
          </a:xfrm>
        </p:grpSpPr>
        <p:sp>
          <p:nvSpPr>
            <p:cNvPr id="45" name="สี่เหลี่ยมมุมมน 8"/>
            <p:cNvSpPr/>
            <p:nvPr/>
          </p:nvSpPr>
          <p:spPr>
            <a:xfrm>
              <a:off x="971921" y="2905592"/>
              <a:ext cx="6715911" cy="95100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89804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952" name="สี่เหลี่ยมผืนผ้า 9"/>
            <p:cNvSpPr>
              <a:spLocks noChangeArrowheads="1"/>
            </p:cNvSpPr>
            <p:nvPr/>
          </p:nvSpPr>
          <p:spPr bwMode="auto">
            <a:xfrm>
              <a:off x="1171573" y="2425276"/>
              <a:ext cx="6141496" cy="152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endPara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th-TH" sz="4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มีการจัดทำรายละเอียดรายการบัญชีที่สำคัญประกอบงบทดลอง</a:t>
              </a:r>
              <a:br>
                <a:rPr lang="th-TH" sz="279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2799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ประจำเดือนกันยายน ๒๕๖๑ (เรื่องที่ ๑.๑.๑ ถึง ๑.๑.๓) + เปิดเผย</a:t>
              </a:r>
              <a:endParaRPr lang="en-US" sz="2799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8" name="Cloud 47"/>
          <p:cNvSpPr/>
          <p:nvPr/>
        </p:nvSpPr>
        <p:spPr>
          <a:xfrm>
            <a:off x="7814016" y="85119"/>
            <a:ext cx="2389918" cy="630763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1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70 คะแนน</a:t>
            </a:r>
          </a:p>
        </p:txBody>
      </p:sp>
      <p:sp>
        <p:nvSpPr>
          <p:cNvPr id="49" name="Cloud 48"/>
          <p:cNvSpPr/>
          <p:nvPr/>
        </p:nvSpPr>
        <p:spPr>
          <a:xfrm>
            <a:off x="5642685" y="3927810"/>
            <a:ext cx="2389918" cy="630763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1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 คะแนน</a:t>
            </a:r>
          </a:p>
        </p:txBody>
      </p:sp>
      <p:sp>
        <p:nvSpPr>
          <p:cNvPr id="2" name="Curved Up Arrow 1"/>
          <p:cNvSpPr/>
          <p:nvPr/>
        </p:nvSpPr>
        <p:spPr>
          <a:xfrm rot="16356906">
            <a:off x="9039399" y="3381748"/>
            <a:ext cx="1799200" cy="772238"/>
          </a:xfrm>
          <a:prstGeom prst="curvedUp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1801">
              <a:solidFill>
                <a:schemeClr val="tx1"/>
              </a:solidFill>
            </a:endParaRPr>
          </a:p>
        </p:txBody>
      </p:sp>
      <p:pic>
        <p:nvPicPr>
          <p:cNvPr id="39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587" y="4488639"/>
            <a:ext cx="3118063" cy="2339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9484728" y="5504117"/>
            <a:ext cx="2559050" cy="664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3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100 คะแนน</a:t>
            </a:r>
            <a:endParaRPr lang="en-US" sz="3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205020" y="4655298"/>
            <a:ext cx="1118464" cy="537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th-TH" sz="2799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เรื่องที่ 2 </a:t>
            </a:r>
          </a:p>
        </p:txBody>
      </p:sp>
    </p:spTree>
    <p:extLst>
      <p:ext uri="{BB962C8B-B14F-4D97-AF65-F5344CB8AC3E}">
        <p14:creationId xmlns:p14="http://schemas.microsoft.com/office/powerpoint/2010/main" val="3985447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กลุ่ม 22"/>
          <p:cNvGrpSpPr>
            <a:grpSpLocks/>
          </p:cNvGrpSpPr>
          <p:nvPr/>
        </p:nvGrpSpPr>
        <p:grpSpPr bwMode="auto">
          <a:xfrm>
            <a:off x="3603632" y="5022853"/>
            <a:ext cx="5927725" cy="1657350"/>
            <a:chOff x="2819399" y="4514830"/>
            <a:chExt cx="5929050" cy="1656699"/>
          </a:xfrm>
        </p:grpSpPr>
        <p:grpSp>
          <p:nvGrpSpPr>
            <p:cNvPr id="42013" name="กลุ่ม 11"/>
            <p:cNvGrpSpPr>
              <a:grpSpLocks/>
            </p:cNvGrpSpPr>
            <p:nvPr/>
          </p:nvGrpSpPr>
          <p:grpSpPr bwMode="auto">
            <a:xfrm>
              <a:off x="2819399" y="4654112"/>
              <a:ext cx="4743455" cy="1030385"/>
              <a:chOff x="2743197" y="4273124"/>
              <a:chExt cx="4743455" cy="1030385"/>
            </a:xfrm>
          </p:grpSpPr>
          <p:sp>
            <p:nvSpPr>
              <p:cNvPr id="13" name="สี่เหลี่ยมมุมมน 12"/>
              <p:cNvSpPr/>
              <p:nvPr/>
            </p:nvSpPr>
            <p:spPr>
              <a:xfrm>
                <a:off x="4467607" y="4790809"/>
                <a:ext cx="2961350" cy="504627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  <a:alpha val="49804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017" name="สี่เหลี่ยมผืนผ้า 15"/>
              <p:cNvSpPr>
                <a:spLocks noChangeArrowheads="1"/>
              </p:cNvSpPr>
              <p:nvPr/>
            </p:nvSpPr>
            <p:spPr bwMode="auto">
              <a:xfrm>
                <a:off x="2743197" y="4273124"/>
                <a:ext cx="4743455" cy="1030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สิ่งที่ต้องจัดทำ</a:t>
                </a:r>
                <a:endPara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หลักฐานการส่ง</a:t>
                </a:r>
                <a:endParaRPr lang="en-US" sz="2799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pic>
          <p:nvPicPr>
            <p:cNvPr id="42014" name="รูปภาพ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71332">
              <a:off x="7915733" y="4514830"/>
              <a:ext cx="732369" cy="732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5" name="รูปภาพ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92551">
              <a:off x="8029593" y="5452673"/>
              <a:ext cx="718856" cy="71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987" name="กลุ่ม 40"/>
          <p:cNvGrpSpPr>
            <a:grpSpLocks/>
          </p:cNvGrpSpPr>
          <p:nvPr/>
        </p:nvGrpSpPr>
        <p:grpSpPr bwMode="auto">
          <a:xfrm>
            <a:off x="1577978" y="2360617"/>
            <a:ext cx="8899525" cy="2417266"/>
            <a:chOff x="54426" y="2120463"/>
            <a:chExt cx="8899690" cy="2418005"/>
          </a:xfrm>
        </p:grpSpPr>
        <p:grpSp>
          <p:nvGrpSpPr>
            <p:cNvPr id="41999" name="กลุ่ม 19"/>
            <p:cNvGrpSpPr>
              <a:grpSpLocks/>
            </p:cNvGrpSpPr>
            <p:nvPr/>
          </p:nvGrpSpPr>
          <p:grpSpPr bwMode="auto">
            <a:xfrm>
              <a:off x="54426" y="2120463"/>
              <a:ext cx="6730795" cy="2418005"/>
              <a:chOff x="270080" y="2501476"/>
              <a:chExt cx="6730795" cy="2418005"/>
            </a:xfrm>
          </p:grpSpPr>
          <p:sp>
            <p:nvSpPr>
              <p:cNvPr id="9" name="สี่เหลี่ยมมุมมน 8"/>
              <p:cNvSpPr/>
              <p:nvPr/>
            </p:nvSpPr>
            <p:spPr>
              <a:xfrm>
                <a:off x="1147984" y="2985811"/>
                <a:ext cx="5729393" cy="1462535"/>
              </a:xfrm>
              <a:prstGeom prst="roundRect">
                <a:avLst/>
              </a:prstGeom>
              <a:solidFill>
                <a:srgbClr val="B3D4E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011" name="สี่เหลี่ยมผืนผ้า 9"/>
              <p:cNvSpPr>
                <a:spLocks noChangeArrowheads="1"/>
              </p:cNvSpPr>
              <p:nvPr/>
            </p:nvSpPr>
            <p:spPr bwMode="auto">
              <a:xfrm>
                <a:off x="1371429" y="2501476"/>
                <a:ext cx="5629446" cy="24180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แนวทางการประเมิน </a:t>
                </a:r>
                <a:r>
                  <a:rPr lang="en-US" sz="3200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: </a:t>
                </a:r>
                <a:endPara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th-TH" sz="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การนำส่งรายงานงบทดลองประจำเดือนให้ สตง. ทุกเดือน 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ภายในระยะเวลาที่กรมบัญชีกลางกำหนด 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(หากจัดทำไม่ครบทุกเดือนจะถือว่าคะแนนเป็นศูนย์)</a:t>
                </a:r>
                <a:endParaRPr lang="en-US" sz="2799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799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42012" name="รูปภาพ 10" descr="tb-16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53439">
                <a:off x="270080" y="2737904"/>
                <a:ext cx="1185636" cy="800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2000" name="กลุ่ม 39"/>
            <p:cNvGrpSpPr>
              <a:grpSpLocks/>
            </p:cNvGrpSpPr>
            <p:nvPr/>
          </p:nvGrpSpPr>
          <p:grpSpPr bwMode="auto">
            <a:xfrm>
              <a:off x="6128315" y="2975803"/>
              <a:ext cx="2825801" cy="1486938"/>
              <a:chOff x="6237175" y="3193523"/>
              <a:chExt cx="2825801" cy="1486938"/>
            </a:xfrm>
          </p:grpSpPr>
          <p:cxnSp>
            <p:nvCxnSpPr>
              <p:cNvPr id="32" name="ลูกศรเชื่อมต่อแบบตรง 31"/>
              <p:cNvCxnSpPr/>
              <p:nvPr/>
            </p:nvCxnSpPr>
            <p:spPr>
              <a:xfrm>
                <a:off x="7440521" y="4092906"/>
                <a:ext cx="365132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42002" name="กลุ่ม 24"/>
              <p:cNvGrpSpPr>
                <a:grpSpLocks/>
              </p:cNvGrpSpPr>
              <p:nvPr/>
            </p:nvGrpSpPr>
            <p:grpSpPr bwMode="auto">
              <a:xfrm rot="-891271">
                <a:off x="6237175" y="3310030"/>
                <a:ext cx="1165246" cy="1370431"/>
                <a:chOff x="848157" y="2296128"/>
                <a:chExt cx="997166" cy="1158117"/>
              </a:xfrm>
            </p:grpSpPr>
            <p:pic>
              <p:nvPicPr>
                <p:cNvPr id="26" name="รูปภาพ 25"/>
                <p:cNvPicPr>
                  <a:picLocks noChangeAspect="1"/>
                </p:cNvPicPr>
                <p:nvPr/>
              </p:nvPicPr>
              <p:blipFill rotWithShape="1">
                <a:blip r:embed="rId6"/>
                <a:srcRect r="44065" b="4539"/>
                <a:stretch/>
              </p:blipFill>
              <p:spPr>
                <a:xfrm rot="626034">
                  <a:off x="848157" y="2296128"/>
                  <a:ext cx="997166" cy="1158117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27" name="สี่เหลี่ยมผืนผ้า 26"/>
                <p:cNvSpPr/>
                <p:nvPr/>
              </p:nvSpPr>
              <p:spPr>
                <a:xfrm rot="626034">
                  <a:off x="1052905" y="2393505"/>
                  <a:ext cx="732252" cy="103734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1801"/>
                </a:p>
              </p:txBody>
            </p:sp>
            <p:sp>
              <p:nvSpPr>
                <p:cNvPr id="42008" name="สี่เหลี่ยมผืนผ้า 27"/>
                <p:cNvSpPr>
                  <a:spLocks noChangeArrowheads="1"/>
                </p:cNvSpPr>
                <p:nvPr/>
              </p:nvSpPr>
              <p:spPr bwMode="auto">
                <a:xfrm rot="626034">
                  <a:off x="1056238" y="2599445"/>
                  <a:ext cx="740438" cy="332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84550" tIns="42275" rIns="84550" bIns="42275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sz="2000" b="1" dirty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งบทดลอง</a:t>
                  </a:r>
                </a:p>
              </p:txBody>
            </p:sp>
            <p:pic>
              <p:nvPicPr>
                <p:cNvPr id="42009" name="รูปภาพ 28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048" t="18967" r="20000" b="38962"/>
                <a:stretch>
                  <a:fillRect/>
                </a:stretch>
              </p:blipFill>
              <p:spPr bwMode="auto">
                <a:xfrm rot="626034">
                  <a:off x="1074954" y="2880433"/>
                  <a:ext cx="578539" cy="3395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2003" name="กลุ่ม 37"/>
              <p:cNvGrpSpPr>
                <a:grpSpLocks/>
              </p:cNvGrpSpPr>
              <p:nvPr/>
            </p:nvGrpSpPr>
            <p:grpSpPr bwMode="auto">
              <a:xfrm rot="155333">
                <a:off x="7888714" y="3193523"/>
                <a:ext cx="1174262" cy="1451401"/>
                <a:chOff x="7946572" y="3494314"/>
                <a:chExt cx="1023257" cy="1186543"/>
              </a:xfrm>
            </p:grpSpPr>
            <p:pic>
              <p:nvPicPr>
                <p:cNvPr id="42004" name="รูปภาพ 23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620" t="63194" r="41190" b="13737"/>
                <a:stretch>
                  <a:fillRect/>
                </a:stretch>
              </p:blipFill>
              <p:spPr bwMode="auto">
                <a:xfrm>
                  <a:off x="7946572" y="3494314"/>
                  <a:ext cx="1023257" cy="1186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7" name="สี่เหลี่ยมผืนผ้า 36"/>
                <p:cNvSpPr/>
                <p:nvPr/>
              </p:nvSpPr>
              <p:spPr>
                <a:xfrm>
                  <a:off x="8023200" y="3947318"/>
                  <a:ext cx="867380" cy="379079"/>
                </a:xfrm>
                <a:prstGeom prst="rect">
                  <a:avLst/>
                </a:prstGeom>
                <a:solidFill>
                  <a:schemeClr val="accent4"/>
                </a:solidFill>
              </p:spPr>
              <p:txBody>
                <a:bodyPr lIns="84550" tIns="42275" rIns="84550" bIns="42275">
                  <a:spAutoFit/>
                </a:bodyPr>
                <a:lstStyle/>
                <a:p>
                  <a:pPr algn="ctr">
                    <a:defRPr/>
                  </a:pPr>
                  <a:r>
                    <a:rPr lang="th-TH" sz="2400" b="1" dirty="0" err="1">
                      <a:latin typeface="TH SarabunPSK" pitchFamily="34" charset="-34"/>
                      <a:cs typeface="TH SarabunPSK" pitchFamily="34" charset="-34"/>
                    </a:rPr>
                    <a:t>สตง.</a:t>
                  </a:r>
                  <a:endParaRPr lang="th-TH" sz="2400" b="1" dirty="0">
                    <a:latin typeface="TH SarabunPSK" pitchFamily="34" charset="-34"/>
                    <a:cs typeface="TH SarabunPSK" pitchFamily="34" charset="-34"/>
                  </a:endParaRPr>
                </a:p>
              </p:txBody>
            </p:sp>
          </p:grpSp>
        </p:grpSp>
      </p:grpSp>
      <p:grpSp>
        <p:nvGrpSpPr>
          <p:cNvPr id="41988" name="กลุ่ม 29"/>
          <p:cNvGrpSpPr>
            <a:grpSpLocks/>
          </p:cNvGrpSpPr>
          <p:nvPr/>
        </p:nvGrpSpPr>
        <p:grpSpPr bwMode="auto">
          <a:xfrm>
            <a:off x="2171705" y="4650163"/>
            <a:ext cx="2271713" cy="2096718"/>
            <a:chOff x="6055800" y="195090"/>
            <a:chExt cx="2272319" cy="2097431"/>
          </a:xfrm>
        </p:grpSpPr>
        <p:grpSp>
          <p:nvGrpSpPr>
            <p:cNvPr id="41995" name="กลุ่ม 6"/>
            <p:cNvGrpSpPr>
              <a:grpSpLocks/>
            </p:cNvGrpSpPr>
            <p:nvPr/>
          </p:nvGrpSpPr>
          <p:grpSpPr bwMode="auto">
            <a:xfrm>
              <a:off x="6055800" y="275436"/>
              <a:ext cx="2272319" cy="2017085"/>
              <a:chOff x="3334533" y="2661445"/>
              <a:chExt cx="2722976" cy="2530383"/>
            </a:xfrm>
          </p:grpSpPr>
          <p:pic>
            <p:nvPicPr>
              <p:cNvPr id="41997" name="รูปภาพ 33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3" t="5997" r="65698" b="41136"/>
              <a:stretch>
                <a:fillRect/>
              </a:stretch>
            </p:blipFill>
            <p:spPr bwMode="auto">
              <a:xfrm>
                <a:off x="3334533" y="2661445"/>
                <a:ext cx="2722976" cy="25303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998" name="สี่เหลี่ยมผืนผ้า 34"/>
              <p:cNvSpPr>
                <a:spLocks noChangeArrowheads="1"/>
              </p:cNvSpPr>
              <p:nvPr/>
            </p:nvSpPr>
            <p:spPr bwMode="auto">
              <a:xfrm rot="21183587">
                <a:off x="3557757" y="2883884"/>
                <a:ext cx="876474" cy="5817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33" name="สี่เหลี่ยมผืนผ้า 32"/>
            <p:cNvSpPr/>
            <p:nvPr/>
          </p:nvSpPr>
          <p:spPr>
            <a:xfrm rot="21078477">
              <a:off x="6119317" y="195090"/>
              <a:ext cx="1005157" cy="967966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2799" b="1" dirty="0">
                  <a:solidFill>
                    <a:schemeClr val="accent2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25คะแนน</a:t>
              </a:r>
            </a:p>
          </p:txBody>
        </p:sp>
      </p:grpSp>
      <p:grpSp>
        <p:nvGrpSpPr>
          <p:cNvPr id="41989" name="กลุ่ม 41"/>
          <p:cNvGrpSpPr>
            <a:grpSpLocks/>
          </p:cNvGrpSpPr>
          <p:nvPr/>
        </p:nvGrpSpPr>
        <p:grpSpPr bwMode="auto">
          <a:xfrm>
            <a:off x="1570041" y="244477"/>
            <a:ext cx="9086850" cy="3157328"/>
            <a:chOff x="57140" y="48374"/>
            <a:chExt cx="9086860" cy="2160093"/>
          </a:xfrm>
        </p:grpSpPr>
        <p:pic>
          <p:nvPicPr>
            <p:cNvPr id="41990" name="รูปภาพ 3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2" r="10445"/>
            <a:stretch>
              <a:fillRect/>
            </a:stretch>
          </p:blipFill>
          <p:spPr bwMode="auto">
            <a:xfrm>
              <a:off x="3175820" y="468082"/>
              <a:ext cx="5968180" cy="1356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สี่เหลี่ยมผืนผ้า 86"/>
            <p:cNvSpPr/>
            <p:nvPr/>
          </p:nvSpPr>
          <p:spPr>
            <a:xfrm>
              <a:off x="3090855" y="602427"/>
              <a:ext cx="6053145" cy="66201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1801" b="1" dirty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799" b="1" dirty="0">
                  <a:latin typeface="TH SarabunPSK" pitchFamily="34" charset="-34"/>
                  <a:cs typeface="TH SarabunPSK" pitchFamily="34" charset="-34"/>
                </a:rPr>
                <a:t>3.1 การจัดส่งงบทดลองให้สำนักงานการตรวจเงินแผ่นดิน </a:t>
              </a:r>
            </a:p>
            <a:p>
              <a:pPr>
                <a:defRPr/>
              </a:pPr>
              <a:r>
                <a:rPr lang="th-TH" sz="2799" b="1" dirty="0"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th-TH" sz="2799" b="1" dirty="0" err="1">
                  <a:latin typeface="TH SarabunPSK" pitchFamily="34" charset="-34"/>
                  <a:cs typeface="TH SarabunPSK" pitchFamily="34" charset="-34"/>
                </a:rPr>
                <a:t>สตง</a:t>
              </a:r>
              <a:r>
                <a:rPr lang="th-TH" sz="2799" b="1" dirty="0">
                  <a:latin typeface="TH SarabunPSK" pitchFamily="34" charset="-34"/>
                  <a:cs typeface="TH SarabunPSK" pitchFamily="34" charset="-34"/>
                </a:rPr>
                <a:t>.) หรือสำนักงานการตรวจเงินแผ่นดินส่วนภูมิภาค</a:t>
              </a:r>
              <a:endParaRPr lang="en-US" sz="2799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grpSp>
          <p:nvGrpSpPr>
            <p:cNvPr id="41992" name="กลุ่ม 13"/>
            <p:cNvGrpSpPr>
              <a:grpSpLocks/>
            </p:cNvGrpSpPr>
            <p:nvPr/>
          </p:nvGrpSpPr>
          <p:grpSpPr bwMode="auto">
            <a:xfrm>
              <a:off x="57140" y="48374"/>
              <a:ext cx="3121522" cy="2160093"/>
              <a:chOff x="459922" y="407612"/>
              <a:chExt cx="3121522" cy="2160093"/>
            </a:xfrm>
          </p:grpSpPr>
          <p:pic>
            <p:nvPicPr>
              <p:cNvPr id="41993" name="รูปภาพ 11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922" y="407612"/>
                <a:ext cx="3121522" cy="2160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สี่เหลี่ยมผืนผ้า 14"/>
              <p:cNvSpPr/>
              <p:nvPr/>
            </p:nvSpPr>
            <p:spPr>
              <a:xfrm>
                <a:off x="493259" y="525090"/>
                <a:ext cx="3084516" cy="1610618"/>
              </a:xfrm>
              <a:prstGeom prst="rect">
                <a:avLst/>
              </a:prstGeom>
              <a:noFill/>
            </p:spPr>
            <p:txBody>
              <a:bodyPr lIns="84550" tIns="42275" rIns="84550" bIns="42275">
                <a:spAutoFit/>
              </a:bodyPr>
              <a:lstStyle/>
              <a:p>
                <a:pPr algn="ctr">
                  <a:defRPr/>
                </a:pPr>
                <a:r>
                  <a:rPr lang="th-TH" sz="2799" b="1" dirty="0">
                    <a:latin typeface="TH SarabunPSK" pitchFamily="34" charset="-34"/>
                    <a:cs typeface="TH SarabunPSK" pitchFamily="34" charset="-34"/>
                  </a:rPr>
                  <a:t>เรื่องที่ 3</a:t>
                </a:r>
              </a:p>
              <a:p>
                <a:pPr algn="ctr">
                  <a:defRPr/>
                </a:pPr>
                <a:r>
                  <a:rPr lang="th-TH" sz="2799" b="1" dirty="0">
                    <a:latin typeface="TH SarabunPSK" pitchFamily="34" charset="-34"/>
                    <a:cs typeface="TH SarabunPSK" pitchFamily="34" charset="-34"/>
                  </a:rPr>
                  <a:t>ความรับผิดชอบ </a:t>
                </a:r>
              </a:p>
              <a:p>
                <a:pPr algn="ctr">
                  <a:defRPr/>
                </a:pPr>
                <a:r>
                  <a:rPr lang="th-TH" sz="2799" b="1" dirty="0">
                    <a:latin typeface="TH SarabunPSK" pitchFamily="34" charset="-34"/>
                    <a:cs typeface="TH SarabunPSK" pitchFamily="34" charset="-34"/>
                  </a:rPr>
                  <a:t>(</a:t>
                </a:r>
                <a:r>
                  <a:rPr lang="en-US" sz="2799" b="1" dirty="0">
                    <a:latin typeface="TH SarabunPSK" pitchFamily="34" charset="-34"/>
                    <a:cs typeface="TH SarabunPSK" pitchFamily="34" charset="-34"/>
                  </a:rPr>
                  <a:t>Accountability) </a:t>
                </a:r>
                <a:endParaRPr lang="th-TH" sz="2799" b="1" dirty="0">
                  <a:latin typeface="TH SarabunPSK" pitchFamily="34" charset="-34"/>
                  <a:cs typeface="TH SarabunPSK" pitchFamily="34" charset="-34"/>
                </a:endParaRPr>
              </a:p>
              <a:p>
                <a:pPr algn="ctr">
                  <a:defRPr/>
                </a:pPr>
                <a:r>
                  <a:rPr lang="th-TH" sz="2799" b="1" dirty="0">
                    <a:ln w="0"/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150 คะแนน</a:t>
                </a:r>
                <a:endParaRPr lang="en-US" sz="2799" b="1" dirty="0">
                  <a:ln w="0"/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ctr">
                  <a:defRPr/>
                </a:pPr>
                <a:endParaRPr lang="th-TH" sz="3200" b="1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7642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กลุ่ม 5"/>
          <p:cNvGrpSpPr>
            <a:grpSpLocks/>
          </p:cNvGrpSpPr>
          <p:nvPr/>
        </p:nvGrpSpPr>
        <p:grpSpPr bwMode="auto">
          <a:xfrm rot="184254">
            <a:off x="1562102" y="333378"/>
            <a:ext cx="8658225" cy="5991227"/>
            <a:chOff x="201311" y="857927"/>
            <a:chExt cx="8658225" cy="5991225"/>
          </a:xfrm>
        </p:grpSpPr>
        <p:pic>
          <p:nvPicPr>
            <p:cNvPr id="44049" name="รูปภาพ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2348">
              <a:off x="201311" y="857927"/>
              <a:ext cx="8658225" cy="599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50" name="สี่เหลี่ยมผืนผ้า 15"/>
            <p:cNvSpPr>
              <a:spLocks noChangeArrowheads="1"/>
            </p:cNvSpPr>
            <p:nvPr/>
          </p:nvSpPr>
          <p:spPr bwMode="auto">
            <a:xfrm rot="21092961">
              <a:off x="6225026" y="3075891"/>
              <a:ext cx="1892166" cy="967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  <a:endParaRPr lang="en-US" sz="2799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หลักฐานการส่ง   </a:t>
              </a:r>
            </a:p>
          </p:txBody>
        </p:sp>
        <p:pic>
          <p:nvPicPr>
            <p:cNvPr id="44051" name="รูปภาพ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152598">
              <a:off x="6765586" y="4784221"/>
              <a:ext cx="886632" cy="886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2" name="รูปภาพ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2152">
              <a:off x="7709322" y="4604011"/>
              <a:ext cx="885223" cy="885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3" name="รูปภาพ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6918" y="3023565"/>
              <a:ext cx="952154" cy="1594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54" name="สี่เหลี่ยมผืนผ้า 17"/>
            <p:cNvSpPr>
              <a:spLocks noChangeArrowheads="1"/>
            </p:cNvSpPr>
            <p:nvPr/>
          </p:nvSpPr>
          <p:spPr bwMode="auto">
            <a:xfrm rot="945276">
              <a:off x="1135845" y="2631404"/>
              <a:ext cx="1771651" cy="109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20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คะแนน</a:t>
              </a:r>
            </a:p>
          </p:txBody>
        </p:sp>
        <p:sp>
          <p:nvSpPr>
            <p:cNvPr id="44055" name="สี่เหลี่ยมผืนผ้า 21"/>
            <p:cNvSpPr>
              <a:spLocks noChangeArrowheads="1"/>
            </p:cNvSpPr>
            <p:nvPr/>
          </p:nvSpPr>
          <p:spPr bwMode="auto">
            <a:xfrm rot="441081">
              <a:off x="3167582" y="3373873"/>
              <a:ext cx="2769226" cy="2858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แนวทางการประเมิน </a:t>
              </a:r>
              <a:r>
                <a:rPr lang="en-US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endParaRPr lang="th-TH" sz="3200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th-TH" sz="400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การนำส่งรายงานการเงินระดับกรมประจำปี ให้ สตง. และกรมบัญชีกลาง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ภายในระยะเวลาที่กรมบัญชีกลางกำหนด</a:t>
              </a:r>
              <a:endParaRPr lang="en-US" sz="2799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4035" name="กลุ่ม 7"/>
          <p:cNvGrpSpPr>
            <a:grpSpLocks/>
          </p:cNvGrpSpPr>
          <p:nvPr/>
        </p:nvGrpSpPr>
        <p:grpSpPr bwMode="auto">
          <a:xfrm>
            <a:off x="1555755" y="333377"/>
            <a:ext cx="9275763" cy="1647119"/>
            <a:chOff x="31284" y="333681"/>
            <a:chExt cx="9275996" cy="933450"/>
          </a:xfrm>
        </p:grpSpPr>
        <p:pic>
          <p:nvPicPr>
            <p:cNvPr id="44047" name="รูปภาพ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8" r="4298"/>
            <a:stretch>
              <a:fillRect/>
            </a:stretch>
          </p:blipFill>
          <p:spPr bwMode="auto">
            <a:xfrm>
              <a:off x="31284" y="333681"/>
              <a:ext cx="9101819" cy="933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สี่เหลี่ยมผืนผ้า 86"/>
            <p:cNvSpPr/>
            <p:nvPr/>
          </p:nvSpPr>
          <p:spPr>
            <a:xfrm>
              <a:off x="205461" y="418220"/>
              <a:ext cx="9101819" cy="369921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3.2 การจัดส่งรายงานการเงินระดับกรมให้ </a:t>
              </a:r>
              <a:r>
                <a:rPr lang="th-TH" sz="3600" b="1" dirty="0" err="1">
                  <a:latin typeface="TH SarabunPSK" pitchFamily="34" charset="-34"/>
                  <a:cs typeface="TH SarabunPSK" pitchFamily="34" charset="-34"/>
                </a:rPr>
                <a:t>สตง</a:t>
              </a: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. และกรมบัญชีกลาง</a:t>
              </a:r>
              <a:endParaRPr lang="th-TH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4036" name="กลุ่ม 70"/>
          <p:cNvGrpSpPr>
            <a:grpSpLocks/>
          </p:cNvGrpSpPr>
          <p:nvPr/>
        </p:nvGrpSpPr>
        <p:grpSpPr bwMode="auto">
          <a:xfrm>
            <a:off x="1755778" y="4167193"/>
            <a:ext cx="3008313" cy="2573337"/>
            <a:chOff x="24470" y="4162900"/>
            <a:chExt cx="3007733" cy="2573318"/>
          </a:xfrm>
        </p:grpSpPr>
        <p:pic>
          <p:nvPicPr>
            <p:cNvPr id="44037" name="รูปภาพ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9783">
              <a:off x="2067973" y="5349997"/>
              <a:ext cx="920481" cy="138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8" name="ลูกศรเชื่อมต่อแบบตรง 27"/>
            <p:cNvCxnSpPr/>
            <p:nvPr/>
          </p:nvCxnSpPr>
          <p:spPr>
            <a:xfrm flipV="1">
              <a:off x="989484" y="5374153"/>
              <a:ext cx="274585" cy="257173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44039" name="รูปภาพ 2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83102">
              <a:off x="1327235" y="4162900"/>
              <a:ext cx="950254" cy="1363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4040" name="กลุ่ม 63"/>
            <p:cNvGrpSpPr>
              <a:grpSpLocks/>
            </p:cNvGrpSpPr>
            <p:nvPr/>
          </p:nvGrpSpPr>
          <p:grpSpPr bwMode="auto">
            <a:xfrm>
              <a:off x="24470" y="5333990"/>
              <a:ext cx="870854" cy="1057835"/>
              <a:chOff x="256588" y="4970575"/>
              <a:chExt cx="1164774" cy="1371601"/>
            </a:xfrm>
          </p:grpSpPr>
          <p:pic>
            <p:nvPicPr>
              <p:cNvPr id="29" name="รูปภาพ 28"/>
              <p:cNvPicPr>
                <a:picLocks noChangeAspect="1"/>
              </p:cNvPicPr>
              <p:nvPr/>
            </p:nvPicPr>
            <p:blipFill rotWithShape="1">
              <a:blip r:embed="rId10"/>
              <a:srcRect r="44065" b="4539"/>
              <a:stretch/>
            </p:blipFill>
            <p:spPr>
              <a:xfrm rot="21334763">
                <a:off x="256588" y="4971192"/>
                <a:ext cx="1165464" cy="137086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31" name="สี่เหลี่ยมผืนผ้า 30"/>
              <p:cNvSpPr/>
              <p:nvPr/>
            </p:nvSpPr>
            <p:spPr>
              <a:xfrm rot="21247920">
                <a:off x="623848" y="5588699"/>
                <a:ext cx="668708" cy="61133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/>
              </a:p>
            </p:txBody>
          </p:sp>
        </p:grpSp>
        <p:pic>
          <p:nvPicPr>
            <p:cNvPr id="44041" name="รูปภาพ 3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67" t="54672" r="5035" b="3091"/>
            <a:stretch>
              <a:fillRect/>
            </a:stretch>
          </p:blipFill>
          <p:spPr bwMode="auto">
            <a:xfrm>
              <a:off x="258193" y="5776785"/>
              <a:ext cx="573533" cy="551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7" name="ลูกศรเชื่อมต่อแบบตรง 36"/>
            <p:cNvCxnSpPr/>
            <p:nvPr/>
          </p:nvCxnSpPr>
          <p:spPr>
            <a:xfrm>
              <a:off x="1033925" y="6007561"/>
              <a:ext cx="865021" cy="47625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สี่เหลี่ยมผืนผ้า 41"/>
            <p:cNvSpPr/>
            <p:nvPr/>
          </p:nvSpPr>
          <p:spPr>
            <a:xfrm rot="21359781">
              <a:off x="1502148" y="4602358"/>
              <a:ext cx="595197" cy="400601"/>
            </a:xfrm>
            <a:prstGeom prst="rect">
              <a:avLst/>
            </a:prstGeom>
            <a:solidFill>
              <a:schemeClr val="accent4"/>
            </a:solidFill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2000" b="1" dirty="0" err="1">
                  <a:latin typeface="TH SarabunPSK" pitchFamily="34" charset="-34"/>
                  <a:cs typeface="TH SarabunPSK" pitchFamily="34" charset="-34"/>
                </a:rPr>
                <a:t>สตง.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3" name="สี่เหลี่ยมผืนผ้า 42"/>
            <p:cNvSpPr/>
            <p:nvPr/>
          </p:nvSpPr>
          <p:spPr>
            <a:xfrm rot="573908">
              <a:off x="2005288" y="6000728"/>
              <a:ext cx="1026915" cy="337515"/>
            </a:xfrm>
            <a:prstGeom prst="rect">
              <a:avLst/>
            </a:prstGeom>
            <a:solidFill>
              <a:schemeClr val="accent4"/>
            </a:solidFill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1600" b="1" dirty="0">
                  <a:latin typeface="TH SarabunPSK" pitchFamily="34" charset="-34"/>
                  <a:cs typeface="TH SarabunPSK" pitchFamily="34" charset="-34"/>
                </a:rPr>
                <a:t>กรมบัญชีกลาง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4792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กลุ่ม 68"/>
          <p:cNvGrpSpPr>
            <a:grpSpLocks/>
          </p:cNvGrpSpPr>
          <p:nvPr/>
        </p:nvGrpSpPr>
        <p:grpSpPr bwMode="auto">
          <a:xfrm>
            <a:off x="1731964" y="4005268"/>
            <a:ext cx="2175015" cy="2420097"/>
            <a:chOff x="139684" y="3633281"/>
            <a:chExt cx="2236025" cy="3051872"/>
          </a:xfrm>
        </p:grpSpPr>
        <p:pic>
          <p:nvPicPr>
            <p:cNvPr id="46104" name="รูปภาพ 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684" y="3633281"/>
              <a:ext cx="2236025" cy="305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105" name="สี่เหลี่ยมผืนผ้า 17"/>
            <p:cNvSpPr>
              <a:spLocks noChangeArrowheads="1"/>
            </p:cNvSpPr>
            <p:nvPr/>
          </p:nvSpPr>
          <p:spPr bwMode="auto">
            <a:xfrm rot="492590">
              <a:off x="582818" y="3844033"/>
              <a:ext cx="1771651" cy="1220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20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คะแนน</a:t>
              </a:r>
            </a:p>
          </p:txBody>
        </p:sp>
      </p:grpSp>
      <p:grpSp>
        <p:nvGrpSpPr>
          <p:cNvPr id="46083" name="กลุ่ม 69"/>
          <p:cNvGrpSpPr>
            <a:grpSpLocks/>
          </p:cNvGrpSpPr>
          <p:nvPr/>
        </p:nvGrpSpPr>
        <p:grpSpPr bwMode="auto">
          <a:xfrm>
            <a:off x="2374900" y="249241"/>
            <a:ext cx="7829550" cy="1696986"/>
            <a:chOff x="1356428" y="85896"/>
            <a:chExt cx="7828505" cy="1632430"/>
          </a:xfrm>
        </p:grpSpPr>
        <p:pic>
          <p:nvPicPr>
            <p:cNvPr id="46102" name="รูปภาพ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4211" y="85896"/>
              <a:ext cx="7650722" cy="1632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สี่เหลี่ยมผืนผ้า 86"/>
            <p:cNvSpPr/>
            <p:nvPr/>
          </p:nvSpPr>
          <p:spPr>
            <a:xfrm>
              <a:off x="1356428" y="384337"/>
              <a:ext cx="7364487" cy="1052327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3.3 รูปแบบรายงานการเงินที่ส่งให้ </a:t>
              </a:r>
              <a:r>
                <a:rPr lang="th-TH" sz="3200" b="1" dirty="0" err="1">
                  <a:latin typeface="TH SarabunPSK" pitchFamily="34" charset="-34"/>
                  <a:cs typeface="TH SarabunPSK" pitchFamily="34" charset="-34"/>
                </a:rPr>
                <a:t>สตง</a:t>
              </a: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.</a:t>
              </a:r>
            </a:p>
            <a:p>
              <a:pPr algn="ctr"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เป็นไปตามมาตรฐานที่กรมบัญชีกลางกำหนด</a:t>
              </a:r>
              <a:endPara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6084" name="กลุ่ม 65"/>
          <p:cNvGrpSpPr>
            <a:grpSpLocks/>
          </p:cNvGrpSpPr>
          <p:nvPr/>
        </p:nvGrpSpPr>
        <p:grpSpPr bwMode="auto">
          <a:xfrm>
            <a:off x="2025656" y="1604968"/>
            <a:ext cx="8550276" cy="2476500"/>
            <a:chOff x="446511" y="1469128"/>
            <a:chExt cx="8550907" cy="2475345"/>
          </a:xfrm>
        </p:grpSpPr>
        <p:grpSp>
          <p:nvGrpSpPr>
            <p:cNvPr id="46091" name="กลุ่ม 33"/>
            <p:cNvGrpSpPr>
              <a:grpSpLocks/>
            </p:cNvGrpSpPr>
            <p:nvPr/>
          </p:nvGrpSpPr>
          <p:grpSpPr bwMode="auto">
            <a:xfrm>
              <a:off x="446511" y="1936020"/>
              <a:ext cx="6787065" cy="1975216"/>
              <a:chOff x="79580" y="2384646"/>
              <a:chExt cx="6729416" cy="1959986"/>
            </a:xfrm>
          </p:grpSpPr>
          <p:sp>
            <p:nvSpPr>
              <p:cNvPr id="9" name="สี่เหลี่ยมมุมมน 8"/>
              <p:cNvSpPr/>
              <p:nvPr/>
            </p:nvSpPr>
            <p:spPr>
              <a:xfrm>
                <a:off x="950076" y="2905434"/>
                <a:ext cx="5858920" cy="1284813"/>
              </a:xfrm>
              <a:prstGeom prst="roundRect">
                <a:avLst/>
              </a:prstGeom>
              <a:solidFill>
                <a:schemeClr val="bg1">
                  <a:lumMod val="85000"/>
                  <a:alpha val="89804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100" name="สี่เหลี่ยมผืนผ้า 9"/>
              <p:cNvSpPr>
                <a:spLocks noChangeArrowheads="1"/>
              </p:cNvSpPr>
              <p:nvPr/>
            </p:nvSpPr>
            <p:spPr bwMode="auto">
              <a:xfrm>
                <a:off x="1171573" y="2384646"/>
                <a:ext cx="5637168" cy="1959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แนวทางการประเมิน </a:t>
                </a:r>
                <a:r>
                  <a:rPr lang="en-US" sz="3200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: </a:t>
                </a:r>
                <a:endPara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th-TH" sz="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รูปแบบของรายงานการเงินระดับกรมประจำปีที่ส่งให้ สตง. 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ตรงกับรูปแบบรายงานการเงิน ตามหนังสือกรมบัญชีกลาง </a:t>
                </a:r>
              </a:p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ที่ กค 0423.3/ว 237 ลงวันที่ 8 กันยายน 2557 </a:t>
                </a:r>
              </a:p>
            </p:txBody>
          </p:sp>
          <p:pic>
            <p:nvPicPr>
              <p:cNvPr id="46101" name="รูปภาพ 10" descr="tb-16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53439">
                <a:off x="79580" y="2659882"/>
                <a:ext cx="1175565" cy="794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6092" name="กลุ่ม 64"/>
            <p:cNvGrpSpPr>
              <a:grpSpLocks/>
            </p:cNvGrpSpPr>
            <p:nvPr/>
          </p:nvGrpSpPr>
          <p:grpSpPr bwMode="auto">
            <a:xfrm rot="1296732">
              <a:off x="6432400" y="1469128"/>
              <a:ext cx="2565018" cy="2475345"/>
              <a:chOff x="5019014" y="2772564"/>
              <a:chExt cx="1968740" cy="1700883"/>
            </a:xfrm>
          </p:grpSpPr>
          <p:grpSp>
            <p:nvGrpSpPr>
              <p:cNvPr id="46093" name="กลุ่ม 14"/>
              <p:cNvGrpSpPr>
                <a:grpSpLocks/>
              </p:cNvGrpSpPr>
              <p:nvPr/>
            </p:nvGrpSpPr>
            <p:grpSpPr bwMode="auto">
              <a:xfrm>
                <a:off x="5720973" y="3084877"/>
                <a:ext cx="1266781" cy="1388570"/>
                <a:chOff x="297560" y="5214467"/>
                <a:chExt cx="870854" cy="1057835"/>
              </a:xfrm>
            </p:grpSpPr>
            <p:grpSp>
              <p:nvGrpSpPr>
                <p:cNvPr id="46095" name="กลุ่ม 13"/>
                <p:cNvGrpSpPr>
                  <a:grpSpLocks/>
                </p:cNvGrpSpPr>
                <p:nvPr/>
              </p:nvGrpSpPr>
              <p:grpSpPr bwMode="auto">
                <a:xfrm>
                  <a:off x="297560" y="5214467"/>
                  <a:ext cx="870854" cy="1057835"/>
                  <a:chOff x="297560" y="5214467"/>
                  <a:chExt cx="870854" cy="1057835"/>
                </a:xfrm>
              </p:grpSpPr>
              <p:pic>
                <p:nvPicPr>
                  <p:cNvPr id="27" name="รูปภาพ 26"/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r="44065" b="4539"/>
                  <a:stretch/>
                </p:blipFill>
                <p:spPr>
                  <a:xfrm rot="21334763">
                    <a:off x="297147" y="5214160"/>
                    <a:ext cx="871206" cy="1058204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292100" dist="139700" dir="2700000" algn="tl" rotWithShape="0">
                      <a:srgbClr val="333333">
                        <a:alpha val="65000"/>
                      </a:srgbClr>
                    </a:outerShdw>
                  </a:effectLst>
                </p:spPr>
              </p:pic>
              <p:sp>
                <p:nvSpPr>
                  <p:cNvPr id="30" name="สี่เหลี่ยมผืนผ้า 29"/>
                  <p:cNvSpPr/>
                  <p:nvPr/>
                </p:nvSpPr>
                <p:spPr>
                  <a:xfrm rot="21247920">
                    <a:off x="483275" y="5721429"/>
                    <a:ext cx="500944" cy="472620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th-TH" sz="1801"/>
                  </a:p>
                </p:txBody>
              </p:sp>
            </p:grpSp>
            <p:pic>
              <p:nvPicPr>
                <p:cNvPr id="46096" name="รูปภาพ 30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5667" t="54672" r="5035" b="3091"/>
                <a:stretch>
                  <a:fillRect/>
                </a:stretch>
              </p:blipFill>
              <p:spPr bwMode="auto">
                <a:xfrm>
                  <a:off x="587003" y="5533810"/>
                  <a:ext cx="573533" cy="5514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46094" name="รูปภาพ 6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19014" y="2772564"/>
                <a:ext cx="852918" cy="976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6085" name="กลุ่ม 66"/>
          <p:cNvGrpSpPr>
            <a:grpSpLocks/>
          </p:cNvGrpSpPr>
          <p:nvPr/>
        </p:nvGrpSpPr>
        <p:grpSpPr bwMode="auto">
          <a:xfrm>
            <a:off x="3621095" y="4624394"/>
            <a:ext cx="6215062" cy="1557337"/>
            <a:chOff x="1611332" y="3948795"/>
            <a:chExt cx="6214960" cy="1558220"/>
          </a:xfrm>
        </p:grpSpPr>
        <p:grpSp>
          <p:nvGrpSpPr>
            <p:cNvPr id="46086" name="กลุ่ม 11"/>
            <p:cNvGrpSpPr>
              <a:grpSpLocks/>
            </p:cNvGrpSpPr>
            <p:nvPr/>
          </p:nvGrpSpPr>
          <p:grpSpPr bwMode="auto">
            <a:xfrm>
              <a:off x="1611332" y="4054340"/>
              <a:ext cx="5324476" cy="1031373"/>
              <a:chOff x="2162176" y="4301699"/>
              <a:chExt cx="5324476" cy="1031373"/>
            </a:xfrm>
          </p:grpSpPr>
          <p:sp>
            <p:nvSpPr>
              <p:cNvPr id="13" name="สี่เหลี่ยมมุมมน 12"/>
              <p:cNvSpPr/>
              <p:nvPr/>
            </p:nvSpPr>
            <p:spPr>
              <a:xfrm>
                <a:off x="2686042" y="4790216"/>
                <a:ext cx="4743372" cy="505111"/>
              </a:xfrm>
              <a:prstGeom prst="roundRect">
                <a:avLst/>
              </a:prstGeom>
              <a:solidFill>
                <a:srgbClr val="C590EC">
                  <a:alpha val="49804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090" name="สี่เหลี่ยมผืนผ้า 15"/>
              <p:cNvSpPr>
                <a:spLocks noChangeArrowheads="1"/>
              </p:cNvSpPr>
              <p:nvPr/>
            </p:nvSpPr>
            <p:spPr bwMode="auto">
              <a:xfrm>
                <a:off x="2162176" y="4301699"/>
                <a:ext cx="5324476" cy="10313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สิ่งที่ต้องจัดทำ</a:t>
                </a:r>
                <a:endPara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รายงานการเงินระดับกรมประจำปี</a:t>
                </a:r>
                <a:endParaRPr lang="en-US" sz="2799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pic>
          <p:nvPicPr>
            <p:cNvPr id="46087" name="รูปภาพ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71332">
              <a:off x="7071761" y="3948795"/>
              <a:ext cx="732369" cy="732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8" name="รูปภาพ 3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92551">
              <a:off x="7107436" y="4788159"/>
              <a:ext cx="718856" cy="71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18514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กลุ่ม 68"/>
          <p:cNvGrpSpPr>
            <a:grpSpLocks/>
          </p:cNvGrpSpPr>
          <p:nvPr/>
        </p:nvGrpSpPr>
        <p:grpSpPr bwMode="auto">
          <a:xfrm>
            <a:off x="2168527" y="3592517"/>
            <a:ext cx="2236788" cy="3051175"/>
            <a:chOff x="139684" y="3633281"/>
            <a:chExt cx="2236025" cy="3051872"/>
          </a:xfrm>
        </p:grpSpPr>
        <p:pic>
          <p:nvPicPr>
            <p:cNvPr id="48151" name="รูปภาพ 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684" y="3633281"/>
              <a:ext cx="2236025" cy="305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52" name="สี่เหลี่ยมผืนผ้า 17"/>
            <p:cNvSpPr>
              <a:spLocks noChangeArrowheads="1"/>
            </p:cNvSpPr>
            <p:nvPr/>
          </p:nvSpPr>
          <p:spPr bwMode="auto">
            <a:xfrm rot="492590">
              <a:off x="582818" y="3843955"/>
              <a:ext cx="1771651" cy="1220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20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คะแนน</a:t>
              </a:r>
            </a:p>
          </p:txBody>
        </p:sp>
      </p:grpSp>
      <p:grpSp>
        <p:nvGrpSpPr>
          <p:cNvPr id="48131" name="กลุ่ม 33"/>
          <p:cNvGrpSpPr>
            <a:grpSpLocks/>
          </p:cNvGrpSpPr>
          <p:nvPr/>
        </p:nvGrpSpPr>
        <p:grpSpPr bwMode="auto">
          <a:xfrm>
            <a:off x="1943105" y="1581152"/>
            <a:ext cx="6786563" cy="1535005"/>
            <a:chOff x="79580" y="2384646"/>
            <a:chExt cx="6729161" cy="1522535"/>
          </a:xfrm>
        </p:grpSpPr>
        <p:sp>
          <p:nvSpPr>
            <p:cNvPr id="9" name="สี่เหลี่ยมมุมมน 8"/>
            <p:cNvSpPr/>
            <p:nvPr/>
          </p:nvSpPr>
          <p:spPr>
            <a:xfrm>
              <a:off x="950043" y="2905840"/>
              <a:ext cx="5858698" cy="949485"/>
            </a:xfrm>
            <a:prstGeom prst="roundRect">
              <a:avLst/>
            </a:prstGeom>
            <a:solidFill>
              <a:srgbClr val="FFCCFF">
                <a:alpha val="89804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149" name="สี่เหลี่ยมผืนผ้า 9"/>
            <p:cNvSpPr>
              <a:spLocks noChangeArrowheads="1"/>
            </p:cNvSpPr>
            <p:nvPr/>
          </p:nvSpPr>
          <p:spPr bwMode="auto">
            <a:xfrm>
              <a:off x="1171573" y="2384646"/>
              <a:ext cx="5637168" cy="1522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แนวทางการประเมิน </a:t>
              </a:r>
              <a:r>
                <a:rPr lang="en-US" sz="32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endParaRPr lang="th-TH" sz="3200" b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th-TH" sz="400" b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>
                  <a:latin typeface="TH SarabunPSK" panose="020B0500040200020003" pitchFamily="34" charset="-34"/>
                  <a:cs typeface="TH SarabunPSK" panose="020B0500040200020003" pitchFamily="34" charset="-34"/>
                </a:rPr>
                <a:t>ข้อมูลในรายงานการเงินระดับกรมประจำปี ที่ส่งให้ สตง. ตรงกับข้อมูลรายงานการเงินระดับกรมในระบบ </a:t>
              </a:r>
              <a:r>
                <a:rPr lang="en-US" sz="2799">
                  <a:latin typeface="TH SarabunPSK" panose="020B0500040200020003" pitchFamily="34" charset="-34"/>
                  <a:cs typeface="TH SarabunPSK" panose="020B0500040200020003" pitchFamily="34" charset="-34"/>
                </a:rPr>
                <a:t>GFMIS</a:t>
              </a:r>
            </a:p>
          </p:txBody>
        </p:sp>
        <p:pic>
          <p:nvPicPr>
            <p:cNvPr id="48150" name="รูปภาพ 10" descr="tb-16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79580" y="265988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32" name="กลุ่ม 64"/>
          <p:cNvGrpSpPr>
            <a:grpSpLocks/>
          </p:cNvGrpSpPr>
          <p:nvPr/>
        </p:nvGrpSpPr>
        <p:grpSpPr bwMode="auto">
          <a:xfrm rot="1296732">
            <a:off x="7342190" y="2790825"/>
            <a:ext cx="1249362" cy="1512888"/>
            <a:chOff x="5441584" y="2876091"/>
            <a:chExt cx="1441992" cy="1639933"/>
          </a:xfrm>
        </p:grpSpPr>
        <p:grpSp>
          <p:nvGrpSpPr>
            <p:cNvPr id="48142" name="กลุ่ม 14"/>
            <p:cNvGrpSpPr>
              <a:grpSpLocks/>
            </p:cNvGrpSpPr>
            <p:nvPr/>
          </p:nvGrpSpPr>
          <p:grpSpPr bwMode="auto">
            <a:xfrm>
              <a:off x="5616794" y="3127454"/>
              <a:ext cx="1266782" cy="1388570"/>
              <a:chOff x="225942" y="5246903"/>
              <a:chExt cx="870854" cy="1057835"/>
            </a:xfrm>
          </p:grpSpPr>
          <p:grpSp>
            <p:nvGrpSpPr>
              <p:cNvPr id="48144" name="กลุ่ม 13"/>
              <p:cNvGrpSpPr>
                <a:grpSpLocks/>
              </p:cNvGrpSpPr>
              <p:nvPr/>
            </p:nvGrpSpPr>
            <p:grpSpPr bwMode="auto">
              <a:xfrm>
                <a:off x="225942" y="5246903"/>
                <a:ext cx="870854" cy="1057835"/>
                <a:chOff x="225942" y="5246903"/>
                <a:chExt cx="870854" cy="1057835"/>
              </a:xfrm>
            </p:grpSpPr>
            <p:pic>
              <p:nvPicPr>
                <p:cNvPr id="27" name="รูปภาพ 26"/>
                <p:cNvPicPr>
                  <a:picLocks noChangeAspect="1"/>
                </p:cNvPicPr>
                <p:nvPr/>
              </p:nvPicPr>
              <p:blipFill rotWithShape="1">
                <a:blip r:embed="rId5"/>
                <a:srcRect r="44065" b="4539"/>
                <a:stretch/>
              </p:blipFill>
              <p:spPr>
                <a:xfrm rot="21334763">
                  <a:off x="222026" y="5245026"/>
                  <a:ext cx="870382" cy="1057930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30" name="สี่เหลี่ยมผืนผ้า 29"/>
                <p:cNvSpPr/>
                <p:nvPr/>
              </p:nvSpPr>
              <p:spPr>
                <a:xfrm rot="21247920">
                  <a:off x="481507" y="5718493"/>
                  <a:ext cx="498800" cy="473249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1801">
                    <a:solidFill>
                      <a:prstClr val="white"/>
                    </a:solidFill>
                  </a:endParaRPr>
                </a:p>
              </p:txBody>
            </p:sp>
          </p:grpSp>
          <p:pic>
            <p:nvPicPr>
              <p:cNvPr id="48145" name="รูปภาพ 3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667" t="54672" r="5035" b="3091"/>
              <a:stretch>
                <a:fillRect/>
              </a:stretch>
            </p:blipFill>
            <p:spPr bwMode="auto">
              <a:xfrm>
                <a:off x="452935" y="5697000"/>
                <a:ext cx="573533" cy="551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8143" name="รูปภาพ 6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1584" y="2876091"/>
              <a:ext cx="852918" cy="976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33" name="กลุ่ม 11"/>
          <p:cNvGrpSpPr>
            <a:grpSpLocks/>
          </p:cNvGrpSpPr>
          <p:nvPr/>
        </p:nvGrpSpPr>
        <p:grpSpPr bwMode="auto">
          <a:xfrm>
            <a:off x="3614744" y="4898734"/>
            <a:ext cx="5324475" cy="1148059"/>
            <a:chOff x="2148522" y="4443054"/>
            <a:chExt cx="5324476" cy="853195"/>
          </a:xfrm>
        </p:grpSpPr>
        <p:sp>
          <p:nvSpPr>
            <p:cNvPr id="13" name="สี่เหลี่ยมมุมมน 12"/>
            <p:cNvSpPr/>
            <p:nvPr/>
          </p:nvSpPr>
          <p:spPr>
            <a:xfrm>
              <a:off x="4190874" y="4791307"/>
              <a:ext cx="3239263" cy="504942"/>
            </a:xfrm>
            <a:prstGeom prst="roundRect">
              <a:avLst/>
            </a:prstGeom>
            <a:solidFill>
              <a:srgbClr val="F991A7">
                <a:alpha val="49804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48141" name="สี่เหลี่ยมผืนผ้า 15"/>
            <p:cNvSpPr>
              <a:spLocks noChangeArrowheads="1"/>
            </p:cNvSpPr>
            <p:nvPr/>
          </p:nvSpPr>
          <p:spPr bwMode="auto">
            <a:xfrm>
              <a:off x="2148522" y="4443054"/>
              <a:ext cx="5324476" cy="766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สิ่งที่ต้องส่งจัดทำ</a:t>
              </a:r>
              <a:endParaRPr lang="en-US" sz="3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รายงานการเงินระดับกรมประจำปี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8134" name="กลุ่ม 11"/>
          <p:cNvGrpSpPr>
            <a:grpSpLocks/>
          </p:cNvGrpSpPr>
          <p:nvPr/>
        </p:nvGrpSpPr>
        <p:grpSpPr bwMode="auto">
          <a:xfrm>
            <a:off x="1862877" y="102446"/>
            <a:ext cx="8615238" cy="1803733"/>
            <a:chOff x="222296" y="-211784"/>
            <a:chExt cx="8615306" cy="790279"/>
          </a:xfrm>
        </p:grpSpPr>
        <p:sp>
          <p:nvSpPr>
            <p:cNvPr id="87" name="สี่เหลี่ยมผืนผ้า 86"/>
            <p:cNvSpPr/>
            <p:nvPr/>
          </p:nvSpPr>
          <p:spPr>
            <a:xfrm>
              <a:off x="222296" y="325333"/>
              <a:ext cx="8615306" cy="253162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</p:spPr>
          <p:txBody>
            <a:bodyPr wrap="square"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3.4 ข้อมูลรายงานการเงินที่ส่งให้ สตง. เท่ากับข้อมูลรายงานในระบบ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GFMIS</a:t>
              </a:r>
              <a:endPara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48139" name="รูปภาพ 3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96" t="22496" r="79231" b="70209"/>
            <a:stretch>
              <a:fillRect/>
            </a:stretch>
          </p:blipFill>
          <p:spPr bwMode="auto">
            <a:xfrm>
              <a:off x="4256444" y="-211784"/>
              <a:ext cx="544286" cy="586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8135" name="Picture 6" descr="ผลการค้นหารูปภาพสำหรับ gfmi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094" y="3155951"/>
            <a:ext cx="1430337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Picture 8" descr="ผลการค้นหารูปภาพสำหรับ เครื่องหมายเท่ากับ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3570294"/>
            <a:ext cx="6794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7" name="รูปภาพ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1087">
            <a:off x="8759828" y="5151438"/>
            <a:ext cx="1449388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2058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กล่องข้อความ 8"/>
          <p:cNvSpPr txBox="1"/>
          <p:nvPr/>
        </p:nvSpPr>
        <p:spPr>
          <a:xfrm>
            <a:off x="1847531" y="1196756"/>
            <a:ext cx="8591550" cy="28627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60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เกณฑ์การประเมินผล</a:t>
            </a:r>
          </a:p>
          <a:p>
            <a:pPr algn="ctr">
              <a:defRPr/>
            </a:pPr>
            <a:r>
              <a:rPr lang="th-TH" sz="60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การปฏิบัติงานด้านบัญชีของส่วนราชการประจำปีงบประมาณ พ.ศ. ๒๕๖๑</a:t>
            </a:r>
            <a:endParaRPr lang="th-TH" sz="6001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ectangle 1"/>
          <p:cNvSpPr/>
          <p:nvPr/>
        </p:nvSpPr>
        <p:spPr>
          <a:xfrm>
            <a:off x="4742417" y="5957894"/>
            <a:ext cx="6029815" cy="41207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20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หนังสือกรมบัญชีกลาง ด่วนที่สุด ที่ กค 0410.3/ว 93 ลงวันที่ 20 กุมภาพันธ์ 2561</a:t>
            </a:r>
            <a:endParaRPr lang="en-US" sz="20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6817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กลุ่ม 33"/>
          <p:cNvGrpSpPr>
            <a:grpSpLocks/>
          </p:cNvGrpSpPr>
          <p:nvPr/>
        </p:nvGrpSpPr>
        <p:grpSpPr bwMode="auto">
          <a:xfrm>
            <a:off x="1943105" y="2100267"/>
            <a:ext cx="6786563" cy="1535005"/>
            <a:chOff x="79580" y="2384646"/>
            <a:chExt cx="6729161" cy="1524145"/>
          </a:xfrm>
        </p:grpSpPr>
        <p:sp>
          <p:nvSpPr>
            <p:cNvPr id="9" name="สี่เหลี่ยมมุมมน 8"/>
            <p:cNvSpPr/>
            <p:nvPr/>
          </p:nvSpPr>
          <p:spPr>
            <a:xfrm>
              <a:off x="950043" y="2904815"/>
              <a:ext cx="5858698" cy="95049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89804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197" name="สี่เหลี่ยมผืนผ้า 9"/>
            <p:cNvSpPr>
              <a:spLocks noChangeArrowheads="1"/>
            </p:cNvSpPr>
            <p:nvPr/>
          </p:nvSpPr>
          <p:spPr bwMode="auto">
            <a:xfrm>
              <a:off x="1171573" y="2384646"/>
              <a:ext cx="5637168" cy="1524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แนวทางการประเมิน </a:t>
              </a:r>
              <a:r>
                <a:rPr lang="en-US" sz="32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endParaRPr lang="th-TH" sz="3200" b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th-TH" sz="400" b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มีการตอบข้อทักท้วงตามข้อสังเกตของ สตง. ปีล่าสุด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ให้ สตง. ภายใน ๖๐ วัน นับแต่วันที่ได้รับแจ้ง</a:t>
              </a:r>
              <a:endParaRPr lang="en-US" sz="2799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50198" name="รูปภาพ 10" descr="tb-16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79580" y="265988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179" name="กลุ่ม 11"/>
          <p:cNvGrpSpPr>
            <a:grpSpLocks/>
          </p:cNvGrpSpPr>
          <p:nvPr/>
        </p:nvGrpSpPr>
        <p:grpSpPr bwMode="auto">
          <a:xfrm>
            <a:off x="1892303" y="265116"/>
            <a:ext cx="8407400" cy="2103010"/>
            <a:chOff x="368497" y="264405"/>
            <a:chExt cx="8407466" cy="1079617"/>
          </a:xfrm>
        </p:grpSpPr>
        <p:sp>
          <p:nvSpPr>
            <p:cNvPr id="87" name="สี่เหลี่ยมผืนผ้า 86"/>
            <p:cNvSpPr/>
            <p:nvPr/>
          </p:nvSpPr>
          <p:spPr>
            <a:xfrm>
              <a:off x="368497" y="782428"/>
              <a:ext cx="8407466" cy="56159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3.5 การตอบข้อทักท้วงด้านบัญชีการเงิน</a:t>
              </a:r>
            </a:p>
            <a:p>
              <a:pPr algn="ctr"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ตามข้อสังเกตประกอบการตรวจสอบรายงานการเงินของ </a:t>
              </a:r>
              <a:r>
                <a:rPr lang="th-TH" sz="3200" b="1" dirty="0" err="1">
                  <a:latin typeface="TH SarabunPSK" pitchFamily="34" charset="-34"/>
                  <a:cs typeface="TH SarabunPSK" pitchFamily="34" charset="-34"/>
                </a:rPr>
                <a:t>สตง</a:t>
              </a: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. ปีล่าสุด</a:t>
              </a:r>
              <a:endPara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50195" name="รูปภาพ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96" t="22133" r="79231" b="70209"/>
            <a:stretch>
              <a:fillRect/>
            </a:stretch>
          </p:blipFill>
          <p:spPr bwMode="auto">
            <a:xfrm>
              <a:off x="4361726" y="264405"/>
              <a:ext cx="544286" cy="61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180" name="กลุ่ม 7"/>
          <p:cNvGrpSpPr>
            <a:grpSpLocks/>
          </p:cNvGrpSpPr>
          <p:nvPr/>
        </p:nvGrpSpPr>
        <p:grpSpPr bwMode="auto">
          <a:xfrm>
            <a:off x="7837494" y="2154243"/>
            <a:ext cx="1730375" cy="2114550"/>
            <a:chOff x="6477298" y="2099792"/>
            <a:chExt cx="1730778" cy="2114550"/>
          </a:xfrm>
        </p:grpSpPr>
        <p:pic>
          <p:nvPicPr>
            <p:cNvPr id="50191" name="รูปภาพ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064"/>
            <a:stretch>
              <a:fillRect/>
            </a:stretch>
          </p:blipFill>
          <p:spPr bwMode="auto">
            <a:xfrm>
              <a:off x="6477298" y="2099792"/>
              <a:ext cx="1730778" cy="2114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92" name="รูปภาพ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3745" y="2363399"/>
              <a:ext cx="378519" cy="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93" name="รูปภาพ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7008" y="2243775"/>
              <a:ext cx="594789" cy="525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181" name="กลุ่ม 19"/>
          <p:cNvGrpSpPr>
            <a:grpSpLocks/>
          </p:cNvGrpSpPr>
          <p:nvPr/>
        </p:nvGrpSpPr>
        <p:grpSpPr bwMode="auto">
          <a:xfrm>
            <a:off x="3433157" y="4554538"/>
            <a:ext cx="6399821" cy="1670050"/>
            <a:chOff x="1946740" y="4652291"/>
            <a:chExt cx="6398360" cy="1361052"/>
          </a:xfrm>
        </p:grpSpPr>
        <p:grpSp>
          <p:nvGrpSpPr>
            <p:cNvPr id="50185" name="กลุ่ม 18"/>
            <p:cNvGrpSpPr>
              <a:grpSpLocks/>
            </p:cNvGrpSpPr>
            <p:nvPr/>
          </p:nvGrpSpPr>
          <p:grpSpPr bwMode="auto">
            <a:xfrm>
              <a:off x="1946740" y="4652291"/>
              <a:ext cx="6398360" cy="1037608"/>
              <a:chOff x="1946740" y="4652291"/>
              <a:chExt cx="6398360" cy="1037608"/>
            </a:xfrm>
          </p:grpSpPr>
          <p:grpSp>
            <p:nvGrpSpPr>
              <p:cNvPr id="50187" name="กลุ่ม 11"/>
              <p:cNvGrpSpPr>
                <a:grpSpLocks/>
              </p:cNvGrpSpPr>
              <p:nvPr/>
            </p:nvGrpSpPr>
            <p:grpSpPr bwMode="auto">
              <a:xfrm>
                <a:off x="1946740" y="4802370"/>
                <a:ext cx="5368308" cy="887529"/>
                <a:chOff x="2060848" y="4408273"/>
                <a:chExt cx="5368308" cy="887529"/>
              </a:xfrm>
            </p:grpSpPr>
            <p:sp>
              <p:nvSpPr>
                <p:cNvPr id="13" name="สี่เหลี่ยมมุมมน 12"/>
                <p:cNvSpPr/>
                <p:nvPr/>
              </p:nvSpPr>
              <p:spPr>
                <a:xfrm>
                  <a:off x="3894600" y="4791229"/>
                  <a:ext cx="3534556" cy="504573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  <a:alpha val="49804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6">
                    <a:alpha val="90000"/>
                    <a:hueOff val="0"/>
                    <a:satOff val="0"/>
                    <a:lumOff val="0"/>
                    <a:alphaOff val="-40000"/>
                  </a:schemeClr>
                </a:fillRef>
                <a:effectRef idx="0">
                  <a:schemeClr val="accent6">
                    <a:alpha val="90000"/>
                    <a:hueOff val="0"/>
                    <a:satOff val="0"/>
                    <a:lumOff val="0"/>
                    <a:alphaOff val="-4000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50190" name="สี่เหลี่ยมผืนผ้า 15"/>
                <p:cNvSpPr>
                  <a:spLocks noChangeArrowheads="1"/>
                </p:cNvSpPr>
                <p:nvPr/>
              </p:nvSpPr>
              <p:spPr bwMode="auto">
                <a:xfrm>
                  <a:off x="2060848" y="4408273"/>
                  <a:ext cx="5324476" cy="8400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4550" tIns="42275" rIns="84550" bIns="42275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sz="3200" b="1" dirty="0">
                      <a:solidFill>
                        <a:srgbClr val="000000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สิ่งที่ต้องจัดทำ</a:t>
                  </a:r>
                  <a:endParaRPr lang="en-US" sz="3200" b="1" dirty="0">
                    <a:solidFill>
                      <a:srgbClr val="00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sz="2799" dirty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หลักฐานการตอบ</a:t>
                  </a:r>
                  <a:endParaRPr lang="en-US" sz="2799" dirty="0">
                    <a:solidFill>
                      <a:srgbClr val="00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</p:grpSp>
          <p:pic>
            <p:nvPicPr>
              <p:cNvPr id="50188" name="รูปภาพ 34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968344">
                <a:off x="7603975" y="4652291"/>
                <a:ext cx="741125" cy="635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0186" name="รูปภาพ 3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16406">
              <a:off x="7491594" y="5366647"/>
              <a:ext cx="744323" cy="646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182" name="กลุ่ม 21"/>
          <p:cNvGrpSpPr>
            <a:grpSpLocks/>
          </p:cNvGrpSpPr>
          <p:nvPr/>
        </p:nvGrpSpPr>
        <p:grpSpPr bwMode="auto">
          <a:xfrm>
            <a:off x="1960564" y="3597278"/>
            <a:ext cx="2203450" cy="3025775"/>
            <a:chOff x="382135" y="3733036"/>
            <a:chExt cx="2203309" cy="3026952"/>
          </a:xfrm>
        </p:grpSpPr>
        <p:pic>
          <p:nvPicPr>
            <p:cNvPr id="50183" name="รูปภาพ 2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15" y="3733036"/>
              <a:ext cx="2066829" cy="3026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84" name="สี่เหลี่ยมผืนผ้า 36"/>
            <p:cNvSpPr>
              <a:spLocks noChangeArrowheads="1"/>
            </p:cNvSpPr>
            <p:nvPr/>
          </p:nvSpPr>
          <p:spPr bwMode="auto">
            <a:xfrm rot="20968618">
              <a:off x="382135" y="3795678"/>
              <a:ext cx="1771651" cy="122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6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20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6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 คะแนน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5219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กลุ่ม 33"/>
          <p:cNvGrpSpPr>
            <a:grpSpLocks/>
          </p:cNvGrpSpPr>
          <p:nvPr/>
        </p:nvGrpSpPr>
        <p:grpSpPr bwMode="auto">
          <a:xfrm>
            <a:off x="1889131" y="2139952"/>
            <a:ext cx="7500938" cy="1976137"/>
            <a:chOff x="79580" y="2384646"/>
            <a:chExt cx="7438191" cy="1959341"/>
          </a:xfrm>
        </p:grpSpPr>
        <p:sp>
          <p:nvSpPr>
            <p:cNvPr id="9" name="สี่เหลี่ยมมุมมน 8"/>
            <p:cNvSpPr/>
            <p:nvPr/>
          </p:nvSpPr>
          <p:spPr>
            <a:xfrm>
              <a:off x="950124" y="2905642"/>
              <a:ext cx="6567647" cy="95069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89804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242" name="สี่เหลี่ยมผืนผ้า 9"/>
            <p:cNvSpPr>
              <a:spLocks noChangeArrowheads="1"/>
            </p:cNvSpPr>
            <p:nvPr/>
          </p:nvSpPr>
          <p:spPr bwMode="auto">
            <a:xfrm>
              <a:off x="1171573" y="2384646"/>
              <a:ext cx="6346197" cy="1959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แนวทางการประเมิน </a:t>
              </a:r>
              <a:r>
                <a:rPr lang="en-US" sz="3200" b="1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endParaRPr lang="th-TH" sz="3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th-TH" sz="4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มีการแก้ไขข้อทักท้วงด้านบัญชีตามข้อสังเกตของผู้ตรวจสอบภายใน ภายในปีที่ได้รับการทักท้วง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sz="2799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52243" name="รูปภาพ 10" descr="tb-16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79580" y="265988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2227" name="กลุ่ม 11"/>
          <p:cNvGrpSpPr>
            <a:grpSpLocks/>
          </p:cNvGrpSpPr>
          <p:nvPr/>
        </p:nvGrpSpPr>
        <p:grpSpPr bwMode="auto">
          <a:xfrm>
            <a:off x="1892303" y="265115"/>
            <a:ext cx="8407400" cy="2102580"/>
            <a:chOff x="368497" y="264405"/>
            <a:chExt cx="8407466" cy="1079856"/>
          </a:xfrm>
        </p:grpSpPr>
        <p:sp>
          <p:nvSpPr>
            <p:cNvPr id="87" name="สี่เหลี่ยมผืนผ้า 86"/>
            <p:cNvSpPr/>
            <p:nvPr/>
          </p:nvSpPr>
          <p:spPr>
            <a:xfrm>
              <a:off x="368497" y="782428"/>
              <a:ext cx="8407466" cy="56183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3.6 การแก้ไขข้อทักท้วงด้านบัญชีตามข้อสังเกตประกอบการตรวจสอบ</a:t>
              </a:r>
            </a:p>
            <a:p>
              <a:pPr algn="ctr"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ของผู้ตรวจสอบภายใน ภายในปีที่ได้รับการทักท้วง</a:t>
              </a:r>
              <a:endParaRPr lang="th-TH" sz="3200" b="1" dirty="0">
                <a:ln w="10541" cmpd="sng">
                  <a:solidFill>
                    <a:srgbClr val="5B9BD5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52240" name="รูปภาพ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96" t="22133" r="79231" b="70209"/>
            <a:stretch>
              <a:fillRect/>
            </a:stretch>
          </p:blipFill>
          <p:spPr bwMode="auto">
            <a:xfrm>
              <a:off x="4361726" y="264405"/>
              <a:ext cx="544286" cy="61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2228" name="กลุ่ม 19"/>
          <p:cNvGrpSpPr>
            <a:grpSpLocks/>
          </p:cNvGrpSpPr>
          <p:nvPr/>
        </p:nvGrpSpPr>
        <p:grpSpPr bwMode="auto">
          <a:xfrm>
            <a:off x="3416301" y="4291016"/>
            <a:ext cx="6351588" cy="1889125"/>
            <a:chOff x="1987984" y="4554898"/>
            <a:chExt cx="6350698" cy="1621872"/>
          </a:xfrm>
        </p:grpSpPr>
        <p:grpSp>
          <p:nvGrpSpPr>
            <p:cNvPr id="52233" name="กลุ่ม 18"/>
            <p:cNvGrpSpPr>
              <a:grpSpLocks/>
            </p:cNvGrpSpPr>
            <p:nvPr/>
          </p:nvGrpSpPr>
          <p:grpSpPr bwMode="auto">
            <a:xfrm>
              <a:off x="1987984" y="4554898"/>
              <a:ext cx="6350698" cy="1133948"/>
              <a:chOff x="1987984" y="4554898"/>
              <a:chExt cx="6350698" cy="1133948"/>
            </a:xfrm>
          </p:grpSpPr>
          <p:grpSp>
            <p:nvGrpSpPr>
              <p:cNvPr id="52235" name="กลุ่ม 11"/>
              <p:cNvGrpSpPr>
                <a:grpSpLocks/>
              </p:cNvGrpSpPr>
              <p:nvPr/>
            </p:nvGrpSpPr>
            <p:grpSpPr bwMode="auto">
              <a:xfrm>
                <a:off x="1987984" y="4800671"/>
                <a:ext cx="5326903" cy="888175"/>
                <a:chOff x="2102092" y="4406574"/>
                <a:chExt cx="5326903" cy="888175"/>
              </a:xfrm>
            </p:grpSpPr>
            <p:sp>
              <p:nvSpPr>
                <p:cNvPr id="13" name="สี่เหลี่ยมมุมมน 12"/>
                <p:cNvSpPr/>
                <p:nvPr/>
              </p:nvSpPr>
              <p:spPr>
                <a:xfrm>
                  <a:off x="3894129" y="4790469"/>
                  <a:ext cx="3534866" cy="504280"/>
                </a:xfrm>
                <a:prstGeom prst="roundRect">
                  <a:avLst/>
                </a:prstGeom>
                <a:solidFill>
                  <a:schemeClr val="accent2">
                    <a:lumMod val="40000"/>
                    <a:lumOff val="60000"/>
                    <a:alpha val="49804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6">
                    <a:alpha val="90000"/>
                    <a:hueOff val="0"/>
                    <a:satOff val="0"/>
                    <a:lumOff val="0"/>
                    <a:alphaOff val="-40000"/>
                  </a:schemeClr>
                </a:fillRef>
                <a:effectRef idx="0">
                  <a:schemeClr val="accent6">
                    <a:alpha val="90000"/>
                    <a:hueOff val="0"/>
                    <a:satOff val="0"/>
                    <a:lumOff val="0"/>
                    <a:alphaOff val="-4000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52238" name="สี่เหลี่ยมผืนผ้า 15"/>
                <p:cNvSpPr>
                  <a:spLocks noChangeArrowheads="1"/>
                </p:cNvSpPr>
                <p:nvPr/>
              </p:nvSpPr>
              <p:spPr bwMode="auto">
                <a:xfrm>
                  <a:off x="2102092" y="4406574"/>
                  <a:ext cx="5324476" cy="8849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4550" tIns="42275" rIns="84550" bIns="42275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sz="3200" b="1" dirty="0">
                      <a:solidFill>
                        <a:srgbClr val="000000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สิ่งที่ต้องจัดทำ</a:t>
                  </a:r>
                  <a:endParaRPr lang="en-US" sz="3200" b="1" dirty="0">
                    <a:solidFill>
                      <a:srgbClr val="00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sz="2799" dirty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หลักฐานการตอบ</a:t>
                  </a:r>
                  <a:endParaRPr lang="en-US" sz="2799" dirty="0">
                    <a:solidFill>
                      <a:srgbClr val="00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</p:grpSp>
          <p:pic>
            <p:nvPicPr>
              <p:cNvPr id="52236" name="รูปภาพ 3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968344">
                <a:off x="7452050" y="4554898"/>
                <a:ext cx="886632" cy="747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2234" name="รูปภาพ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16406">
              <a:off x="7425783" y="5441984"/>
              <a:ext cx="885223" cy="734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2229" name="กลุ่ม 21"/>
          <p:cNvGrpSpPr>
            <a:grpSpLocks/>
          </p:cNvGrpSpPr>
          <p:nvPr/>
        </p:nvGrpSpPr>
        <p:grpSpPr bwMode="auto">
          <a:xfrm>
            <a:off x="1987551" y="3651254"/>
            <a:ext cx="2203450" cy="3027363"/>
            <a:chOff x="382135" y="3733036"/>
            <a:chExt cx="2203309" cy="3026952"/>
          </a:xfrm>
        </p:grpSpPr>
        <p:pic>
          <p:nvPicPr>
            <p:cNvPr id="52231" name="รูปภาพ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15" y="3733036"/>
              <a:ext cx="2066829" cy="3026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2" name="สี่เหลี่ยมผืนผ้า 36"/>
            <p:cNvSpPr>
              <a:spLocks noChangeArrowheads="1"/>
            </p:cNvSpPr>
            <p:nvPr/>
          </p:nvSpPr>
          <p:spPr bwMode="auto">
            <a:xfrm rot="20968618">
              <a:off x="382135" y="3795998"/>
              <a:ext cx="1771651" cy="121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600" b="1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45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600" b="1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คะแนน</a:t>
              </a:r>
            </a:p>
          </p:txBody>
        </p:sp>
      </p:grpSp>
      <p:pic>
        <p:nvPicPr>
          <p:cNvPr id="52230" name="Picture 4" descr="ผลการค้นหารูปภาพสำหรับ Audi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9" y="2849567"/>
            <a:ext cx="13716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80842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6" name="กลุ่ม 20"/>
          <p:cNvGrpSpPr>
            <a:grpSpLocks/>
          </p:cNvGrpSpPr>
          <p:nvPr/>
        </p:nvGrpSpPr>
        <p:grpSpPr bwMode="auto">
          <a:xfrm>
            <a:off x="7250115" y="0"/>
            <a:ext cx="3132176" cy="781050"/>
            <a:chOff x="7635287" y="-419"/>
            <a:chExt cx="1866900" cy="683286"/>
          </a:xfrm>
        </p:grpSpPr>
        <p:pic>
          <p:nvPicPr>
            <p:cNvPr id="54277" name="รูปภาพ 23" descr="s1_6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5287" y="-419"/>
              <a:ext cx="1866900" cy="68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278" name="สี่เหลี่ยมผืนผ้า 24"/>
            <p:cNvSpPr>
              <a:spLocks noChangeArrowheads="1"/>
            </p:cNvSpPr>
            <p:nvPr/>
          </p:nvSpPr>
          <p:spPr bwMode="auto">
            <a:xfrm>
              <a:off x="7797212" y="16857"/>
              <a:ext cx="1704975" cy="460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แบบ สรก. ๖๑ – ๑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1162" t="25855" r="25146" b="15250"/>
          <a:stretch/>
        </p:blipFill>
        <p:spPr>
          <a:xfrm>
            <a:off x="1127450" y="761303"/>
            <a:ext cx="9937104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38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ounded Rectangle 61"/>
          <p:cNvSpPr/>
          <p:nvPr/>
        </p:nvSpPr>
        <p:spPr>
          <a:xfrm>
            <a:off x="1893082" y="1049232"/>
            <a:ext cx="2341589" cy="69635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001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ความถูกต้อง</a:t>
            </a:r>
          </a:p>
        </p:txBody>
      </p:sp>
      <p:pic>
        <p:nvPicPr>
          <p:cNvPr id="61445" name="Picture 1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9" y="1087444"/>
            <a:ext cx="6413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Flowchart: Alternate Process 69"/>
          <p:cNvSpPr/>
          <p:nvPr/>
        </p:nvSpPr>
        <p:spPr>
          <a:xfrm>
            <a:off x="1864149" y="4087704"/>
            <a:ext cx="2321360" cy="696351"/>
          </a:xfrm>
          <a:prstGeom prst="flowChartAlternateProcess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001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ความมีประสิทธิผล</a:t>
            </a:r>
          </a:p>
        </p:txBody>
      </p:sp>
      <p:sp>
        <p:nvSpPr>
          <p:cNvPr id="71" name="Flowchart: Alternate Process 70"/>
          <p:cNvSpPr/>
          <p:nvPr/>
        </p:nvSpPr>
        <p:spPr>
          <a:xfrm>
            <a:off x="1877155" y="1966200"/>
            <a:ext cx="2321360" cy="696351"/>
          </a:xfrm>
          <a:prstGeom prst="flowChartAlternateProcess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001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ความโปร่งใส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1856928" y="2999700"/>
            <a:ext cx="2341587" cy="696351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001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ความรับผิดชอบ</a:t>
            </a:r>
          </a:p>
        </p:txBody>
      </p:sp>
      <p:pic>
        <p:nvPicPr>
          <p:cNvPr id="61455" name="Picture 6" descr="ผลการค้นหารูปภาพสำหรับ ide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90" y="446091"/>
            <a:ext cx="995362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56" name="Group 43"/>
          <p:cNvGrpSpPr>
            <a:grpSpLocks/>
          </p:cNvGrpSpPr>
          <p:nvPr/>
        </p:nvGrpSpPr>
        <p:grpSpPr bwMode="auto">
          <a:xfrm>
            <a:off x="1674818" y="1978032"/>
            <a:ext cx="2630487" cy="3162300"/>
            <a:chOff x="-6377872" y="-654971"/>
            <a:chExt cx="6677042" cy="5484440"/>
          </a:xfrm>
        </p:grpSpPr>
        <p:pic>
          <p:nvPicPr>
            <p:cNvPr id="61477" name="Picture 8" descr="ผลการค้นหารูปภาพสำหรับ businessman 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" t="4027" r="80296" b="52625"/>
            <a:stretch>
              <a:fillRect/>
            </a:stretch>
          </p:blipFill>
          <p:spPr bwMode="auto">
            <a:xfrm flipH="1">
              <a:off x="-6377872" y="3707675"/>
              <a:ext cx="924951" cy="11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8" name="Picture 30" descr="ผลการค้นหารูปภาพสำหรับ websit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3890" y="-654971"/>
              <a:ext cx="683060" cy="683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9" name="Picture 32" descr="ผลการค้นหารูปภาพสำหรับ audit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003968" y="622792"/>
              <a:ext cx="1199797" cy="1142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80" name="Picture 5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830"/>
            <a:stretch>
              <a:fillRect/>
            </a:stretch>
          </p:blipFill>
          <p:spPr bwMode="auto">
            <a:xfrm>
              <a:off x="-954569" y="-595135"/>
              <a:ext cx="868639" cy="108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457" name="Group 57"/>
          <p:cNvGrpSpPr>
            <a:grpSpLocks/>
          </p:cNvGrpSpPr>
          <p:nvPr/>
        </p:nvGrpSpPr>
        <p:grpSpPr bwMode="auto">
          <a:xfrm>
            <a:off x="3983044" y="871546"/>
            <a:ext cx="320676" cy="280987"/>
            <a:chOff x="2356491" y="3257838"/>
            <a:chExt cx="680062" cy="547723"/>
          </a:xfrm>
        </p:grpSpPr>
        <p:sp>
          <p:nvSpPr>
            <p:cNvPr id="59" name="Oval Callout 58"/>
            <p:cNvSpPr/>
            <p:nvPr/>
          </p:nvSpPr>
          <p:spPr>
            <a:xfrm>
              <a:off x="2356491" y="3270216"/>
              <a:ext cx="680062" cy="535345"/>
            </a:xfrm>
            <a:prstGeom prst="wedgeEllipseCallout">
              <a:avLst>
                <a:gd name="adj1" fmla="val -51861"/>
                <a:gd name="adj2" fmla="val 54605"/>
              </a:avLst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2100" dirty="0">
                <a:solidFill>
                  <a:prstClr val="white"/>
                </a:solidFill>
              </a:endParaRPr>
            </a:p>
          </p:txBody>
        </p:sp>
        <p:pic>
          <p:nvPicPr>
            <p:cNvPr id="61476" name="Picture 24" descr="ผลการค้นหารูปภาพสำหรับ moneygreen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8409" y="3257838"/>
              <a:ext cx="515881" cy="493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/>
          <p:cNvSpPr/>
          <p:nvPr/>
        </p:nvSpPr>
        <p:spPr>
          <a:xfrm>
            <a:off x="1621080" y="23439"/>
            <a:ext cx="4161786" cy="7904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401" b="1" u="sng" dirty="0">
                <a:ln w="13462">
                  <a:solidFill>
                    <a:prstClr val="white"/>
                  </a:solidFill>
                  <a:prstDash val="solid"/>
                </a:ln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การรายงานผล</a:t>
            </a:r>
            <a:r>
              <a:rPr lang="en-US" sz="4401" b="1" u="sng" dirty="0">
                <a:ln w="13462">
                  <a:solidFill>
                    <a:prstClr val="white"/>
                  </a:solidFill>
                  <a:prstDash val="solid"/>
                </a:ln>
                <a:latin typeface="TH SarabunPSK" panose="020B0500040200020003" pitchFamily="34" charset="-34"/>
                <a:cs typeface="TH SarabunPSK" panose="020B0500040200020003" pitchFamily="34" charset="-34"/>
              </a:rPr>
              <a:t>&amp;</a:t>
            </a:r>
            <a:r>
              <a:rPr lang="th-TH" sz="4401" b="1" u="sng" dirty="0">
                <a:ln w="13462">
                  <a:solidFill>
                    <a:prstClr val="white"/>
                  </a:solidFill>
                  <a:prstDash val="solid"/>
                </a:ln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หลักฐาน</a:t>
            </a:r>
            <a:endParaRPr lang="en-US" sz="4401" b="1" u="sng" dirty="0">
              <a:ln w="13462">
                <a:solidFill>
                  <a:prstClr val="white"/>
                </a:solidFill>
                <a:prstDash val="solid"/>
              </a:ln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1460" name="รูปภาพ 27" descr="c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574">
            <a:off x="9998079" y="942979"/>
            <a:ext cx="541338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วงเล็บปีกกาขวา 2"/>
          <p:cNvSpPr/>
          <p:nvPr/>
        </p:nvSpPr>
        <p:spPr>
          <a:xfrm>
            <a:off x="4383093" y="1347793"/>
            <a:ext cx="342900" cy="3146425"/>
          </a:xfrm>
          <a:prstGeom prst="rightBrace">
            <a:avLst>
              <a:gd name="adj1" fmla="val 8333"/>
              <a:gd name="adj2" fmla="val 52872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801">
              <a:solidFill>
                <a:prstClr val="black"/>
              </a:solidFill>
            </a:endParaRPr>
          </a:p>
        </p:txBody>
      </p:sp>
      <p:pic>
        <p:nvPicPr>
          <p:cNvPr id="61462" name="Picture 2" descr="ผลการค้นหารูปภาพสำหรับ e-mail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16" y="771525"/>
            <a:ext cx="76993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3" name="Picture 6" descr="ผลการค้นหารูปภาพสำหรับ USB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477" y="831856"/>
            <a:ext cx="94773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4" name="Picture 8" descr="ผลการค้นหารูปภาพสำหรับ ทำงาน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813" y="-234950"/>
            <a:ext cx="1306512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ouble Bracket 11"/>
          <p:cNvSpPr/>
          <p:nvPr/>
        </p:nvSpPr>
        <p:spPr>
          <a:xfrm>
            <a:off x="4802190" y="877895"/>
            <a:ext cx="5067300" cy="2384425"/>
          </a:xfrm>
          <a:prstGeom prst="bracketPair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ระดับหน่วยเบิกจ่าย   </a:t>
            </a:r>
          </a:p>
          <a:p>
            <a:pPr>
              <a:defRPr/>
            </a:pPr>
            <a:r>
              <a:rPr lang="th-TH" sz="2600" b="1" u="sng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 สรก. ๖๑-๑</a:t>
            </a: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6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31 ต.ค.60</a:t>
            </a:r>
          </a:p>
          <a:p>
            <a:pPr>
              <a:defRPr/>
            </a:pPr>
            <a:endParaRPr lang="th-TH" sz="2600" b="1" i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ระดับกรม 	</a:t>
            </a:r>
          </a:p>
          <a:p>
            <a:pPr>
              <a:defRPr/>
            </a:pPr>
            <a:r>
              <a:rPr lang="th-TH" sz="2600" b="1" u="sng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 สรก. ๖๑-๑</a:t>
            </a: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6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 พ.ย.60</a:t>
            </a:r>
            <a:endParaRPr lang="th-TH" sz="2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Double Bracket 62"/>
          <p:cNvSpPr/>
          <p:nvPr/>
        </p:nvSpPr>
        <p:spPr>
          <a:xfrm>
            <a:off x="4725993" y="4195769"/>
            <a:ext cx="3270250" cy="641350"/>
          </a:xfrm>
          <a:prstGeom prst="bracketPair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r>
              <a:rPr lang="th-TH" sz="2600" b="1" u="sng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 สรก.๖๑-๒</a:t>
            </a: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26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31 ต.ค.60</a:t>
            </a:r>
          </a:p>
          <a:p>
            <a:pPr>
              <a:defRPr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endParaRPr lang="th-TH" sz="2600" b="1" i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Right Arrow 14"/>
          <p:cNvSpPr/>
          <p:nvPr/>
        </p:nvSpPr>
        <p:spPr>
          <a:xfrm>
            <a:off x="7866068" y="1511308"/>
            <a:ext cx="265112" cy="2571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1" dirty="0"/>
          </a:p>
        </p:txBody>
      </p:sp>
      <p:sp>
        <p:nvSpPr>
          <p:cNvPr id="32" name="Rectangle 15"/>
          <p:cNvSpPr/>
          <p:nvPr/>
        </p:nvSpPr>
        <p:spPr>
          <a:xfrm>
            <a:off x="7985130" y="1373191"/>
            <a:ext cx="2697163" cy="85320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1801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ต้นสังกัด 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&amp; </a:t>
            </a:r>
            <a:r>
              <a:rPr lang="th-TH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บก/</a:t>
            </a:r>
          </a:p>
          <a:p>
            <a:pPr algn="ctr">
              <a:defRPr/>
            </a:pPr>
            <a:r>
              <a:rPr lang="th-TH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คลังจังหวัด</a:t>
            </a:r>
            <a:endParaRPr lang="en-US" sz="1801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Rectangle 78"/>
          <p:cNvSpPr/>
          <p:nvPr/>
        </p:nvSpPr>
        <p:spPr>
          <a:xfrm>
            <a:off x="8170871" y="4037015"/>
            <a:ext cx="1741487" cy="5067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2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กรมบัญชีกลาง</a:t>
            </a:r>
            <a:endParaRPr lang="en-US" sz="2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Right Arrow 14"/>
          <p:cNvSpPr/>
          <p:nvPr/>
        </p:nvSpPr>
        <p:spPr>
          <a:xfrm>
            <a:off x="7875590" y="2738445"/>
            <a:ext cx="266700" cy="2555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1" dirty="0"/>
          </a:p>
        </p:txBody>
      </p:sp>
      <p:sp>
        <p:nvSpPr>
          <p:cNvPr id="35" name="Right Arrow 14"/>
          <p:cNvSpPr/>
          <p:nvPr/>
        </p:nvSpPr>
        <p:spPr>
          <a:xfrm>
            <a:off x="7883528" y="4133857"/>
            <a:ext cx="265113" cy="2571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1" dirty="0"/>
          </a:p>
        </p:txBody>
      </p:sp>
      <p:sp>
        <p:nvSpPr>
          <p:cNvPr id="36" name="Rectangle 78"/>
          <p:cNvSpPr/>
          <p:nvPr/>
        </p:nvSpPr>
        <p:spPr>
          <a:xfrm>
            <a:off x="8170871" y="2611441"/>
            <a:ext cx="1741487" cy="5067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2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กรมบัญชีกลาง</a:t>
            </a:r>
            <a:endParaRPr lang="en-US" sz="2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1473" name="รูปภาพ 27" descr="c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574">
            <a:off x="9767891" y="2527303"/>
            <a:ext cx="541337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4" name="รูปภาพ 27" descr="c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574">
            <a:off x="9712329" y="3895726"/>
            <a:ext cx="54133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41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96CB973-1658-478F-A78E-B7651A021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3EFA12B-F516-43FB-AF1B-54D3FD75E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907532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/>
        </p:nvSpPr>
        <p:spPr>
          <a:xfrm>
            <a:off x="3503713" y="1772823"/>
            <a:ext cx="7344816" cy="2427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5402" b="1" dirty="0">
                <a:ln w="0"/>
                <a:solidFill>
                  <a:srgbClr val="003366"/>
                </a:solidFill>
                <a:effectLst>
                  <a:glow rad="304800">
                    <a:schemeClr val="bg1">
                      <a:alpha val="92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j-cs"/>
              </a:rPr>
              <a:t>การตรวจสอบ</a:t>
            </a:r>
            <a:endParaRPr lang="en-US" sz="5402" b="1" dirty="0">
              <a:ln w="0"/>
              <a:solidFill>
                <a:srgbClr val="003366"/>
              </a:solidFill>
              <a:effectLst>
                <a:glow rad="304800">
                  <a:schemeClr val="bg1">
                    <a:alpha val="92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j-cs"/>
            </a:endParaRPr>
          </a:p>
          <a:p>
            <a:pPr algn="ctr">
              <a:defRPr/>
            </a:pPr>
            <a:r>
              <a:rPr lang="th-TH" sz="5402" b="1" dirty="0">
                <a:ln w="0"/>
                <a:solidFill>
                  <a:srgbClr val="003366"/>
                </a:solidFill>
                <a:effectLst>
                  <a:glow rad="304800">
                    <a:schemeClr val="bg1">
                      <a:alpha val="92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j-cs"/>
              </a:rPr>
              <a:t>และแก้ไขข้อผิดพลาดทางบัญชี </a:t>
            </a:r>
          </a:p>
        </p:txBody>
      </p:sp>
    </p:spTree>
    <p:extLst>
      <p:ext uri="{BB962C8B-B14F-4D97-AF65-F5344CB8AC3E}">
        <p14:creationId xmlns:p14="http://schemas.microsoft.com/office/powerpoint/2010/main" val="42904525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03515" y="116636"/>
            <a:ext cx="4899942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การตรวจสอบ</a:t>
            </a:r>
          </a:p>
        </p:txBody>
      </p:sp>
      <p:graphicFrame>
        <p:nvGraphicFramePr>
          <p:cNvPr id="3" name="ไดอะแกรม 2"/>
          <p:cNvGraphicFramePr/>
          <p:nvPr>
            <p:extLst>
              <p:ext uri="{D42A27DB-BD31-4B8C-83A1-F6EECF244321}">
                <p14:modId xmlns:p14="http://schemas.microsoft.com/office/powerpoint/2010/main" val="3588315448"/>
              </p:ext>
            </p:extLst>
          </p:nvPr>
        </p:nvGraphicFramePr>
        <p:xfrm>
          <a:off x="2997005" y="1226670"/>
          <a:ext cx="6986036" cy="5375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วงรี 3"/>
          <p:cNvSpPr/>
          <p:nvPr/>
        </p:nvSpPr>
        <p:spPr>
          <a:xfrm>
            <a:off x="4325021" y="1751503"/>
            <a:ext cx="432048" cy="4320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68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AngsanaUPC" panose="02020603050405020304" pitchFamily="18" charset="-34"/>
                <a:cs typeface="+mj-cs"/>
              </a:rPr>
              <a:t>1</a:t>
            </a:r>
          </a:p>
        </p:txBody>
      </p:sp>
      <p:sp>
        <p:nvSpPr>
          <p:cNvPr id="27" name="วงรี 26"/>
          <p:cNvSpPr/>
          <p:nvPr/>
        </p:nvSpPr>
        <p:spPr>
          <a:xfrm>
            <a:off x="8090474" y="1783200"/>
            <a:ext cx="432048" cy="432048"/>
          </a:xfrm>
          <a:prstGeom prst="ellips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68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AngsanaUPC" panose="02020603050405020304" pitchFamily="18" charset="-34"/>
                <a:cs typeface="+mj-cs"/>
              </a:rPr>
              <a:t>4</a:t>
            </a:r>
          </a:p>
        </p:txBody>
      </p:sp>
      <p:sp>
        <p:nvSpPr>
          <p:cNvPr id="29" name="วงรี 28"/>
          <p:cNvSpPr/>
          <p:nvPr/>
        </p:nvSpPr>
        <p:spPr>
          <a:xfrm>
            <a:off x="4757069" y="5867138"/>
            <a:ext cx="432048" cy="43204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68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AngsanaUPC" panose="02020603050405020304" pitchFamily="18" charset="-34"/>
                <a:cs typeface="+mj-cs"/>
              </a:rPr>
              <a:t>2</a:t>
            </a:r>
          </a:p>
        </p:txBody>
      </p:sp>
      <p:graphicFrame>
        <p:nvGraphicFramePr>
          <p:cNvPr id="30" name="ไดอะแกรม 29"/>
          <p:cNvGraphicFramePr/>
          <p:nvPr>
            <p:extLst>
              <p:ext uri="{D42A27DB-BD31-4B8C-83A1-F6EECF244321}">
                <p14:modId xmlns:p14="http://schemas.microsoft.com/office/powerpoint/2010/main" val="1622257108"/>
              </p:ext>
            </p:extLst>
          </p:nvPr>
        </p:nvGraphicFramePr>
        <p:xfrm>
          <a:off x="8184233" y="3656373"/>
          <a:ext cx="2721476" cy="3260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เฟรม 4"/>
          <p:cNvSpPr/>
          <p:nvPr/>
        </p:nvSpPr>
        <p:spPr>
          <a:xfrm>
            <a:off x="1659419" y="2604290"/>
            <a:ext cx="1639984" cy="78031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2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FM</a:t>
            </a:r>
          </a:p>
        </p:txBody>
      </p:sp>
      <p:sp>
        <p:nvSpPr>
          <p:cNvPr id="50" name="เฟรม 49"/>
          <p:cNvSpPr/>
          <p:nvPr/>
        </p:nvSpPr>
        <p:spPr>
          <a:xfrm>
            <a:off x="1665484" y="3914516"/>
            <a:ext cx="639150" cy="49015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PO</a:t>
            </a:r>
          </a:p>
        </p:txBody>
      </p:sp>
      <p:sp>
        <p:nvSpPr>
          <p:cNvPr id="51" name="เฟรม 50"/>
          <p:cNvSpPr/>
          <p:nvPr/>
        </p:nvSpPr>
        <p:spPr>
          <a:xfrm>
            <a:off x="2536543" y="3917754"/>
            <a:ext cx="639150" cy="49015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AP</a:t>
            </a:r>
          </a:p>
        </p:txBody>
      </p:sp>
      <p:sp>
        <p:nvSpPr>
          <p:cNvPr id="52" name="เฟรม 51"/>
          <p:cNvSpPr/>
          <p:nvPr/>
        </p:nvSpPr>
        <p:spPr>
          <a:xfrm>
            <a:off x="3407605" y="3914516"/>
            <a:ext cx="639150" cy="490153"/>
          </a:xfrm>
          <a:prstGeom prst="fram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RP</a:t>
            </a:r>
          </a:p>
        </p:txBody>
      </p:sp>
      <p:sp>
        <p:nvSpPr>
          <p:cNvPr id="53" name="เฟรม 52"/>
          <p:cNvSpPr/>
          <p:nvPr/>
        </p:nvSpPr>
        <p:spPr>
          <a:xfrm>
            <a:off x="2670461" y="5146017"/>
            <a:ext cx="1636968" cy="526134"/>
          </a:xfrm>
          <a:prstGeom prst="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GL</a:t>
            </a:r>
          </a:p>
        </p:txBody>
      </p:sp>
      <p:sp>
        <p:nvSpPr>
          <p:cNvPr id="54" name="เฟรม 53"/>
          <p:cNvSpPr/>
          <p:nvPr/>
        </p:nvSpPr>
        <p:spPr>
          <a:xfrm>
            <a:off x="1659422" y="5155016"/>
            <a:ext cx="768923" cy="508143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FA</a:t>
            </a:r>
          </a:p>
        </p:txBody>
      </p:sp>
      <p:sp>
        <p:nvSpPr>
          <p:cNvPr id="6" name="ลูกศรขึ้น 5"/>
          <p:cNvSpPr/>
          <p:nvPr/>
        </p:nvSpPr>
        <p:spPr>
          <a:xfrm>
            <a:off x="1877041" y="3540396"/>
            <a:ext cx="216024" cy="2160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55" name="ลูกศรขึ้น 54"/>
          <p:cNvSpPr/>
          <p:nvPr/>
        </p:nvSpPr>
        <p:spPr>
          <a:xfrm>
            <a:off x="2731666" y="3568643"/>
            <a:ext cx="216024" cy="2160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cxnSp>
        <p:nvCxnSpPr>
          <p:cNvPr id="8" name="ตัวเชื่อมต่อหักมุม 7"/>
          <p:cNvCxnSpPr>
            <a:stCxn id="51" idx="2"/>
          </p:cNvCxnSpPr>
          <p:nvPr/>
        </p:nvCxnSpPr>
        <p:spPr>
          <a:xfrm rot="16200000" flipH="1">
            <a:off x="2738025" y="4525999"/>
            <a:ext cx="738112" cy="501930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ตัวเชื่อมต่อหักมุม 56"/>
          <p:cNvCxnSpPr>
            <a:stCxn id="52" idx="2"/>
            <a:endCxn id="53" idx="0"/>
          </p:cNvCxnSpPr>
          <p:nvPr/>
        </p:nvCxnSpPr>
        <p:spPr>
          <a:xfrm rot="5400000">
            <a:off x="3237387" y="4656226"/>
            <a:ext cx="741351" cy="238231"/>
          </a:xfrm>
          <a:prstGeom prst="bentConnector3">
            <a:avLst>
              <a:gd name="adj1" fmla="val 53084"/>
            </a:avLst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9" name="ลูกศรเชื่อมต่อแบบตรง 68"/>
          <p:cNvCxnSpPr/>
          <p:nvPr/>
        </p:nvCxnSpPr>
        <p:spPr>
          <a:xfrm>
            <a:off x="1888469" y="4393233"/>
            <a:ext cx="0" cy="75034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ตัวเชื่อมต่อหักมุม 72"/>
          <p:cNvCxnSpPr/>
          <p:nvPr/>
        </p:nvCxnSpPr>
        <p:spPr>
          <a:xfrm rot="16200000" flipH="1">
            <a:off x="2079096" y="4417395"/>
            <a:ext cx="755999" cy="720000"/>
          </a:xfrm>
          <a:prstGeom prst="bentConnector3">
            <a:avLst>
              <a:gd name="adj1" fmla="val 48451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ลูกศรเชื่อมต่อแบบตรง 76"/>
          <p:cNvCxnSpPr>
            <a:stCxn id="54" idx="3"/>
            <a:endCxn id="53" idx="1"/>
          </p:cNvCxnSpPr>
          <p:nvPr/>
        </p:nvCxnSpPr>
        <p:spPr>
          <a:xfrm flipV="1">
            <a:off x="2428345" y="5409089"/>
            <a:ext cx="242118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78" name="กลุ่ม 48"/>
          <p:cNvGrpSpPr>
            <a:grpSpLocks/>
          </p:cNvGrpSpPr>
          <p:nvPr/>
        </p:nvGrpSpPr>
        <p:grpSpPr bwMode="auto">
          <a:xfrm>
            <a:off x="8904319" y="878699"/>
            <a:ext cx="1610745" cy="2636586"/>
            <a:chOff x="5266145" y="2914314"/>
            <a:chExt cx="1213582" cy="3736384"/>
          </a:xfrm>
          <a:solidFill>
            <a:srgbClr val="00B050"/>
          </a:solidFill>
        </p:grpSpPr>
        <p:grpSp>
          <p:nvGrpSpPr>
            <p:cNvPr id="79" name="กลุ่ม 45"/>
            <p:cNvGrpSpPr>
              <a:grpSpLocks/>
            </p:cNvGrpSpPr>
            <p:nvPr/>
          </p:nvGrpSpPr>
          <p:grpSpPr bwMode="auto">
            <a:xfrm>
              <a:off x="5266145" y="2914314"/>
              <a:ext cx="1213582" cy="2924955"/>
              <a:chOff x="5491005" y="3130338"/>
              <a:chExt cx="1213582" cy="2924955"/>
            </a:xfrm>
            <a:grpFill/>
          </p:grpSpPr>
          <p:sp>
            <p:nvSpPr>
              <p:cNvPr id="83" name="Freeform 13"/>
              <p:cNvSpPr/>
              <p:nvPr/>
            </p:nvSpPr>
            <p:spPr>
              <a:xfrm>
                <a:off x="5491006" y="3130338"/>
                <a:ext cx="1208824" cy="535131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lIns="133051" tIns="133051" rIns="133051" bIns="133051" spcCol="1270" anchor="ctr"/>
              <a:lstStyle/>
              <a:p>
                <a:pPr algn="ctr" defTabSz="73346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th-TH" sz="2200" b="1" dirty="0">
                    <a:solidFill>
                      <a:schemeClr val="tx1"/>
                    </a:solidFill>
                    <a:cs typeface="+mj-cs"/>
                  </a:rPr>
                  <a:t>ดุลบัญชี</a:t>
                </a:r>
              </a:p>
            </p:txBody>
          </p:sp>
          <p:sp>
            <p:nvSpPr>
              <p:cNvPr id="85" name="Freeform 16"/>
              <p:cNvSpPr/>
              <p:nvPr/>
            </p:nvSpPr>
            <p:spPr>
              <a:xfrm>
                <a:off x="5491006" y="3922712"/>
                <a:ext cx="1208824" cy="53513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lIns="133051" tIns="133051" rIns="133051" bIns="133051" spcCol="1270" anchor="ctr"/>
              <a:lstStyle/>
              <a:p>
                <a:pPr algn="ctr" defTabSz="73346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th-TH" sz="2200" b="1" dirty="0">
                    <a:solidFill>
                      <a:schemeClr val="tx1"/>
                    </a:solidFill>
                    <a:cs typeface="+mj-cs"/>
                  </a:rPr>
                  <a:t>ยอดคงค้าง</a:t>
                </a:r>
              </a:p>
            </p:txBody>
          </p:sp>
          <p:sp>
            <p:nvSpPr>
              <p:cNvPr id="87" name="Rounded Rectangle 5"/>
              <p:cNvSpPr/>
              <p:nvPr/>
            </p:nvSpPr>
            <p:spPr>
              <a:xfrm>
                <a:off x="5491005" y="4718261"/>
                <a:ext cx="1213582" cy="522428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lIns="128016" tIns="128016" rIns="128016" bIns="128016" spcCol="1270" anchor="ctr"/>
              <a:lstStyle/>
              <a:p>
                <a:pPr algn="ctr" defTabSz="800144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th-TH" sz="2200" b="1" dirty="0">
                    <a:solidFill>
                      <a:schemeClr val="tx1"/>
                    </a:solidFill>
                    <a:cs typeface="+mj-cs"/>
                  </a:rPr>
                  <a:t>ความสัมพันธ์</a:t>
                </a:r>
              </a:p>
            </p:txBody>
          </p:sp>
          <p:sp>
            <p:nvSpPr>
              <p:cNvPr id="89" name="Freeform 7"/>
              <p:cNvSpPr/>
              <p:nvPr/>
            </p:nvSpPr>
            <p:spPr>
              <a:xfrm>
                <a:off x="5491006" y="5520164"/>
                <a:ext cx="1208825" cy="53512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/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lIns="133051" tIns="133051" rIns="133051" bIns="133051" spcCol="1270" anchor="ctr"/>
              <a:lstStyle/>
              <a:p>
                <a:pPr algn="ctr" defTabSz="73346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th-TH" sz="2200" b="1" dirty="0">
                    <a:solidFill>
                      <a:schemeClr val="tx1"/>
                    </a:solidFill>
                    <a:latin typeface="Angsana New" panose="02020603050405020304" pitchFamily="18" charset="-34"/>
                    <a:cs typeface="+mj-cs"/>
                  </a:rPr>
                  <a:t>เกณฑ์ประเมินผล</a:t>
                </a:r>
              </a:p>
            </p:txBody>
          </p:sp>
        </p:grpSp>
        <p:sp>
          <p:nvSpPr>
            <p:cNvPr id="81" name="Freeform 7"/>
            <p:cNvSpPr/>
            <p:nvPr/>
          </p:nvSpPr>
          <p:spPr>
            <a:xfrm>
              <a:off x="5266146" y="6115567"/>
              <a:ext cx="1208825" cy="53513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3051" tIns="133051" rIns="133051" bIns="133051" spcCol="1270" anchor="ctr"/>
            <a:lstStyle/>
            <a:p>
              <a:pPr algn="ctr" defTabSz="7334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h-TH" sz="2200" b="1" dirty="0">
                  <a:solidFill>
                    <a:schemeClr val="tx1"/>
                  </a:solidFill>
                  <a:latin typeface="Angsana New" panose="02020603050405020304" pitchFamily="18" charset="-34"/>
                  <a:cs typeface="+mj-cs"/>
                </a:rPr>
                <a:t>ทะเบียนคุม</a:t>
              </a:r>
            </a:p>
          </p:txBody>
        </p:sp>
      </p:grpSp>
      <p:sp>
        <p:nvSpPr>
          <p:cNvPr id="90" name="วงรี 89"/>
          <p:cNvSpPr/>
          <p:nvPr/>
        </p:nvSpPr>
        <p:spPr>
          <a:xfrm>
            <a:off x="7896204" y="5805269"/>
            <a:ext cx="432048" cy="432048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68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AngsanaUPC" panose="02020603050405020304" pitchFamily="18" charset="-34"/>
                <a:cs typeface="+mj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451772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03515" y="116636"/>
            <a:ext cx="4899942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งบทดลอง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15990"/>
          <a:stretch/>
        </p:blipFill>
        <p:spPr>
          <a:xfrm>
            <a:off x="1127450" y="801969"/>
            <a:ext cx="9540552" cy="6033162"/>
          </a:xfrm>
          <a:prstGeom prst="rect">
            <a:avLst/>
          </a:prstGeom>
        </p:spPr>
      </p:pic>
      <p:sp>
        <p:nvSpPr>
          <p:cNvPr id="6" name="สี่เหลี่ยมผืนผ้ามุมมน 5"/>
          <p:cNvSpPr/>
          <p:nvPr/>
        </p:nvSpPr>
        <p:spPr>
          <a:xfrm>
            <a:off x="4778128" y="1280197"/>
            <a:ext cx="2612896" cy="28803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ตัวอย่าง</a:t>
            </a:r>
          </a:p>
        </p:txBody>
      </p:sp>
    </p:spTree>
    <p:extLst>
      <p:ext uri="{BB962C8B-B14F-4D97-AF65-F5344CB8AC3E}">
        <p14:creationId xmlns:p14="http://schemas.microsoft.com/office/powerpoint/2010/main" val="30460652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03515" y="116636"/>
            <a:ext cx="4899942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งบทดลอง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6110"/>
          <a:stretch/>
        </p:blipFill>
        <p:spPr>
          <a:xfrm>
            <a:off x="1343473" y="957976"/>
            <a:ext cx="9324528" cy="5900024"/>
          </a:xfrm>
          <a:prstGeom prst="rect">
            <a:avLst/>
          </a:prstGeom>
        </p:spPr>
      </p:pic>
      <p:sp>
        <p:nvSpPr>
          <p:cNvPr id="8" name="สี่เหลี่ยมผืนผ้ามุมมน 7"/>
          <p:cNvSpPr/>
          <p:nvPr/>
        </p:nvSpPr>
        <p:spPr>
          <a:xfrm>
            <a:off x="4655845" y="1196753"/>
            <a:ext cx="2736304" cy="36004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ตัวอย่าง</a:t>
            </a:r>
          </a:p>
        </p:txBody>
      </p:sp>
    </p:spTree>
    <p:extLst>
      <p:ext uri="{BB962C8B-B14F-4D97-AF65-F5344CB8AC3E}">
        <p14:creationId xmlns:p14="http://schemas.microsoft.com/office/powerpoint/2010/main" val="6342430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03515" y="116636"/>
            <a:ext cx="4899942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งบทดลอง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3473" y="886072"/>
            <a:ext cx="9324528" cy="5971928"/>
          </a:xfrm>
          <a:prstGeom prst="rect">
            <a:avLst/>
          </a:prstGeom>
        </p:spPr>
      </p:pic>
      <p:sp>
        <p:nvSpPr>
          <p:cNvPr id="6" name="สี่เหลี่ยมผืนผ้ามุมมน 5"/>
          <p:cNvSpPr/>
          <p:nvPr/>
        </p:nvSpPr>
        <p:spPr>
          <a:xfrm>
            <a:off x="4742683" y="1003595"/>
            <a:ext cx="2588890" cy="28803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ตัวอย่าง</a:t>
            </a:r>
          </a:p>
        </p:txBody>
      </p:sp>
    </p:spTree>
    <p:extLst>
      <p:ext uri="{BB962C8B-B14F-4D97-AF65-F5344CB8AC3E}">
        <p14:creationId xmlns:p14="http://schemas.microsoft.com/office/powerpoint/2010/main" val="3243615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รูปภาพ 78" descr="s1_2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75" y="-133350"/>
            <a:ext cx="52197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สี่เหลี่ยมผืนผ้า 14"/>
          <p:cNvSpPr/>
          <p:nvPr/>
        </p:nvSpPr>
        <p:spPr>
          <a:xfrm>
            <a:off x="7020868" y="-10668"/>
            <a:ext cx="2679792" cy="1316482"/>
          </a:xfrm>
          <a:prstGeom prst="rect">
            <a:avLst/>
          </a:prstGeom>
          <a:noFill/>
        </p:spPr>
        <p:txBody>
          <a:bodyPr lIns="84550" tIns="42275" rIns="84550" bIns="42275">
            <a:spAutoFit/>
          </a:bodyPr>
          <a:lstStyle/>
          <a:p>
            <a:pPr>
              <a:defRPr/>
            </a:pPr>
            <a:r>
              <a:rPr lang="th-TH" sz="400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ความถูกต้อง (</a:t>
            </a:r>
            <a:r>
              <a:rPr lang="en-US" sz="400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Accuracy</a:t>
            </a:r>
            <a:r>
              <a:rPr lang="th-TH" sz="400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4002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4580" name="กลุ่ม 121"/>
          <p:cNvGrpSpPr>
            <a:grpSpLocks/>
          </p:cNvGrpSpPr>
          <p:nvPr/>
        </p:nvGrpSpPr>
        <p:grpSpPr bwMode="auto">
          <a:xfrm>
            <a:off x="1495425" y="544514"/>
            <a:ext cx="5297488" cy="5383212"/>
            <a:chOff x="-47062" y="315224"/>
            <a:chExt cx="5297149" cy="5384274"/>
          </a:xfrm>
        </p:grpSpPr>
        <p:grpSp>
          <p:nvGrpSpPr>
            <p:cNvPr id="24620" name="กลุ่ม 88"/>
            <p:cNvGrpSpPr>
              <a:grpSpLocks/>
            </p:cNvGrpSpPr>
            <p:nvPr/>
          </p:nvGrpSpPr>
          <p:grpSpPr bwMode="auto">
            <a:xfrm>
              <a:off x="1587887" y="2287294"/>
              <a:ext cx="2360037" cy="2127754"/>
              <a:chOff x="1616462" y="2306344"/>
              <a:chExt cx="2360037" cy="2127754"/>
            </a:xfrm>
          </p:grpSpPr>
          <p:pic>
            <p:nvPicPr>
              <p:cNvPr id="2465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310" t="58659" r="60628" b="21999"/>
              <a:stretch>
                <a:fillRect/>
              </a:stretch>
            </p:blipFill>
            <p:spPr bwMode="auto">
              <a:xfrm>
                <a:off x="1616462" y="2306344"/>
                <a:ext cx="2360037" cy="2127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4660" name="TextBox 101"/>
              <p:cNvSpPr txBox="1">
                <a:spLocks noChangeArrowheads="1"/>
              </p:cNvSpPr>
              <p:nvPr/>
            </p:nvSpPr>
            <p:spPr bwMode="auto">
              <a:xfrm>
                <a:off x="2033309" y="2582222"/>
                <a:ext cx="1563447" cy="85337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400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เอกสาร/หลักฐาน</a:t>
                </a:r>
                <a:endParaRPr lang="th-TH" sz="10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24621" name="กลุ่ม 117"/>
            <p:cNvGrpSpPr>
              <a:grpSpLocks/>
            </p:cNvGrpSpPr>
            <p:nvPr/>
          </p:nvGrpSpPr>
          <p:grpSpPr bwMode="auto">
            <a:xfrm>
              <a:off x="1789558" y="1093252"/>
              <a:ext cx="1409610" cy="1475078"/>
              <a:chOff x="1789558" y="1093252"/>
              <a:chExt cx="1409610" cy="1475078"/>
            </a:xfrm>
          </p:grpSpPr>
          <p:sp>
            <p:nvSpPr>
              <p:cNvPr id="100" name="รูปแบบอิสระ 55"/>
              <p:cNvSpPr/>
              <p:nvPr/>
            </p:nvSpPr>
            <p:spPr>
              <a:xfrm rot="5908686">
                <a:off x="1592611" y="2014210"/>
                <a:ext cx="839954" cy="207950"/>
              </a:xfrm>
              <a:custGeom>
                <a:avLst/>
                <a:gdLst>
                  <a:gd name="connsiteX0" fmla="*/ 1119116 w 1119116"/>
                  <a:gd name="connsiteY0" fmla="*/ 0 h 218365"/>
                  <a:gd name="connsiteX1" fmla="*/ 750626 w 1119116"/>
                  <a:gd name="connsiteY1" fmla="*/ 218365 h 218365"/>
                  <a:gd name="connsiteX2" fmla="*/ 0 w 1119116"/>
                  <a:gd name="connsiteY2" fmla="*/ 218365 h 21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9116" h="218365">
                    <a:moveTo>
                      <a:pt x="1119116" y="0"/>
                    </a:moveTo>
                    <a:lnTo>
                      <a:pt x="750626" y="218365"/>
                    </a:lnTo>
                    <a:lnTo>
                      <a:pt x="0" y="218365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95" name="สามเหลี่ยมหน้าจั่ว 49"/>
              <p:cNvSpPr/>
              <p:nvPr/>
            </p:nvSpPr>
            <p:spPr>
              <a:xfrm flipV="1">
                <a:off x="2288001" y="1758545"/>
                <a:ext cx="487331" cy="809785"/>
              </a:xfrm>
              <a:prstGeom prst="triangle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94" name="วงรี 48"/>
              <p:cNvSpPr/>
              <p:nvPr/>
            </p:nvSpPr>
            <p:spPr>
              <a:xfrm>
                <a:off x="1789558" y="1093252"/>
                <a:ext cx="1409610" cy="1165455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2057828" y="1261560"/>
                <a:ext cx="844496" cy="8533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u="sng" dirty="0">
                    <a:solidFill>
                      <a:schemeClr val="accent6">
                        <a:lumMod val="50000"/>
                      </a:schemeClr>
                    </a:solidFill>
                    <a:latin typeface="TH SarabunPSK" pitchFamily="34" charset="-34"/>
                    <a:cs typeface="TH SarabunPSK" pitchFamily="34" charset="-34"/>
                  </a:rPr>
                  <a:t>30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เงินสด</a:t>
                </a:r>
              </a:p>
            </p:txBody>
          </p:sp>
        </p:grpSp>
        <p:grpSp>
          <p:nvGrpSpPr>
            <p:cNvPr id="24622" name="กลุ่ม 120"/>
            <p:cNvGrpSpPr>
              <a:grpSpLocks/>
            </p:cNvGrpSpPr>
            <p:nvPr/>
          </p:nvGrpSpPr>
          <p:grpSpPr bwMode="auto">
            <a:xfrm>
              <a:off x="3142022" y="1328249"/>
              <a:ext cx="1690579" cy="1238494"/>
              <a:chOff x="3142022" y="1328249"/>
              <a:chExt cx="1690579" cy="1238494"/>
            </a:xfrm>
          </p:grpSpPr>
          <p:sp>
            <p:nvSpPr>
              <p:cNvPr id="98" name="สามเหลี่ยมหน้าจั่ว 52"/>
              <p:cNvSpPr/>
              <p:nvPr/>
            </p:nvSpPr>
            <p:spPr>
              <a:xfrm rot="2890969" flipV="1">
                <a:off x="3304666" y="1876945"/>
                <a:ext cx="485871" cy="811160"/>
              </a:xfrm>
              <a:prstGeom prst="triangle">
                <a:avLst/>
              </a:prstGeom>
              <a:gradFill flip="none" rotWithShape="1">
                <a:gsLst>
                  <a:gs pos="0">
                    <a:srgbClr val="00B050">
                      <a:tint val="66000"/>
                      <a:satMod val="160000"/>
                    </a:srgbClr>
                  </a:gs>
                  <a:gs pos="50000">
                    <a:srgbClr val="00B050">
                      <a:tint val="44500"/>
                      <a:satMod val="160000"/>
                    </a:srgbClr>
                  </a:gs>
                  <a:gs pos="100000">
                    <a:srgbClr val="00B05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01" name="รูปแบบอิสระ 56"/>
              <p:cNvSpPr/>
              <p:nvPr/>
            </p:nvSpPr>
            <p:spPr>
              <a:xfrm rot="18182685">
                <a:off x="2966490" y="2003886"/>
                <a:ext cx="951100" cy="174614"/>
              </a:xfrm>
              <a:custGeom>
                <a:avLst/>
                <a:gdLst>
                  <a:gd name="connsiteX0" fmla="*/ 0 w 1269242"/>
                  <a:gd name="connsiteY0" fmla="*/ 232012 h 232012"/>
                  <a:gd name="connsiteX1" fmla="*/ 395785 w 1269242"/>
                  <a:gd name="connsiteY1" fmla="*/ 13648 h 232012"/>
                  <a:gd name="connsiteX2" fmla="*/ 1269242 w 1269242"/>
                  <a:gd name="connsiteY2" fmla="*/ 0 h 232012"/>
                  <a:gd name="connsiteX3" fmla="*/ 1269242 w 1269242"/>
                  <a:gd name="connsiteY3" fmla="*/ 0 h 23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242" h="232012">
                    <a:moveTo>
                      <a:pt x="0" y="232012"/>
                    </a:moveTo>
                    <a:lnTo>
                      <a:pt x="395785" y="13648"/>
                    </a:lnTo>
                    <a:lnTo>
                      <a:pt x="1269242" y="0"/>
                    </a:lnTo>
                    <a:lnTo>
                      <a:pt x="1269242" y="0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96" name="วงรี 50"/>
              <p:cNvSpPr/>
              <p:nvPr/>
            </p:nvSpPr>
            <p:spPr>
              <a:xfrm>
                <a:off x="3357908" y="1328249"/>
                <a:ext cx="1406435" cy="1205149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50">
                      <a:tint val="66000"/>
                      <a:satMod val="160000"/>
                    </a:srgbClr>
                  </a:gs>
                  <a:gs pos="50000">
                    <a:srgbClr val="00B050">
                      <a:tint val="44500"/>
                      <a:satMod val="160000"/>
                    </a:srgbClr>
                  </a:gs>
                  <a:gs pos="100000">
                    <a:srgbClr val="00B05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3251552" y="1390173"/>
                <a:ext cx="1581049" cy="8533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u="sng" dirty="0">
                    <a:solidFill>
                      <a:schemeClr val="accent6">
                        <a:lumMod val="50000"/>
                      </a:schemeClr>
                    </a:solidFill>
                    <a:latin typeface="TH SarabunPSK" pitchFamily="34" charset="-34"/>
                    <a:cs typeface="TH SarabunPSK" pitchFamily="34" charset="-34"/>
                  </a:rPr>
                  <a:t>40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เงินฝากธนาคาร</a:t>
                </a:r>
              </a:p>
            </p:txBody>
          </p:sp>
        </p:grpSp>
        <p:grpSp>
          <p:nvGrpSpPr>
            <p:cNvPr id="24623" name="กลุ่ม 102"/>
            <p:cNvGrpSpPr>
              <a:grpSpLocks/>
            </p:cNvGrpSpPr>
            <p:nvPr/>
          </p:nvGrpSpPr>
          <p:grpSpPr bwMode="auto">
            <a:xfrm>
              <a:off x="75168" y="1712500"/>
              <a:ext cx="1955676" cy="1367107"/>
              <a:chOff x="75168" y="1702975"/>
              <a:chExt cx="1955676" cy="1367107"/>
            </a:xfrm>
          </p:grpSpPr>
          <p:sp>
            <p:nvSpPr>
              <p:cNvPr id="99" name="รูปแบบอิสระ 54"/>
              <p:cNvSpPr/>
              <p:nvPr/>
            </p:nvSpPr>
            <p:spPr>
              <a:xfrm>
                <a:off x="97392" y="2712824"/>
                <a:ext cx="634959" cy="214354"/>
              </a:xfrm>
              <a:custGeom>
                <a:avLst/>
                <a:gdLst>
                  <a:gd name="connsiteX0" fmla="*/ 846161 w 846161"/>
                  <a:gd name="connsiteY0" fmla="*/ 0 h 286603"/>
                  <a:gd name="connsiteX1" fmla="*/ 655092 w 846161"/>
                  <a:gd name="connsiteY1" fmla="*/ 286603 h 286603"/>
                  <a:gd name="connsiteX2" fmla="*/ 0 w 846161"/>
                  <a:gd name="connsiteY2" fmla="*/ 272955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6161" h="286603">
                    <a:moveTo>
                      <a:pt x="846161" y="0"/>
                    </a:moveTo>
                    <a:lnTo>
                      <a:pt x="655092" y="286603"/>
                    </a:lnTo>
                    <a:lnTo>
                      <a:pt x="0" y="272955"/>
                    </a:ln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93" name="สามเหลี่ยมหน้าจั่ว 47"/>
              <p:cNvSpPr/>
              <p:nvPr/>
            </p:nvSpPr>
            <p:spPr>
              <a:xfrm rot="18397508" flipV="1">
                <a:off x="1308513" y="2422360"/>
                <a:ext cx="485871" cy="809573"/>
              </a:xfrm>
              <a:prstGeom prst="triangle">
                <a:avLst/>
              </a:prstGeom>
              <a:gradFill flip="none" rotWithShape="1">
                <a:gsLst>
                  <a:gs pos="0">
                    <a:srgbClr val="FF0000">
                      <a:tint val="66000"/>
                      <a:satMod val="160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92" name="วงรี 46"/>
              <p:cNvSpPr/>
              <p:nvPr/>
            </p:nvSpPr>
            <p:spPr>
              <a:xfrm>
                <a:off x="381535" y="1774426"/>
                <a:ext cx="1403260" cy="1206738"/>
              </a:xfrm>
              <a:prstGeom prst="ellipse">
                <a:avLst/>
              </a:prstGeom>
              <a:gradFill flip="none" rotWithShape="1">
                <a:gsLst>
                  <a:gs pos="0">
                    <a:srgbClr val="FF0000">
                      <a:tint val="66000"/>
                      <a:satMod val="160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75168" y="1702975"/>
                <a:ext cx="1955676" cy="123162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u="sng" dirty="0">
                    <a:solidFill>
                      <a:schemeClr val="accent6">
                        <a:lumMod val="50000"/>
                      </a:schemeClr>
                    </a:solidFill>
                    <a:latin typeface="TH SarabunPSK" pitchFamily="34" charset="-34"/>
                    <a:cs typeface="TH SarabunPSK" pitchFamily="34" charset="-34"/>
                  </a:rPr>
                  <a:t>60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ผิดดุล/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พักไม่มียอดคงค้าง</a:t>
                </a:r>
              </a:p>
            </p:txBody>
          </p:sp>
        </p:grpSp>
        <p:grpSp>
          <p:nvGrpSpPr>
            <p:cNvPr id="24624" name="กลุ่ม 86"/>
            <p:cNvGrpSpPr>
              <a:grpSpLocks/>
            </p:cNvGrpSpPr>
            <p:nvPr/>
          </p:nvGrpSpPr>
          <p:grpSpPr bwMode="auto">
            <a:xfrm>
              <a:off x="3500774" y="2857313"/>
              <a:ext cx="1749313" cy="1384573"/>
              <a:chOff x="3500774" y="2857313"/>
              <a:chExt cx="1749313" cy="1384573"/>
            </a:xfrm>
          </p:grpSpPr>
          <p:sp>
            <p:nvSpPr>
              <p:cNvPr id="75" name="Freeform 21"/>
              <p:cNvSpPr/>
              <p:nvPr/>
            </p:nvSpPr>
            <p:spPr>
              <a:xfrm rot="20174074">
                <a:off x="3886511" y="4140266"/>
                <a:ext cx="684169" cy="101620"/>
              </a:xfrm>
              <a:custGeom>
                <a:avLst/>
                <a:gdLst>
                  <a:gd name="connsiteX0" fmla="*/ 0 w 657225"/>
                  <a:gd name="connsiteY0" fmla="*/ 0 h 171450"/>
                  <a:gd name="connsiteX1" fmla="*/ 219075 w 657225"/>
                  <a:gd name="connsiteY1" fmla="*/ 171450 h 171450"/>
                  <a:gd name="connsiteX2" fmla="*/ 657225 w 657225"/>
                  <a:gd name="connsiteY2" fmla="*/ 16192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25" h="171450">
                    <a:moveTo>
                      <a:pt x="0" y="0"/>
                    </a:moveTo>
                    <a:lnTo>
                      <a:pt x="219075" y="171450"/>
                    </a:lnTo>
                    <a:lnTo>
                      <a:pt x="657225" y="161925"/>
                    </a:lnTo>
                  </a:path>
                </a:pathLst>
              </a:cu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 dirty="0"/>
              </a:p>
            </p:txBody>
          </p:sp>
          <p:sp>
            <p:nvSpPr>
              <p:cNvPr id="97" name="วงรี 51"/>
              <p:cNvSpPr/>
              <p:nvPr/>
            </p:nvSpPr>
            <p:spPr>
              <a:xfrm>
                <a:off x="3770632" y="2857313"/>
                <a:ext cx="1404847" cy="120673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17" name="สามเหลี่ยมหน้าจั่ว 66"/>
              <p:cNvSpPr/>
              <p:nvPr/>
            </p:nvSpPr>
            <p:spPr>
              <a:xfrm rot="7851399" flipV="1">
                <a:off x="3662625" y="2984444"/>
                <a:ext cx="485871" cy="809573"/>
              </a:xfrm>
              <a:prstGeom prst="triangle">
                <a:avLst/>
              </a:prstGeom>
              <a:solidFill>
                <a:srgbClr val="8497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3670625" y="2962108"/>
                <a:ext cx="1579462" cy="8533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u="sng" dirty="0">
                    <a:solidFill>
                      <a:schemeClr val="accent6">
                        <a:lumMod val="50000"/>
                      </a:schemeClr>
                    </a:solidFill>
                    <a:latin typeface="TH SarabunPSK" pitchFamily="34" charset="-34"/>
                    <a:cs typeface="TH SarabunPSK" pitchFamily="34" charset="-34"/>
                  </a:rPr>
                  <a:t>40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เงินฝากคลัง</a:t>
                </a:r>
              </a:p>
            </p:txBody>
          </p:sp>
        </p:grpSp>
        <p:grpSp>
          <p:nvGrpSpPr>
            <p:cNvPr id="24625" name="กลุ่ม 83"/>
            <p:cNvGrpSpPr>
              <a:grpSpLocks/>
            </p:cNvGrpSpPr>
            <p:nvPr/>
          </p:nvGrpSpPr>
          <p:grpSpPr bwMode="auto">
            <a:xfrm>
              <a:off x="2800731" y="4343506"/>
              <a:ext cx="1809634" cy="1355992"/>
              <a:chOff x="2800731" y="4343506"/>
              <a:chExt cx="1809634" cy="1355992"/>
            </a:xfrm>
          </p:grpSpPr>
          <p:sp>
            <p:nvSpPr>
              <p:cNvPr id="111" name="สามเหลี่ยมหน้าจั่ว 66"/>
              <p:cNvSpPr/>
              <p:nvPr/>
            </p:nvSpPr>
            <p:spPr>
              <a:xfrm rot="8229025" flipV="1">
                <a:off x="2940422" y="4343506"/>
                <a:ext cx="485744" cy="809784"/>
              </a:xfrm>
              <a:prstGeom prst="triangle">
                <a:avLst/>
              </a:prstGeom>
              <a:gradFill flip="none" rotWithShape="1">
                <a:gsLst>
                  <a:gs pos="0">
                    <a:srgbClr val="00B0F0">
                      <a:tint val="66000"/>
                      <a:satMod val="160000"/>
                    </a:srgbClr>
                  </a:gs>
                  <a:gs pos="50000">
                    <a:srgbClr val="00B0F0">
                      <a:tint val="44500"/>
                      <a:satMod val="160000"/>
                    </a:srgbClr>
                  </a:gs>
                  <a:gs pos="100000">
                    <a:srgbClr val="00B0F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10" name="วงรี 65"/>
              <p:cNvSpPr/>
              <p:nvPr/>
            </p:nvSpPr>
            <p:spPr>
              <a:xfrm>
                <a:off x="3024555" y="4492760"/>
                <a:ext cx="1403260" cy="120673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tint val="66000"/>
                      <a:satMod val="160000"/>
                    </a:srgbClr>
                  </a:gs>
                  <a:gs pos="50000">
                    <a:srgbClr val="00B0F0">
                      <a:tint val="44500"/>
                      <a:satMod val="160000"/>
                    </a:srgbClr>
                  </a:gs>
                  <a:gs pos="100000">
                    <a:srgbClr val="00B0F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2805494" y="4497524"/>
                <a:ext cx="1804871" cy="7904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u="sng" dirty="0">
                    <a:solidFill>
                      <a:schemeClr val="accent6">
                        <a:lumMod val="50000"/>
                      </a:schemeClr>
                    </a:solidFill>
                    <a:latin typeface="TH SarabunPSK" pitchFamily="34" charset="-34"/>
                    <a:cs typeface="TH SarabunPSK" pitchFamily="34" charset="-34"/>
                  </a:rPr>
                  <a:t>50</a:t>
                </a:r>
              </a:p>
              <a:p>
                <a:pPr algn="ctr">
                  <a:defRPr/>
                </a:pPr>
                <a:r>
                  <a:rPr lang="th-TH" sz="2000" b="1" dirty="0">
                    <a:latin typeface="TH SarabunPSK" pitchFamily="34" charset="-34"/>
                    <a:cs typeface="TH SarabunPSK" pitchFamily="34" charset="-34"/>
                  </a:rPr>
                  <a:t>ลูกหนี้เงินยืม</a:t>
                </a:r>
              </a:p>
            </p:txBody>
          </p:sp>
          <p:sp>
            <p:nvSpPr>
              <p:cNvPr id="22" name="Freeform 21"/>
              <p:cNvSpPr/>
              <p:nvPr/>
            </p:nvSpPr>
            <p:spPr>
              <a:xfrm rot="11729228">
                <a:off x="2800731" y="4408607"/>
                <a:ext cx="682581" cy="101620"/>
              </a:xfrm>
              <a:custGeom>
                <a:avLst/>
                <a:gdLst>
                  <a:gd name="connsiteX0" fmla="*/ 0 w 657225"/>
                  <a:gd name="connsiteY0" fmla="*/ 0 h 171450"/>
                  <a:gd name="connsiteX1" fmla="*/ 219075 w 657225"/>
                  <a:gd name="connsiteY1" fmla="*/ 171450 h 171450"/>
                  <a:gd name="connsiteX2" fmla="*/ 657225 w 657225"/>
                  <a:gd name="connsiteY2" fmla="*/ 16192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25" h="171450">
                    <a:moveTo>
                      <a:pt x="0" y="0"/>
                    </a:moveTo>
                    <a:lnTo>
                      <a:pt x="219075" y="171450"/>
                    </a:lnTo>
                    <a:lnTo>
                      <a:pt x="657225" y="161925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 dirty="0"/>
              </a:p>
            </p:txBody>
          </p:sp>
        </p:grpSp>
        <p:grpSp>
          <p:nvGrpSpPr>
            <p:cNvPr id="24626" name="กลุ่ม 79"/>
            <p:cNvGrpSpPr>
              <a:grpSpLocks/>
            </p:cNvGrpSpPr>
            <p:nvPr/>
          </p:nvGrpSpPr>
          <p:grpSpPr bwMode="auto">
            <a:xfrm>
              <a:off x="513290" y="4257764"/>
              <a:ext cx="2023932" cy="1272912"/>
              <a:chOff x="760940" y="4219664"/>
              <a:chExt cx="2023932" cy="1272912"/>
            </a:xfrm>
          </p:grpSpPr>
          <p:sp>
            <p:nvSpPr>
              <p:cNvPr id="115" name="รูปแบบอิสระ 67"/>
              <p:cNvSpPr/>
              <p:nvPr/>
            </p:nvSpPr>
            <p:spPr>
              <a:xfrm>
                <a:off x="760940" y="5262858"/>
                <a:ext cx="634959" cy="214354"/>
              </a:xfrm>
              <a:custGeom>
                <a:avLst/>
                <a:gdLst>
                  <a:gd name="connsiteX0" fmla="*/ 846161 w 846161"/>
                  <a:gd name="connsiteY0" fmla="*/ 0 h 286603"/>
                  <a:gd name="connsiteX1" fmla="*/ 655092 w 846161"/>
                  <a:gd name="connsiteY1" fmla="*/ 286603 h 286603"/>
                  <a:gd name="connsiteX2" fmla="*/ 0 w 846161"/>
                  <a:gd name="connsiteY2" fmla="*/ 272955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6161" h="286603">
                    <a:moveTo>
                      <a:pt x="846161" y="0"/>
                    </a:moveTo>
                    <a:lnTo>
                      <a:pt x="655092" y="286603"/>
                    </a:lnTo>
                    <a:lnTo>
                      <a:pt x="0" y="272955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14" name="สามเหลี่ยมหน้าจั่ว 66"/>
              <p:cNvSpPr/>
              <p:nvPr/>
            </p:nvSpPr>
            <p:spPr>
              <a:xfrm rot="13760528" flipV="1">
                <a:off x="2136356" y="4274550"/>
                <a:ext cx="487459" cy="809573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2">
                      <a:lumMod val="75000"/>
                      <a:tint val="66000"/>
                      <a:satMod val="160000"/>
                    </a:schemeClr>
                  </a:gs>
                  <a:gs pos="50000">
                    <a:schemeClr val="accent2">
                      <a:lumMod val="75000"/>
                      <a:tint val="44500"/>
                      <a:satMod val="160000"/>
                    </a:schemeClr>
                  </a:gs>
                  <a:gs pos="100000">
                    <a:schemeClr val="accent2">
                      <a:lumMod val="75000"/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13" name="วงรี 65"/>
              <p:cNvSpPr/>
              <p:nvPr/>
            </p:nvSpPr>
            <p:spPr>
              <a:xfrm>
                <a:off x="1026035" y="4219664"/>
                <a:ext cx="1404848" cy="12067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75000"/>
                      <a:tint val="66000"/>
                      <a:satMod val="160000"/>
                    </a:schemeClr>
                  </a:gs>
                  <a:gs pos="50000">
                    <a:schemeClr val="accent2">
                      <a:lumMod val="75000"/>
                      <a:tint val="44500"/>
                      <a:satMod val="160000"/>
                    </a:schemeClr>
                  </a:gs>
                  <a:gs pos="100000">
                    <a:schemeClr val="accent2">
                      <a:lumMod val="75000"/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822847" y="4260947"/>
                <a:ext cx="1804872" cy="123162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u="sng" dirty="0">
                    <a:solidFill>
                      <a:schemeClr val="accent6">
                        <a:lumMod val="50000"/>
                      </a:schemeClr>
                    </a:solidFill>
                    <a:latin typeface="TH SarabunPSK" pitchFamily="34" charset="-34"/>
                    <a:cs typeface="TH SarabunPSK" pitchFamily="34" charset="-34"/>
                  </a:rPr>
                  <a:t>40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ใบสำคัญค้างจ่าย/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เจ้าหนี้</a:t>
                </a:r>
              </a:p>
            </p:txBody>
          </p:sp>
        </p:grpSp>
        <p:grpSp>
          <p:nvGrpSpPr>
            <p:cNvPr id="24627" name="กลุ่ม 89"/>
            <p:cNvGrpSpPr>
              <a:grpSpLocks/>
            </p:cNvGrpSpPr>
            <p:nvPr/>
          </p:nvGrpSpPr>
          <p:grpSpPr bwMode="auto">
            <a:xfrm>
              <a:off x="-47062" y="2992277"/>
              <a:ext cx="1898529" cy="1389336"/>
              <a:chOff x="-47062" y="2992277"/>
              <a:chExt cx="1898529" cy="1389336"/>
            </a:xfrm>
          </p:grpSpPr>
          <p:sp>
            <p:nvSpPr>
              <p:cNvPr id="108" name="รูปแบบอิสระ 67"/>
              <p:cNvSpPr/>
              <p:nvPr/>
            </p:nvSpPr>
            <p:spPr>
              <a:xfrm>
                <a:off x="102153" y="4167259"/>
                <a:ext cx="634960" cy="214354"/>
              </a:xfrm>
              <a:custGeom>
                <a:avLst/>
                <a:gdLst>
                  <a:gd name="connsiteX0" fmla="*/ 846161 w 846161"/>
                  <a:gd name="connsiteY0" fmla="*/ 0 h 286603"/>
                  <a:gd name="connsiteX1" fmla="*/ 655092 w 846161"/>
                  <a:gd name="connsiteY1" fmla="*/ 286603 h 286603"/>
                  <a:gd name="connsiteX2" fmla="*/ 0 w 846161"/>
                  <a:gd name="connsiteY2" fmla="*/ 272955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6161" h="286603">
                    <a:moveTo>
                      <a:pt x="846161" y="0"/>
                    </a:moveTo>
                    <a:lnTo>
                      <a:pt x="655092" y="286603"/>
                    </a:lnTo>
                    <a:lnTo>
                      <a:pt x="0" y="272955"/>
                    </a:lnTo>
                  </a:path>
                </a:pathLst>
              </a:custGeom>
              <a:noFill/>
              <a:ln>
                <a:solidFill>
                  <a:srgbClr val="CC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07" name="สามเหลี่ยมหน้าจั่ว 66"/>
              <p:cNvSpPr/>
              <p:nvPr/>
            </p:nvSpPr>
            <p:spPr>
              <a:xfrm rot="15965568" flipV="1">
                <a:off x="1202951" y="3315504"/>
                <a:ext cx="485871" cy="811160"/>
              </a:xfrm>
              <a:prstGeom prst="triangle">
                <a:avLst>
                  <a:gd name="adj" fmla="val 62797"/>
                </a:avLst>
              </a:prstGeom>
              <a:gradFill flip="none" rotWithShape="1">
                <a:gsLst>
                  <a:gs pos="0">
                    <a:srgbClr val="CC0099">
                      <a:tint val="66000"/>
                      <a:satMod val="160000"/>
                    </a:srgbClr>
                  </a:gs>
                  <a:gs pos="50000">
                    <a:srgbClr val="CC0099">
                      <a:tint val="44500"/>
                      <a:satMod val="160000"/>
                    </a:srgbClr>
                  </a:gs>
                  <a:gs pos="100000">
                    <a:srgbClr val="CC0099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06" name="วงรี 65"/>
              <p:cNvSpPr/>
              <p:nvPr/>
            </p:nvSpPr>
            <p:spPr>
              <a:xfrm>
                <a:off x="91042" y="3039911"/>
                <a:ext cx="1404847" cy="1205150"/>
              </a:xfrm>
              <a:prstGeom prst="ellipse">
                <a:avLst/>
              </a:prstGeom>
              <a:gradFill flip="none" rotWithShape="1">
                <a:gsLst>
                  <a:gs pos="0">
                    <a:srgbClr val="CC0099">
                      <a:tint val="66000"/>
                      <a:satMod val="160000"/>
                    </a:srgbClr>
                  </a:gs>
                  <a:gs pos="50000">
                    <a:srgbClr val="CC0099">
                      <a:tint val="44500"/>
                      <a:satMod val="160000"/>
                    </a:srgbClr>
                  </a:gs>
                  <a:gs pos="100000">
                    <a:srgbClr val="CC0099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2100" dirty="0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-47062" y="2992277"/>
                <a:ext cx="1696930" cy="123162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u="sng" dirty="0">
                    <a:solidFill>
                      <a:schemeClr val="accent6">
                        <a:lumMod val="50000"/>
                      </a:schemeClr>
                    </a:solidFill>
                    <a:latin typeface="TH SarabunPSK" pitchFamily="34" charset="-34"/>
                    <a:cs typeface="TH SarabunPSK" pitchFamily="34" charset="-34"/>
                  </a:rPr>
                  <a:t>40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วัสดุ 15</a:t>
                </a:r>
              </a:p>
              <a:p>
                <a:pPr algn="ctr">
                  <a:defRPr/>
                </a:pPr>
                <a:r>
                  <a:rPr lang="th-TH" sz="2400" b="1" dirty="0">
                    <a:latin typeface="TH SarabunPSK" pitchFamily="34" charset="-34"/>
                    <a:cs typeface="TH SarabunPSK" pitchFamily="34" charset="-34"/>
                  </a:rPr>
                  <a:t>ครุภัณฑ์ 25</a:t>
                </a:r>
              </a:p>
            </p:txBody>
          </p:sp>
        </p:grpSp>
        <p:grpSp>
          <p:nvGrpSpPr>
            <p:cNvPr id="24628" name="Group 129"/>
            <p:cNvGrpSpPr>
              <a:grpSpLocks/>
            </p:cNvGrpSpPr>
            <p:nvPr/>
          </p:nvGrpSpPr>
          <p:grpSpPr bwMode="auto">
            <a:xfrm>
              <a:off x="1624469" y="315224"/>
              <a:ext cx="1497820" cy="560348"/>
              <a:chOff x="1950765" y="4464853"/>
              <a:chExt cx="1497820" cy="560348"/>
            </a:xfrm>
          </p:grpSpPr>
          <p:sp>
            <p:nvSpPr>
              <p:cNvPr id="131" name="Flowchart: Terminator 130"/>
              <p:cNvSpPr/>
              <p:nvPr/>
            </p:nvSpPr>
            <p:spPr>
              <a:xfrm>
                <a:off x="1950765" y="4464853"/>
                <a:ext cx="1485805" cy="476344"/>
              </a:xfrm>
              <a:prstGeom prst="flowChartTerminator">
                <a:avLst/>
              </a:prstGeom>
              <a:gradFill flip="none" rotWithShape="1">
                <a:gsLst>
                  <a:gs pos="0">
                    <a:srgbClr val="5B9BD5">
                      <a:tint val="66000"/>
                      <a:satMod val="160000"/>
                    </a:srgbClr>
                  </a:gs>
                  <a:gs pos="50000">
                    <a:srgbClr val="5B9BD5">
                      <a:tint val="44500"/>
                      <a:satMod val="160000"/>
                    </a:srgbClr>
                  </a:gs>
                  <a:gs pos="100000">
                    <a:srgbClr val="5B9BD5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 dirty="0"/>
              </a:p>
            </p:txBody>
          </p:sp>
          <p:sp>
            <p:nvSpPr>
              <p:cNvPr id="24630" name="TextBox 131"/>
              <p:cNvSpPr txBox="1">
                <a:spLocks noChangeArrowheads="1"/>
              </p:cNvSpPr>
              <p:nvPr/>
            </p:nvSpPr>
            <p:spPr bwMode="auto">
              <a:xfrm>
                <a:off x="1962686" y="4487116"/>
                <a:ext cx="1485899" cy="5380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ยอดคงเหลือ</a:t>
                </a:r>
              </a:p>
            </p:txBody>
          </p:sp>
        </p:grpSp>
      </p:grpSp>
      <p:grpSp>
        <p:nvGrpSpPr>
          <p:cNvPr id="24581" name="กลุ่ม 133"/>
          <p:cNvGrpSpPr>
            <a:grpSpLocks/>
          </p:cNvGrpSpPr>
          <p:nvPr/>
        </p:nvGrpSpPr>
        <p:grpSpPr bwMode="auto">
          <a:xfrm>
            <a:off x="6588132" y="1606555"/>
            <a:ext cx="4397375" cy="5013325"/>
            <a:chOff x="5168750" y="1663061"/>
            <a:chExt cx="4396839" cy="5013863"/>
          </a:xfrm>
        </p:grpSpPr>
        <p:grpSp>
          <p:nvGrpSpPr>
            <p:cNvPr id="24594" name="Group 35"/>
            <p:cNvGrpSpPr>
              <a:grpSpLocks/>
            </p:cNvGrpSpPr>
            <p:nvPr/>
          </p:nvGrpSpPr>
          <p:grpSpPr bwMode="auto">
            <a:xfrm>
              <a:off x="7068181" y="1663061"/>
              <a:ext cx="2497408" cy="538037"/>
              <a:chOff x="7143382" y="1606560"/>
              <a:chExt cx="2497408" cy="538037"/>
            </a:xfrm>
          </p:grpSpPr>
          <p:sp>
            <p:nvSpPr>
              <p:cNvPr id="135" name="Flowchart: Terminator 134"/>
              <p:cNvSpPr/>
              <p:nvPr/>
            </p:nvSpPr>
            <p:spPr>
              <a:xfrm>
                <a:off x="7278878" y="1652603"/>
                <a:ext cx="2106357" cy="476301"/>
              </a:xfrm>
              <a:prstGeom prst="flowChartTerminator">
                <a:avLst/>
              </a:prstGeom>
              <a:gradFill flip="none" rotWithShape="1">
                <a:gsLst>
                  <a:gs pos="0">
                    <a:srgbClr val="5B9BD5">
                      <a:tint val="66000"/>
                      <a:satMod val="160000"/>
                    </a:srgbClr>
                  </a:gs>
                  <a:gs pos="50000">
                    <a:srgbClr val="5B9BD5">
                      <a:tint val="44500"/>
                      <a:satMod val="160000"/>
                    </a:srgbClr>
                  </a:gs>
                  <a:gs pos="100000">
                    <a:srgbClr val="5B9BD5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 dirty="0"/>
              </a:p>
            </p:txBody>
          </p:sp>
          <p:sp>
            <p:nvSpPr>
              <p:cNvPr id="24619" name="TextBox 135"/>
              <p:cNvSpPr txBox="1">
                <a:spLocks noChangeArrowheads="1"/>
              </p:cNvSpPr>
              <p:nvPr/>
            </p:nvSpPr>
            <p:spPr bwMode="auto">
              <a:xfrm>
                <a:off x="7143382" y="1606560"/>
                <a:ext cx="2497408" cy="538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รายการเคลื่อนไหว</a:t>
                </a:r>
              </a:p>
            </p:txBody>
          </p:sp>
        </p:grpSp>
        <p:grpSp>
          <p:nvGrpSpPr>
            <p:cNvPr id="24595" name="กลุ่ม 132"/>
            <p:cNvGrpSpPr>
              <a:grpSpLocks/>
            </p:cNvGrpSpPr>
            <p:nvPr/>
          </p:nvGrpSpPr>
          <p:grpSpPr bwMode="auto">
            <a:xfrm>
              <a:off x="5168750" y="2699810"/>
              <a:ext cx="3974616" cy="3977114"/>
              <a:chOff x="5168750" y="2699810"/>
              <a:chExt cx="3974616" cy="3977114"/>
            </a:xfrm>
          </p:grpSpPr>
          <p:grpSp>
            <p:nvGrpSpPr>
              <p:cNvPr id="24596" name="กลุ่ม 123"/>
              <p:cNvGrpSpPr>
                <a:grpSpLocks/>
              </p:cNvGrpSpPr>
              <p:nvPr/>
            </p:nvGrpSpPr>
            <p:grpSpPr bwMode="auto">
              <a:xfrm>
                <a:off x="5168750" y="3859400"/>
                <a:ext cx="2079700" cy="1875008"/>
                <a:chOff x="5035400" y="3802250"/>
                <a:chExt cx="2079700" cy="1875008"/>
              </a:xfrm>
            </p:grpSpPr>
            <p:pic>
              <p:nvPicPr>
                <p:cNvPr id="24616" name="Picture 5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310" t="58659" r="60628" b="21999"/>
                <a:stretch>
                  <a:fillRect/>
                </a:stretch>
              </p:blipFill>
              <p:spPr bwMode="auto">
                <a:xfrm>
                  <a:off x="5035400" y="3802250"/>
                  <a:ext cx="2079700" cy="18750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4617" name="TextBox 58"/>
                <p:cNvSpPr txBox="1">
                  <a:spLocks noChangeArrowheads="1"/>
                </p:cNvSpPr>
                <p:nvPr/>
              </p:nvSpPr>
              <p:spPr bwMode="auto">
                <a:xfrm>
                  <a:off x="5386220" y="4037191"/>
                  <a:ext cx="1409568" cy="8310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sz="2400" b="1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การเคลื่อนไหว</a:t>
                  </a:r>
                </a:p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th-TH" sz="2400" b="1"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</p:grpSp>
          <p:grpSp>
            <p:nvGrpSpPr>
              <p:cNvPr id="24597" name="กลุ่ม 124"/>
              <p:cNvGrpSpPr>
                <a:grpSpLocks/>
              </p:cNvGrpSpPr>
              <p:nvPr/>
            </p:nvGrpSpPr>
            <p:grpSpPr bwMode="auto">
              <a:xfrm>
                <a:off x="5305492" y="2715057"/>
                <a:ext cx="1931625" cy="1367762"/>
                <a:chOff x="5305492" y="2715057"/>
                <a:chExt cx="1931625" cy="1367762"/>
              </a:xfrm>
            </p:grpSpPr>
            <p:sp>
              <p:nvSpPr>
                <p:cNvPr id="21" name="Freeform 20"/>
                <p:cNvSpPr/>
                <p:nvPr/>
              </p:nvSpPr>
              <p:spPr>
                <a:xfrm>
                  <a:off x="6256055" y="2710924"/>
                  <a:ext cx="980955" cy="161942"/>
                </a:xfrm>
                <a:custGeom>
                  <a:avLst/>
                  <a:gdLst>
                    <a:gd name="connsiteX0" fmla="*/ 0 w 981075"/>
                    <a:gd name="connsiteY0" fmla="*/ 161925 h 161925"/>
                    <a:gd name="connsiteX1" fmla="*/ 247650 w 981075"/>
                    <a:gd name="connsiteY1" fmla="*/ 0 h 161925"/>
                    <a:gd name="connsiteX2" fmla="*/ 981075 w 981075"/>
                    <a:gd name="connsiteY2" fmla="*/ 9525 h 161925"/>
                    <a:gd name="connsiteX3" fmla="*/ 981075 w 981075"/>
                    <a:gd name="connsiteY3" fmla="*/ 95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075" h="161925">
                      <a:moveTo>
                        <a:pt x="0" y="161925"/>
                      </a:moveTo>
                      <a:lnTo>
                        <a:pt x="247650" y="0"/>
                      </a:lnTo>
                      <a:lnTo>
                        <a:pt x="981075" y="9525"/>
                      </a:lnTo>
                      <a:lnTo>
                        <a:pt x="981075" y="9525"/>
                      </a:lnTo>
                    </a:path>
                  </a:pathLst>
                </a:custGeom>
                <a:noFill/>
                <a:ln>
                  <a:solidFill>
                    <a:srgbClr val="66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1801" dirty="0"/>
                </a:p>
              </p:txBody>
            </p:sp>
            <p:sp>
              <p:nvSpPr>
                <p:cNvPr id="50" name="สามเหลี่ยมหน้าจั่ว 49"/>
                <p:cNvSpPr/>
                <p:nvPr/>
              </p:nvSpPr>
              <p:spPr>
                <a:xfrm rot="19854306" flipV="1">
                  <a:off x="5992562" y="3271372"/>
                  <a:ext cx="485716" cy="811299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9966FF">
                        <a:tint val="66000"/>
                        <a:satMod val="160000"/>
                      </a:srgbClr>
                    </a:gs>
                    <a:gs pos="50000">
                      <a:srgbClr val="9966FF">
                        <a:tint val="44500"/>
                        <a:satMod val="160000"/>
                      </a:srgbClr>
                    </a:gs>
                    <a:gs pos="100000">
                      <a:srgbClr val="9966FF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49" name="วงรี 48"/>
                <p:cNvSpPr/>
                <p:nvPr/>
              </p:nvSpPr>
              <p:spPr>
                <a:xfrm>
                  <a:off x="5305258" y="2780781"/>
                  <a:ext cx="1407941" cy="116852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9966FF">
                        <a:tint val="66000"/>
                        <a:satMod val="160000"/>
                      </a:srgbClr>
                    </a:gs>
                    <a:gs pos="50000">
                      <a:srgbClr val="9966FF">
                        <a:tint val="44500"/>
                        <a:satMod val="160000"/>
                      </a:srgbClr>
                    </a:gs>
                    <a:gs pos="100000">
                      <a:srgbClr val="9966FF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</p:grpSp>
          <p:grpSp>
            <p:nvGrpSpPr>
              <p:cNvPr id="24598" name="กลุ่ม 125"/>
              <p:cNvGrpSpPr>
                <a:grpSpLocks/>
              </p:cNvGrpSpPr>
              <p:nvPr/>
            </p:nvGrpSpPr>
            <p:grpSpPr bwMode="auto">
              <a:xfrm>
                <a:off x="6748120" y="2699810"/>
                <a:ext cx="2185720" cy="1417789"/>
                <a:chOff x="6748120" y="2699810"/>
                <a:chExt cx="2185720" cy="1417789"/>
              </a:xfrm>
            </p:grpSpPr>
            <p:sp>
              <p:nvSpPr>
                <p:cNvPr id="57" name="รูปแบบอิสระ 56"/>
                <p:cNvSpPr/>
                <p:nvPr/>
              </p:nvSpPr>
              <p:spPr>
                <a:xfrm>
                  <a:off x="7981456" y="2764904"/>
                  <a:ext cx="952384" cy="173057"/>
                </a:xfrm>
                <a:custGeom>
                  <a:avLst/>
                  <a:gdLst>
                    <a:gd name="connsiteX0" fmla="*/ 0 w 1269242"/>
                    <a:gd name="connsiteY0" fmla="*/ 232012 h 232012"/>
                    <a:gd name="connsiteX1" fmla="*/ 395785 w 1269242"/>
                    <a:gd name="connsiteY1" fmla="*/ 13648 h 232012"/>
                    <a:gd name="connsiteX2" fmla="*/ 1269242 w 1269242"/>
                    <a:gd name="connsiteY2" fmla="*/ 0 h 232012"/>
                    <a:gd name="connsiteX3" fmla="*/ 1269242 w 1269242"/>
                    <a:gd name="connsiteY3" fmla="*/ 0 h 232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9242" h="232012">
                      <a:moveTo>
                        <a:pt x="0" y="232012"/>
                      </a:moveTo>
                      <a:lnTo>
                        <a:pt x="395785" y="13648"/>
                      </a:lnTo>
                      <a:lnTo>
                        <a:pt x="1269242" y="0"/>
                      </a:lnTo>
                      <a:lnTo>
                        <a:pt x="1269242" y="0"/>
                      </a:lnTo>
                    </a:path>
                  </a:pathLst>
                </a:cu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53" name="สามเหลี่ยมหน้าจั่ว 52"/>
                <p:cNvSpPr/>
                <p:nvPr/>
              </p:nvSpPr>
              <p:spPr>
                <a:xfrm rot="2648836" flipV="1">
                  <a:off x="6848120" y="3307887"/>
                  <a:ext cx="485716" cy="809712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00B050">
                        <a:tint val="66000"/>
                        <a:satMod val="160000"/>
                      </a:srgbClr>
                    </a:gs>
                    <a:gs pos="50000">
                      <a:srgbClr val="00B050">
                        <a:tint val="44500"/>
                        <a:satMod val="160000"/>
                      </a:srgbClr>
                    </a:gs>
                    <a:gs pos="100000">
                      <a:srgbClr val="00B050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51" name="วงรี 50"/>
                <p:cNvSpPr/>
                <p:nvPr/>
              </p:nvSpPr>
              <p:spPr>
                <a:xfrm>
                  <a:off x="6854469" y="2699810"/>
                  <a:ext cx="1404766" cy="120662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B050">
                        <a:tint val="66000"/>
                        <a:satMod val="160000"/>
                      </a:srgbClr>
                    </a:gs>
                    <a:gs pos="50000">
                      <a:srgbClr val="00B050">
                        <a:tint val="44500"/>
                        <a:satMod val="160000"/>
                      </a:srgbClr>
                    </a:gs>
                    <a:gs pos="100000">
                      <a:srgbClr val="00B050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62" name="TextBox 61"/>
                <p:cNvSpPr txBox="1"/>
                <p:nvPr/>
              </p:nvSpPr>
              <p:spPr>
                <a:xfrm>
                  <a:off x="6748120" y="2828411"/>
                  <a:ext cx="1784132" cy="1231519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th-TH" sz="2400" b="1" u="sng" dirty="0">
                      <a:solidFill>
                        <a:schemeClr val="accent6">
                          <a:lumMod val="50000"/>
                        </a:schemeClr>
                      </a:solidFill>
                      <a:latin typeface="TH SarabunPSK" pitchFamily="34" charset="-34"/>
                      <a:cs typeface="TH SarabunPSK" pitchFamily="34" charset="-34"/>
                    </a:rPr>
                    <a:t>40</a:t>
                  </a:r>
                </a:p>
                <a:p>
                  <a:pPr algn="ctr">
                    <a:defRPr/>
                  </a:pPr>
                  <a:r>
                    <a:rPr lang="th-TH" sz="2400" b="1" dirty="0">
                      <a:latin typeface="TH SarabunPSK" pitchFamily="34" charset="-34"/>
                      <a:cs typeface="TH SarabunPSK" pitchFamily="34" charset="-34"/>
                    </a:rPr>
                    <a:t>เงินฝากคลัง</a:t>
                  </a:r>
                </a:p>
                <a:p>
                  <a:pPr algn="ctr">
                    <a:defRPr/>
                  </a:pPr>
                  <a:endParaRPr lang="th-TH" sz="2400" b="1" dirty="0">
                    <a:latin typeface="TH SarabunPSK" pitchFamily="34" charset="-34"/>
                    <a:cs typeface="TH SarabunPSK" pitchFamily="34" charset="-34"/>
                  </a:endParaRPr>
                </a:p>
              </p:txBody>
            </p:sp>
          </p:grpSp>
          <p:grpSp>
            <p:nvGrpSpPr>
              <p:cNvPr id="24599" name="กลุ่ม 126"/>
              <p:cNvGrpSpPr>
                <a:grpSpLocks/>
              </p:cNvGrpSpPr>
              <p:nvPr/>
            </p:nvGrpSpPr>
            <p:grpSpPr bwMode="auto">
              <a:xfrm>
                <a:off x="7121137" y="3982648"/>
                <a:ext cx="2020641" cy="1206630"/>
                <a:chOff x="7121137" y="3982648"/>
                <a:chExt cx="2020641" cy="1206630"/>
              </a:xfrm>
            </p:grpSpPr>
            <p:sp>
              <p:nvSpPr>
                <p:cNvPr id="85" name="สามเหลี่ยมหน้าจั่ว 66"/>
                <p:cNvSpPr/>
                <p:nvPr/>
              </p:nvSpPr>
              <p:spPr>
                <a:xfrm rot="4402250" flipV="1">
                  <a:off x="7282986" y="4357431"/>
                  <a:ext cx="485827" cy="809526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FF3300">
                        <a:tint val="66000"/>
                        <a:satMod val="160000"/>
                      </a:srgbClr>
                    </a:gs>
                    <a:gs pos="50000">
                      <a:srgbClr val="FF3300">
                        <a:tint val="44500"/>
                        <a:satMod val="160000"/>
                      </a:srgbClr>
                    </a:gs>
                    <a:gs pos="100000">
                      <a:srgbClr val="FF3300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86" name="รูปแบบอิสระ 56"/>
                <p:cNvSpPr/>
                <p:nvPr/>
              </p:nvSpPr>
              <p:spPr>
                <a:xfrm>
                  <a:off x="8189394" y="4052506"/>
                  <a:ext cx="952384" cy="174644"/>
                </a:xfrm>
                <a:custGeom>
                  <a:avLst/>
                  <a:gdLst>
                    <a:gd name="connsiteX0" fmla="*/ 0 w 1269242"/>
                    <a:gd name="connsiteY0" fmla="*/ 232012 h 232012"/>
                    <a:gd name="connsiteX1" fmla="*/ 395785 w 1269242"/>
                    <a:gd name="connsiteY1" fmla="*/ 13648 h 232012"/>
                    <a:gd name="connsiteX2" fmla="*/ 1269242 w 1269242"/>
                    <a:gd name="connsiteY2" fmla="*/ 0 h 232012"/>
                    <a:gd name="connsiteX3" fmla="*/ 1269242 w 1269242"/>
                    <a:gd name="connsiteY3" fmla="*/ 0 h 232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9242" h="232012">
                      <a:moveTo>
                        <a:pt x="0" y="232012"/>
                      </a:moveTo>
                      <a:lnTo>
                        <a:pt x="395785" y="13648"/>
                      </a:lnTo>
                      <a:lnTo>
                        <a:pt x="1269242" y="0"/>
                      </a:lnTo>
                      <a:lnTo>
                        <a:pt x="1269242" y="0"/>
                      </a:lnTo>
                    </a:path>
                  </a:pathLst>
                </a:custGeom>
                <a:noFill/>
                <a:ln>
                  <a:solidFill>
                    <a:srgbClr val="FF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52" name="วงรี 51"/>
                <p:cNvSpPr/>
                <p:nvPr/>
              </p:nvSpPr>
              <p:spPr>
                <a:xfrm>
                  <a:off x="7333836" y="3982648"/>
                  <a:ext cx="1403179" cy="120663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3300">
                        <a:tint val="66000"/>
                        <a:satMod val="160000"/>
                      </a:srgbClr>
                    </a:gs>
                    <a:gs pos="50000">
                      <a:srgbClr val="FF3300">
                        <a:tint val="44500"/>
                        <a:satMod val="160000"/>
                      </a:srgbClr>
                    </a:gs>
                    <a:gs pos="100000">
                      <a:srgbClr val="FF3300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7214789" y="4106486"/>
                  <a:ext cx="1719052" cy="85329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th-TH" sz="2400" b="1" u="sng" dirty="0">
                      <a:solidFill>
                        <a:schemeClr val="accent6">
                          <a:lumMod val="50000"/>
                        </a:schemeClr>
                      </a:solidFill>
                      <a:latin typeface="TH SarabunPSK" pitchFamily="34" charset="-34"/>
                      <a:cs typeface="TH SarabunPSK" pitchFamily="34" charset="-34"/>
                    </a:rPr>
                    <a:t>40</a:t>
                  </a:r>
                </a:p>
                <a:p>
                  <a:pPr algn="ctr">
                    <a:defRPr/>
                  </a:pPr>
                  <a:r>
                    <a:rPr lang="th-TH" sz="2400" b="1" dirty="0">
                      <a:latin typeface="TH SarabunPSK" pitchFamily="34" charset="-34"/>
                      <a:cs typeface="TH SarabunPSK" pitchFamily="34" charset="-34"/>
                    </a:rPr>
                    <a:t>จ่าย-ชดใช้เงินยืม</a:t>
                  </a:r>
                </a:p>
              </p:txBody>
            </p:sp>
          </p:grpSp>
          <p:grpSp>
            <p:nvGrpSpPr>
              <p:cNvPr id="24600" name="กลุ่ม 127"/>
              <p:cNvGrpSpPr>
                <a:grpSpLocks/>
              </p:cNvGrpSpPr>
              <p:nvPr/>
            </p:nvGrpSpPr>
            <p:grpSpPr bwMode="auto">
              <a:xfrm>
                <a:off x="7148122" y="5409963"/>
                <a:ext cx="1995244" cy="1266961"/>
                <a:chOff x="7148122" y="5409963"/>
                <a:chExt cx="1995244" cy="1266961"/>
              </a:xfrm>
            </p:grpSpPr>
            <p:sp>
              <p:nvSpPr>
                <p:cNvPr id="16" name="Freeform 15"/>
                <p:cNvSpPr/>
                <p:nvPr/>
              </p:nvSpPr>
              <p:spPr>
                <a:xfrm flipV="1">
                  <a:off x="8162410" y="5409963"/>
                  <a:ext cx="980956" cy="142890"/>
                </a:xfrm>
                <a:custGeom>
                  <a:avLst/>
                  <a:gdLst>
                    <a:gd name="connsiteX0" fmla="*/ 0 w 981075"/>
                    <a:gd name="connsiteY0" fmla="*/ 0 h 142875"/>
                    <a:gd name="connsiteX1" fmla="*/ 238125 w 981075"/>
                    <a:gd name="connsiteY1" fmla="*/ 133350 h 142875"/>
                    <a:gd name="connsiteX2" fmla="*/ 971550 w 981075"/>
                    <a:gd name="connsiteY2" fmla="*/ 142875 h 142875"/>
                    <a:gd name="connsiteX3" fmla="*/ 981075 w 981075"/>
                    <a:gd name="connsiteY3" fmla="*/ 13335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075" h="142875">
                      <a:moveTo>
                        <a:pt x="0" y="0"/>
                      </a:moveTo>
                      <a:lnTo>
                        <a:pt x="238125" y="133350"/>
                      </a:lnTo>
                      <a:lnTo>
                        <a:pt x="971550" y="142875"/>
                      </a:lnTo>
                      <a:lnTo>
                        <a:pt x="981075" y="13335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1801" dirty="0"/>
                </a:p>
              </p:txBody>
            </p:sp>
            <p:sp>
              <p:nvSpPr>
                <p:cNvPr id="77" name="สามเหลี่ยมหน้าจั่ว 66"/>
                <p:cNvSpPr/>
                <p:nvPr/>
              </p:nvSpPr>
              <p:spPr>
                <a:xfrm rot="8053800" flipV="1">
                  <a:off x="7309971" y="5491027"/>
                  <a:ext cx="485827" cy="809526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76" name="วงรี 65"/>
                <p:cNvSpPr/>
                <p:nvPr/>
              </p:nvSpPr>
              <p:spPr>
                <a:xfrm>
                  <a:off x="7397328" y="5470295"/>
                  <a:ext cx="1403179" cy="120662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100" dirty="0"/>
                </a:p>
              </p:txBody>
            </p:sp>
            <p:sp>
              <p:nvSpPr>
                <p:cNvPr id="120" name="TextBox 119"/>
                <p:cNvSpPr txBox="1"/>
                <p:nvPr/>
              </p:nvSpPr>
              <p:spPr>
                <a:xfrm>
                  <a:off x="7275106" y="5563968"/>
                  <a:ext cx="1647624" cy="85329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th-TH" sz="2400" b="1" u="sng" dirty="0">
                      <a:solidFill>
                        <a:schemeClr val="accent6">
                          <a:lumMod val="50000"/>
                        </a:schemeClr>
                      </a:solidFill>
                      <a:latin typeface="TH SarabunPSK" pitchFamily="34" charset="-34"/>
                      <a:cs typeface="TH SarabunPSK" pitchFamily="34" charset="-34"/>
                    </a:rPr>
                    <a:t>40</a:t>
                  </a:r>
                </a:p>
                <a:p>
                  <a:pPr algn="ctr">
                    <a:defRPr/>
                  </a:pPr>
                  <a:r>
                    <a:rPr lang="th-TH" sz="2400" b="1" dirty="0">
                      <a:latin typeface="TH SarabunPSK" pitchFamily="34" charset="-34"/>
                      <a:cs typeface="TH SarabunPSK" pitchFamily="34" charset="-34"/>
                    </a:rPr>
                    <a:t>เบิก - จ่าย</a:t>
                  </a:r>
                </a:p>
              </p:txBody>
            </p:sp>
          </p:grpSp>
        </p:grpSp>
      </p:grpSp>
      <p:sp>
        <p:nvSpPr>
          <p:cNvPr id="138" name="TextBox 137"/>
          <p:cNvSpPr txBox="1"/>
          <p:nvPr/>
        </p:nvSpPr>
        <p:spPr>
          <a:xfrm>
            <a:off x="6746878" y="2763842"/>
            <a:ext cx="1417638" cy="12313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2400" b="1" u="sng" dirty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30</a:t>
            </a:r>
          </a:p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จัดเก็บ-นำส่ง/นำฝาก</a:t>
            </a:r>
          </a:p>
        </p:txBody>
      </p:sp>
      <p:sp>
        <p:nvSpPr>
          <p:cNvPr id="4" name="Rectangle 3"/>
          <p:cNvSpPr/>
          <p:nvPr/>
        </p:nvSpPr>
        <p:spPr>
          <a:xfrm rot="19906958">
            <a:off x="6037307" y="296652"/>
            <a:ext cx="788910" cy="72750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4002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450</a:t>
            </a:r>
            <a:endParaRPr lang="en-US" sz="4002" b="1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4584" name="กลุ่ม 15"/>
          <p:cNvGrpSpPr>
            <a:grpSpLocks/>
          </p:cNvGrpSpPr>
          <p:nvPr/>
        </p:nvGrpSpPr>
        <p:grpSpPr bwMode="auto">
          <a:xfrm>
            <a:off x="1893894" y="152403"/>
            <a:ext cx="2147887" cy="1543049"/>
            <a:chOff x="470656" y="4695709"/>
            <a:chExt cx="3096632" cy="2096486"/>
          </a:xfrm>
        </p:grpSpPr>
        <p:grpSp>
          <p:nvGrpSpPr>
            <p:cNvPr id="24590" name="กลุ่ม 16"/>
            <p:cNvGrpSpPr>
              <a:grpSpLocks/>
            </p:cNvGrpSpPr>
            <p:nvPr/>
          </p:nvGrpSpPr>
          <p:grpSpPr bwMode="auto">
            <a:xfrm>
              <a:off x="470656" y="5029200"/>
              <a:ext cx="1743407" cy="1762995"/>
              <a:chOff x="470656" y="5029200"/>
              <a:chExt cx="1743407" cy="1762995"/>
            </a:xfrm>
          </p:grpSpPr>
          <p:pic>
            <p:nvPicPr>
              <p:cNvPr id="24592" name="รูปภาพ 19" descr="facebook-ads-relevance-score-1024x536.jp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88" t="5423" r="32500" b="40845"/>
              <a:stretch>
                <a:fillRect/>
              </a:stretch>
            </p:blipFill>
            <p:spPr bwMode="auto">
              <a:xfrm>
                <a:off x="470656" y="5029200"/>
                <a:ext cx="1743407" cy="1762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93" name="สี่เหลี่ยมผืนผ้า 20"/>
              <p:cNvSpPr>
                <a:spLocks noChangeArrowheads="1"/>
              </p:cNvSpPr>
              <p:nvPr/>
            </p:nvSpPr>
            <p:spPr bwMode="auto">
              <a:xfrm>
                <a:off x="1480664" y="5163168"/>
                <a:ext cx="624584" cy="6298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83" name="สี่เหลี่ยมผืนผ้า 17"/>
            <p:cNvSpPr/>
            <p:nvPr/>
          </p:nvSpPr>
          <p:spPr>
            <a:xfrm>
              <a:off x="1363256" y="4695709"/>
              <a:ext cx="2204032" cy="501520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1801" b="1" u="sng" dirty="0">
                  <a:solidFill>
                    <a:schemeClr val="accent6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300 คะแนน</a:t>
              </a:r>
            </a:p>
          </p:txBody>
        </p:sp>
      </p:grpSp>
      <p:grpSp>
        <p:nvGrpSpPr>
          <p:cNvPr id="24585" name="กลุ่ม 15"/>
          <p:cNvGrpSpPr>
            <a:grpSpLocks/>
          </p:cNvGrpSpPr>
          <p:nvPr/>
        </p:nvGrpSpPr>
        <p:grpSpPr bwMode="auto">
          <a:xfrm>
            <a:off x="7304094" y="1055690"/>
            <a:ext cx="2147887" cy="1544637"/>
            <a:chOff x="470656" y="4695709"/>
            <a:chExt cx="3096632" cy="2096486"/>
          </a:xfrm>
        </p:grpSpPr>
        <p:grpSp>
          <p:nvGrpSpPr>
            <p:cNvPr id="24586" name="กลุ่ม 16"/>
            <p:cNvGrpSpPr>
              <a:grpSpLocks/>
            </p:cNvGrpSpPr>
            <p:nvPr/>
          </p:nvGrpSpPr>
          <p:grpSpPr bwMode="auto">
            <a:xfrm>
              <a:off x="470656" y="5029200"/>
              <a:ext cx="1743407" cy="1762995"/>
              <a:chOff x="470656" y="5029200"/>
              <a:chExt cx="1743407" cy="1762995"/>
            </a:xfrm>
          </p:grpSpPr>
          <p:pic>
            <p:nvPicPr>
              <p:cNvPr id="24588" name="รูปภาพ 19" descr="facebook-ads-relevance-score-1024x536.jp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88" t="5423" r="32500" b="40845"/>
              <a:stretch>
                <a:fillRect/>
              </a:stretch>
            </p:blipFill>
            <p:spPr bwMode="auto">
              <a:xfrm>
                <a:off x="470656" y="5029200"/>
                <a:ext cx="1743407" cy="1762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89" name="สี่เหลี่ยมผืนผ้า 20"/>
              <p:cNvSpPr>
                <a:spLocks noChangeArrowheads="1"/>
              </p:cNvSpPr>
              <p:nvPr/>
            </p:nvSpPr>
            <p:spPr bwMode="auto">
              <a:xfrm>
                <a:off x="1480664" y="5163168"/>
                <a:ext cx="624584" cy="6291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141" name="สี่เหลี่ยมผืนผ้า 17"/>
            <p:cNvSpPr/>
            <p:nvPr/>
          </p:nvSpPr>
          <p:spPr>
            <a:xfrm>
              <a:off x="1363256" y="4695709"/>
              <a:ext cx="2204032" cy="501005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 algn="ctr">
                <a:defRPr/>
              </a:pPr>
              <a:r>
                <a:rPr lang="th-TH" sz="1801" b="1" u="sng" dirty="0">
                  <a:solidFill>
                    <a:schemeClr val="accent6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150 คะแนน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33953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03515" y="116636"/>
            <a:ext cx="4899942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งบทดลอง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4" y="886075"/>
            <a:ext cx="9144000" cy="5971928"/>
          </a:xfrm>
          <a:prstGeom prst="rect">
            <a:avLst/>
          </a:prstGeom>
        </p:spPr>
      </p:pic>
      <p:sp>
        <p:nvSpPr>
          <p:cNvPr id="6" name="สี่เหลี่ยมผืนผ้ามุมมน 5"/>
          <p:cNvSpPr/>
          <p:nvPr/>
        </p:nvSpPr>
        <p:spPr>
          <a:xfrm>
            <a:off x="4731249" y="1052737"/>
            <a:ext cx="2444874" cy="306834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ตัวอย่าง</a:t>
            </a:r>
          </a:p>
        </p:txBody>
      </p:sp>
    </p:spTree>
    <p:extLst>
      <p:ext uri="{BB962C8B-B14F-4D97-AF65-F5344CB8AC3E}">
        <p14:creationId xmlns:p14="http://schemas.microsoft.com/office/powerpoint/2010/main" val="38215208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703514" y="116635"/>
            <a:ext cx="7920880" cy="769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รายงานแสดงข้อมูลบัญชีผิดดุล ระดับหน่วยเบิกจ่าย</a:t>
            </a: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2249" t="18817" r="1036" b="3075"/>
          <a:stretch/>
        </p:blipFill>
        <p:spPr>
          <a:xfrm>
            <a:off x="1704623" y="1240106"/>
            <a:ext cx="8639854" cy="1594030"/>
          </a:xfrm>
          <a:prstGeom prst="rect">
            <a:avLst/>
          </a:prstGeom>
        </p:spPr>
      </p:pic>
      <p:sp>
        <p:nvSpPr>
          <p:cNvPr id="11" name="สี่เหลี่ยมผืนผ้ามุมมน 10"/>
          <p:cNvSpPr/>
          <p:nvPr/>
        </p:nvSpPr>
        <p:spPr>
          <a:xfrm>
            <a:off x="7320136" y="1050690"/>
            <a:ext cx="3168352" cy="37884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ตัวอย่าง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t="7082" b="1996"/>
          <a:stretch/>
        </p:blipFill>
        <p:spPr>
          <a:xfrm>
            <a:off x="1703517" y="3019085"/>
            <a:ext cx="8640960" cy="1512168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03517" y="4683028"/>
            <a:ext cx="8640960" cy="19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145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703514" y="116635"/>
            <a:ext cx="7920880" cy="769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รายงานแสดงข้อมูลบัญชีผิดดุล ระดับหน่วยเบิกจ่าย</a:t>
            </a: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383" y="1435258"/>
            <a:ext cx="8811788" cy="1567427"/>
          </a:xfrm>
          <a:prstGeom prst="rect">
            <a:avLst/>
          </a:prstGeom>
        </p:spPr>
      </p:pic>
      <p:sp>
        <p:nvSpPr>
          <p:cNvPr id="11" name="สี่เหลี่ยมผืนผ้ามุมมน 10"/>
          <p:cNvSpPr/>
          <p:nvPr/>
        </p:nvSpPr>
        <p:spPr>
          <a:xfrm>
            <a:off x="8184233" y="1240110"/>
            <a:ext cx="2323708" cy="37884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ตัวอย่าง</a:t>
            </a: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 rotWithShape="1">
          <a:blip r:embed="rId3"/>
          <a:srcRect t="4442"/>
          <a:stretch/>
        </p:blipFill>
        <p:spPr>
          <a:xfrm>
            <a:off x="1682383" y="3197833"/>
            <a:ext cx="8811788" cy="1570438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248" y="4963427"/>
            <a:ext cx="8808922" cy="163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03515" y="116636"/>
            <a:ext cx="4899942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เปรียบเทียบ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2057805"/>
              </p:ext>
            </p:extLst>
          </p:nvPr>
        </p:nvGraphicFramePr>
        <p:xfrm>
          <a:off x="1524003" y="1104117"/>
          <a:ext cx="9143999" cy="427220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67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05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0837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บัญชีแยกประเภท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681" marB="456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ยอดยกมา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681" marB="456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681" marB="456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681" marB="456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ยอดยกไป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681" marB="45681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784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ครุภัณฑ์ยานพาหนะ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200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700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r>
                        <a:rPr lang="th-TH" sz="24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คสส.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ยานพาหนะ</a:t>
                      </a:r>
                      <a:endParaRPr lang="th-TH" sz="2400" b="1" baseline="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(50)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(90)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คสส.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คอมพิวเตอร์</a:t>
                      </a:r>
                      <a:endParaRPr lang="th-TH" sz="2400" b="1" baseline="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90</a:t>
                      </a: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120</a:t>
                      </a: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อาคาร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2400" baseline="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สนง.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1,000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1,00</a:t>
                      </a: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ครุภัณฑ์ ไม่ระบุ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r>
                        <a:rPr lang="th-TH" sz="24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คสส.</a:t>
                      </a:r>
                      <a:r>
                        <a:rPr lang="th-TH" sz="2400" baseline="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รุภัณฑ์ไม่ระบุ</a:t>
                      </a:r>
                      <a:endParaRPr lang="th-TH" sz="2400" b="1" baseline="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(50)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(50)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อาคาร ไม่ระบุ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700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700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r>
                        <a:rPr lang="th-TH" sz="24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คสส.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อาคารไม่ระบุ</a:t>
                      </a:r>
                      <a:endParaRPr lang="th-TH" sz="2400" b="1" baseline="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(800)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(800)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62" marR="91462" marT="45733" marB="45733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สี่เหลี่ยมมุมมน 5"/>
          <p:cNvSpPr/>
          <p:nvPr/>
        </p:nvSpPr>
        <p:spPr>
          <a:xfrm>
            <a:off x="2279581" y="5881691"/>
            <a:ext cx="1800299" cy="552450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8501" tIns="34250" rIns="68501" bIns="34250" anchor="ctr"/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TH SarabunPSK" panose="020B0500040200020003" pitchFamily="34" charset="-34"/>
                <a:cs typeface="+mj-cs"/>
              </a:rPr>
              <a:t>สินทรัพย์ถาวร</a:t>
            </a:r>
          </a:p>
        </p:txBody>
      </p:sp>
      <p:sp>
        <p:nvSpPr>
          <p:cNvPr id="9" name="พับมุม 8"/>
          <p:cNvSpPr/>
          <p:nvPr/>
        </p:nvSpPr>
        <p:spPr>
          <a:xfrm>
            <a:off x="4079883" y="5594354"/>
            <a:ext cx="5572125" cy="1127125"/>
          </a:xfrm>
          <a:prstGeom prst="foldedCorner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01" tIns="34250" rIns="68501" bIns="34250" anchor="t"/>
          <a:lstStyle/>
          <a:p>
            <a:pPr>
              <a:buFont typeface="Arial" pitchFamily="34" charset="0"/>
              <a:buChar char="•"/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ที่ดินอาคาร และอุปกรณ์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รายงานการตรวจนับพัสดุประจำปีตามระเบียบฯ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ผลต่างให้ปรับปรุงบัญชีและทะเบียนให้ถูกต้องตามข้อเท็จจริง</a:t>
            </a:r>
          </a:p>
        </p:txBody>
      </p:sp>
    </p:spTree>
    <p:extLst>
      <p:ext uri="{BB962C8B-B14F-4D97-AF65-F5344CB8AC3E}">
        <p14:creationId xmlns:p14="http://schemas.microsoft.com/office/powerpoint/2010/main" val="20547881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703516" y="116636"/>
            <a:ext cx="5616624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ความสัมพันธ์ </a:t>
            </a:r>
            <a:r>
              <a:rPr lang="en-US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: </a:t>
            </a: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เบิกจ่ายเงินจากคลัง</a:t>
            </a:r>
          </a:p>
        </p:txBody>
      </p:sp>
      <p:sp>
        <p:nvSpPr>
          <p:cNvPr id="15" name="Rounded Rectangle 40"/>
          <p:cNvSpPr/>
          <p:nvPr/>
        </p:nvSpPr>
        <p:spPr bwMode="auto">
          <a:xfrm>
            <a:off x="4699218" y="5671589"/>
            <a:ext cx="3079750" cy="900113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01" tIns="34250" rIns="68501" bIns="34250" anchor="ctr"/>
          <a:lstStyle/>
          <a:p>
            <a:pPr algn="ctr">
              <a:defRPr/>
            </a:pPr>
            <a:r>
              <a:rPr lang="th-TH" sz="26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ทส </a:t>
            </a:r>
            <a:r>
              <a:rPr lang="en-US" sz="26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&lt;  </a:t>
            </a:r>
            <a:r>
              <a:rPr lang="th-TH" sz="26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นส</a:t>
            </a:r>
          </a:p>
          <a:p>
            <a:pPr algn="ctr">
              <a:defRPr/>
            </a:pPr>
            <a:r>
              <a:rPr lang="th-TH" sz="26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ส่วนต่าง </a:t>
            </a:r>
            <a:r>
              <a:rPr lang="en-US" sz="26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26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ภาษีรายการขอเบิก</a:t>
            </a:r>
            <a:endParaRPr lang="en-US" sz="2699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เมฆ 7"/>
          <p:cNvSpPr/>
          <p:nvPr/>
        </p:nvSpPr>
        <p:spPr>
          <a:xfrm flipH="1">
            <a:off x="1631506" y="1340773"/>
            <a:ext cx="4224752" cy="4252679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1" b="1" dirty="0"/>
          </a:p>
        </p:txBody>
      </p:sp>
      <p:pic>
        <p:nvPicPr>
          <p:cNvPr id="18" name="Picture 6" descr="ผลการค้นหารูปภาพสำหรับ เงินฝากธนาคา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635" y="2382921"/>
            <a:ext cx="2736304" cy="178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พับมุม 18"/>
          <p:cNvSpPr/>
          <p:nvPr/>
        </p:nvSpPr>
        <p:spPr>
          <a:xfrm>
            <a:off x="4199494" y="3450999"/>
            <a:ext cx="1248810" cy="976483"/>
          </a:xfrm>
          <a:prstGeom prst="foldedCorner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ค้างรับ บก.</a:t>
            </a:r>
            <a:endParaRPr lang="en-US" sz="3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0" name="คำบรรยายภาพแบบเมฆ 19"/>
          <p:cNvSpPr/>
          <p:nvPr/>
        </p:nvSpPr>
        <p:spPr>
          <a:xfrm>
            <a:off x="2449954" y="1571860"/>
            <a:ext cx="2644810" cy="696348"/>
          </a:xfrm>
          <a:prstGeom prst="cloudCallout">
            <a:avLst>
              <a:gd name="adj1" fmla="val -8995"/>
              <a:gd name="adj2" fmla="val 10199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งปม./ นอกงปม./ กู้</a:t>
            </a:r>
          </a:p>
        </p:txBody>
      </p:sp>
      <p:sp>
        <p:nvSpPr>
          <p:cNvPr id="24" name="เมฆ 23"/>
          <p:cNvSpPr/>
          <p:nvPr/>
        </p:nvSpPr>
        <p:spPr>
          <a:xfrm>
            <a:off x="6533660" y="1205052"/>
            <a:ext cx="4096099" cy="4310267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1" b="1" dirty="0"/>
          </a:p>
        </p:txBody>
      </p:sp>
      <p:pic>
        <p:nvPicPr>
          <p:cNvPr id="25" name="Picture 4" descr="รูปภาพที่เกี่ยวข้อง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379">
                        <a14:foregroundMark x1="49068" y1="28000" x2="49068" y2="28000"/>
                        <a14:foregroundMark x1="50311" y1="27000" x2="50311" y2="27000"/>
                        <a14:foregroundMark x1="52795" y1="26000" x2="52795" y2="26000"/>
                        <a14:foregroundMark x1="22981" y1="29000" x2="22981" y2="29000"/>
                        <a14:foregroundMark x1="17391" y1="21500" x2="17391" y2="21500"/>
                        <a14:foregroundMark x1="21118" y1="54000" x2="21118" y2="54000"/>
                        <a14:foregroundMark x1="18012" y1="50000" x2="18012" y2="50000"/>
                        <a14:foregroundMark x1="16149" y1="55500" x2="16149" y2="55500"/>
                        <a14:foregroundMark x1="15528" y1="60500" x2="15528" y2="60500"/>
                        <a14:foregroundMark x1="15528" y1="64000" x2="15528" y2="64000"/>
                        <a14:foregroundMark x1="18012" y1="56000" x2="18012" y2="56000"/>
                        <a14:foregroundMark x1="20497" y1="57000" x2="20497" y2="57000"/>
                        <a14:foregroundMark x1="20497" y1="51500" x2="20497" y2="51500"/>
                        <a14:foregroundMark x1="8696" y1="53000" x2="8696" y2="53000"/>
                        <a14:foregroundMark x1="4348" y1="57500" x2="4348" y2="57500"/>
                        <a14:foregroundMark x1="2484" y1="59500" x2="2484" y2="59500"/>
                        <a14:foregroundMark x1="11801" y1="72500" x2="11801" y2="72500"/>
                        <a14:foregroundMark x1="11180" y1="76000" x2="11180" y2="76000"/>
                        <a14:foregroundMark x1="17391" y1="71500" x2="17391" y2="71500"/>
                        <a14:foregroundMark x1="19255" y1="72500" x2="19255" y2="72500"/>
                        <a14:foregroundMark x1="20497" y1="73500" x2="20497" y2="73500"/>
                        <a14:foregroundMark x1="52795" y1="27500" x2="52795" y2="27500"/>
                        <a14:foregroundMark x1="49689" y1="29000" x2="49689" y2="29000"/>
                        <a14:foregroundMark x1="52174" y1="27500" x2="52174" y2="27500"/>
                        <a14:foregroundMark x1="55280" y1="27500" x2="55280" y2="2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707" y="1669029"/>
            <a:ext cx="1827519" cy="227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พับมุม 25"/>
          <p:cNvSpPr/>
          <p:nvPr/>
        </p:nvSpPr>
        <p:spPr>
          <a:xfrm>
            <a:off x="7145671" y="3467111"/>
            <a:ext cx="1188966" cy="889637"/>
          </a:xfrm>
          <a:prstGeom prst="foldedCorner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th-TH" sz="2799" dirty="0">
                <a:latin typeface="Angsana New" panose="02020603050405020304" pitchFamily="18" charset="-34"/>
                <a:cs typeface="Angsana New" panose="02020603050405020304" pitchFamily="18" charset="-34"/>
              </a:rPr>
              <a:t>ใบสำคัญค้างจ่าย</a:t>
            </a:r>
            <a:endParaRPr lang="en-US" sz="2799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7" name="คำบรรยายภาพแบบเมฆ 26"/>
          <p:cNvSpPr/>
          <p:nvPr/>
        </p:nvSpPr>
        <p:spPr>
          <a:xfrm>
            <a:off x="6832989" y="1197683"/>
            <a:ext cx="2304256" cy="942692"/>
          </a:xfrm>
          <a:prstGeom prst="cloudCallout">
            <a:avLst>
              <a:gd name="adj1" fmla="val 47658"/>
              <a:gd name="adj2" fmla="val 37917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เฉพาะจ่ายเข้าหน่วยงาน</a:t>
            </a:r>
          </a:p>
        </p:txBody>
      </p:sp>
      <p:grpSp>
        <p:nvGrpSpPr>
          <p:cNvPr id="28" name="กลุ่ม 27"/>
          <p:cNvGrpSpPr/>
          <p:nvPr/>
        </p:nvGrpSpPr>
        <p:grpSpPr>
          <a:xfrm>
            <a:off x="5791029" y="3013147"/>
            <a:ext cx="758570" cy="758570"/>
            <a:chOff x="5976486" y="1131204"/>
            <a:chExt cx="758570" cy="758570"/>
          </a:xfrm>
        </p:grpSpPr>
        <p:sp>
          <p:nvSpPr>
            <p:cNvPr id="29" name="เท่ากับ 28"/>
            <p:cNvSpPr/>
            <p:nvPr/>
          </p:nvSpPr>
          <p:spPr>
            <a:xfrm>
              <a:off x="5976486" y="1131204"/>
              <a:ext cx="758570" cy="758570"/>
            </a:xfrm>
            <a:prstGeom prst="mathEqual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30" name="เท่ากับ 4"/>
            <p:cNvSpPr/>
            <p:nvPr/>
          </p:nvSpPr>
          <p:spPr>
            <a:xfrm>
              <a:off x="6077034" y="1287469"/>
              <a:ext cx="557474" cy="4460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4466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799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endParaRPr>
            </a:p>
          </p:txBody>
        </p:sp>
      </p:grpSp>
      <p:sp>
        <p:nvSpPr>
          <p:cNvPr id="16" name="Not Equal 25"/>
          <p:cNvSpPr/>
          <p:nvPr/>
        </p:nvSpPr>
        <p:spPr bwMode="auto">
          <a:xfrm>
            <a:off x="5856261" y="4975639"/>
            <a:ext cx="807866" cy="617813"/>
          </a:xfrm>
          <a:prstGeom prst="mathNotEqual">
            <a:avLst/>
          </a:prstGeom>
          <a:solidFill>
            <a:srgbClr val="FF0000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68501" tIns="34250" rIns="68501" bIns="34250" anchor="ctr"/>
          <a:lstStyle/>
          <a:p>
            <a:pPr algn="ctr">
              <a:defRPr/>
            </a:pPr>
            <a:endParaRPr lang="en-US" sz="240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pSp>
        <p:nvGrpSpPr>
          <p:cNvPr id="21" name="กลุ่ม 20"/>
          <p:cNvGrpSpPr/>
          <p:nvPr/>
        </p:nvGrpSpPr>
        <p:grpSpPr>
          <a:xfrm>
            <a:off x="3393071" y="3690342"/>
            <a:ext cx="758570" cy="758570"/>
            <a:chOff x="2591779" y="0"/>
            <a:chExt cx="758570" cy="758570"/>
          </a:xfrm>
        </p:grpSpPr>
        <p:sp>
          <p:nvSpPr>
            <p:cNvPr id="22" name="บวก 21"/>
            <p:cNvSpPr/>
            <p:nvPr/>
          </p:nvSpPr>
          <p:spPr>
            <a:xfrm>
              <a:off x="2591779" y="0"/>
              <a:ext cx="758570" cy="758570"/>
            </a:xfrm>
            <a:prstGeom prst="mathPlus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23" name="บวก 4"/>
            <p:cNvSpPr/>
            <p:nvPr/>
          </p:nvSpPr>
          <p:spPr>
            <a:xfrm>
              <a:off x="2692327" y="290077"/>
              <a:ext cx="557474" cy="1784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4452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000" b="1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endParaRPr>
            </a:p>
          </p:txBody>
        </p:sp>
      </p:grpSp>
      <p:sp>
        <p:nvSpPr>
          <p:cNvPr id="31" name="บวก 30"/>
          <p:cNvSpPr/>
          <p:nvPr/>
        </p:nvSpPr>
        <p:spPr>
          <a:xfrm>
            <a:off x="8458058" y="3467110"/>
            <a:ext cx="758570" cy="758570"/>
          </a:xfrm>
          <a:prstGeom prst="mathPlu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32" name="สี่เหลี่ยมผืนผ้า 31"/>
          <p:cNvSpPr/>
          <p:nvPr/>
        </p:nvSpPr>
        <p:spPr>
          <a:xfrm>
            <a:off x="9423075" y="3292714"/>
            <a:ext cx="1000243" cy="457565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th-TH" sz="2799" dirty="0">
                <a:latin typeface="Angsana New" panose="02020603050405020304" pitchFamily="18" charset="-34"/>
                <a:cs typeface="Angsana New" panose="02020603050405020304" pitchFamily="18" charset="-34"/>
              </a:rPr>
              <a:t>เจ้าหนี้</a:t>
            </a:r>
            <a:endParaRPr lang="en-US" sz="2799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548994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03516" y="116636"/>
            <a:ext cx="5616624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ความสัมพันธ์ </a:t>
            </a:r>
            <a:r>
              <a:rPr lang="en-US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: </a:t>
            </a: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เบิกจ่ายเงินจากคลัง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818975"/>
              </p:ext>
            </p:extLst>
          </p:nvPr>
        </p:nvGraphicFramePr>
        <p:xfrm>
          <a:off x="1582361" y="1628804"/>
          <a:ext cx="9006762" cy="40361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57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3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09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522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บัญชีแยกประเภท</a:t>
                      </a:r>
                      <a:endParaRPr lang="th-TH" sz="28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8" marR="68588" marT="34250" marB="34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ยอดยกมา</a:t>
                      </a:r>
                      <a:endParaRPr lang="th-TH" sz="28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8" marR="68588" marT="34250" marB="34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28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8" marR="68588" marT="34250" marB="34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28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8" marR="68588" marT="34250" marB="34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ยอดยกไป</a:t>
                      </a:r>
                      <a:endParaRPr lang="th-TH" sz="28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8" marR="68588" marT="34250" marB="342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851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งฝธ.งบประมาณ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200</a:t>
                      </a:r>
                      <a:endParaRPr lang="th-TH" sz="2800" b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(150)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150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278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งฝธ.นอกงบประมาณ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</a:t>
                      </a:r>
                      <a:endParaRPr lang="th-TH" sz="2800" b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(20)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80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278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ค้างรับจาก</a:t>
                      </a:r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บก.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445</a:t>
                      </a:r>
                      <a:endParaRPr lang="th-TH" sz="2800" b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(300)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195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278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 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425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278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ใบสำคัญค้างจ่าย</a:t>
                      </a:r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(A)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(120)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140</a:t>
                      </a:r>
                      <a:endParaRPr lang="th-TH" sz="2800" b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(380)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360</a:t>
                      </a:r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664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เจ้าหนี้การค้า-ภายนอก (</a:t>
                      </a:r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V)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(30)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30</a:t>
                      </a:r>
                      <a:endParaRPr lang="th-TH" sz="2800" b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70</a:t>
                      </a:r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70</a:t>
                      </a:r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5278">
                <a:tc>
                  <a:txBody>
                    <a:bodyPr/>
                    <a:lstStyle/>
                    <a:p>
                      <a:pPr algn="l"/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(150)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(430)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2" marR="68582" marT="34279" marB="3427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1227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1703516" y="188644"/>
            <a:ext cx="5616624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ความสัมพันธ์ </a:t>
            </a:r>
            <a:r>
              <a:rPr lang="en-US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: </a:t>
            </a: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รับฝากเงิน</a:t>
            </a:r>
          </a:p>
        </p:txBody>
      </p:sp>
      <p:pic>
        <p:nvPicPr>
          <p:cNvPr id="4098" name="Picture 2" descr="ผลการค้นหารูปภาพสำหรับ หีบเงิน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721" l="7667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678" y="1109985"/>
            <a:ext cx="1327204" cy="13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2293969" y="3719520"/>
            <a:ext cx="3236042" cy="14202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Char char="•"/>
              <a:defRPr/>
            </a:pPr>
            <a:r>
              <a:rPr lang="th-TH" altLang="th-TH" sz="2799" b="1" dirty="0">
                <a:solidFill>
                  <a:srgbClr val="001D3A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เงินสด</a:t>
            </a:r>
          </a:p>
          <a:p>
            <a:pPr>
              <a:buFontTx/>
              <a:buChar char="•"/>
              <a:defRPr/>
            </a:pPr>
            <a:r>
              <a:rPr lang="th-TH" altLang="th-TH" sz="2799" b="1" dirty="0">
                <a:solidFill>
                  <a:srgbClr val="001D3A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เงินฝากคลัง</a:t>
            </a:r>
          </a:p>
          <a:p>
            <a:pPr>
              <a:buFontTx/>
              <a:buChar char="•"/>
              <a:defRPr/>
            </a:pPr>
            <a:r>
              <a:rPr lang="th-TH" altLang="th-TH" sz="2799" b="1" dirty="0">
                <a:solidFill>
                  <a:srgbClr val="001D3A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เงินฝากธนาคารพาณิชย์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สี่เหลี่ยมผืนผ้า 6"/>
              <p:cNvSpPr/>
              <p:nvPr/>
            </p:nvSpPr>
            <p:spPr>
              <a:xfrm>
                <a:off x="5811233" y="3858016"/>
                <a:ext cx="865358" cy="1137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altLang="th-TH" sz="6601" b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Angsana New" panose="02020603050405020304" pitchFamily="18" charset="-34"/>
                        </a:rPr>
                        <m:t>≥</m:t>
                      </m:r>
                    </m:oMath>
                  </m:oMathPara>
                </a14:m>
                <a:endParaRPr lang="th-TH" altLang="th-TH" sz="6601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ngsana New" panose="02020603050405020304" pitchFamily="18" charset="-34"/>
                  <a:cs typeface="Angsana New" panose="02020603050405020304" pitchFamily="18" charset="-34"/>
                </a:endParaRPr>
              </a:p>
            </p:txBody>
          </p:sp>
        </mc:Choice>
        <mc:Fallback>
          <p:sp>
            <p:nvSpPr>
              <p:cNvPr id="7" name="สี่เหลี่ยมผืนผ้า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1233" y="3858016"/>
                <a:ext cx="865358" cy="11371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สี่เหลี่ยมผืนผ้า 7"/>
          <p:cNvSpPr/>
          <p:nvPr/>
        </p:nvSpPr>
        <p:spPr>
          <a:xfrm>
            <a:off x="4272281" y="5688605"/>
            <a:ext cx="3935482" cy="601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หนี้สิน/ส่วนทุน/รายได้หนี้สิน</a:t>
            </a:r>
          </a:p>
        </p:txBody>
      </p:sp>
      <p:pic>
        <p:nvPicPr>
          <p:cNvPr id="4100" name="Picture 4" descr="รูปภาพที่เกี่ยวข้อง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6522" r="90000">
                        <a14:foregroundMark x1="50000" y1="47101" x2="50000" y2="471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82" r="19410"/>
          <a:stretch/>
        </p:blipFill>
        <p:spPr bwMode="auto">
          <a:xfrm>
            <a:off x="6962390" y="1393377"/>
            <a:ext cx="2664296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6960103" y="4005066"/>
            <a:ext cx="3006080" cy="11054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Char char="•"/>
            </a:pPr>
            <a:r>
              <a:rPr lang="th-TH" altLang="th-TH" sz="3200" b="1" dirty="0">
                <a:solidFill>
                  <a:srgbClr val="001D3A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เงินรับฝากอื่น</a:t>
            </a:r>
          </a:p>
          <a:p>
            <a:pPr algn="ctr">
              <a:spcBef>
                <a:spcPct val="0"/>
              </a:spcBef>
              <a:buFontTx/>
              <a:buChar char="•"/>
            </a:pPr>
            <a:r>
              <a:rPr lang="th-TH" altLang="th-TH" sz="3200" b="1" dirty="0">
                <a:solidFill>
                  <a:srgbClr val="001D3A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เงินประกันอื่น</a:t>
            </a:r>
            <a:endParaRPr lang="en-US" altLang="th-TH" sz="3200" b="1" dirty="0">
              <a:solidFill>
                <a:srgbClr val="001D3A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4102" name="Picture 6" descr="ผลการค้นหารูปภาพสำหรับ เงินฝากธนาคาร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356" y="2176856"/>
            <a:ext cx="2270330" cy="148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รูปภาพที่เกี่ยวข้อง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00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971" y="1784644"/>
            <a:ext cx="1223941" cy="156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ลูกศรขึ้น 13"/>
          <p:cNvSpPr/>
          <p:nvPr/>
        </p:nvSpPr>
        <p:spPr>
          <a:xfrm rot="10800000">
            <a:off x="6023996" y="5059104"/>
            <a:ext cx="432048" cy="478780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</p:spTree>
    <p:extLst>
      <p:ext uri="{BB962C8B-B14F-4D97-AF65-F5344CB8AC3E}">
        <p14:creationId xmlns:p14="http://schemas.microsoft.com/office/powerpoint/2010/main" val="17344202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703516" y="188644"/>
            <a:ext cx="5616624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ความสัมพันธ์ </a:t>
            </a:r>
            <a:r>
              <a:rPr lang="en-US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: </a:t>
            </a: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รับฝากเงิน</a:t>
            </a:r>
          </a:p>
        </p:txBody>
      </p:sp>
      <p:graphicFrame>
        <p:nvGraphicFramePr>
          <p:cNvPr id="19" name="ตาราง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566253"/>
              </p:ext>
            </p:extLst>
          </p:nvPr>
        </p:nvGraphicFramePr>
        <p:xfrm>
          <a:off x="1524004" y="1484787"/>
          <a:ext cx="9144000" cy="453650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453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5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9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55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7577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บัญชีแยกประเภท</a:t>
                      </a:r>
                      <a:endParaRPr lang="th-TH" sz="32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90" marR="68590" marT="34260" marB="342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ยอดยกมา</a:t>
                      </a:r>
                      <a:endParaRPr lang="th-TH" sz="32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90" marR="68590" marT="34260" marB="342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32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90" marR="68590" marT="34260" marB="342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32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90" marR="68590" marT="34260" marB="342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ยอดยกไป</a:t>
                      </a:r>
                      <a:endParaRPr lang="th-TH" sz="3200" b="1" dirty="0">
                        <a:solidFill>
                          <a:sysClr val="windowText" lastClr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90" marR="68590" marT="34260" marB="3426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940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เงินสด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200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120</a:t>
                      </a:r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(170)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208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เงินฝากคลัง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40</a:t>
                      </a:r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140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577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งฝธ.พาณิชย์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</a:t>
                      </a:r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(30)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170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577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 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450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460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208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เงินรับฝากอื่น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(120)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30</a:t>
                      </a:r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(90)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208">
                <a:tc>
                  <a:txBody>
                    <a:bodyPr/>
                    <a:lstStyle/>
                    <a:p>
                      <a:pPr algn="l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เงินประกันอื่น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(30)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(30)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208">
                <a:tc>
                  <a:txBody>
                    <a:bodyPr/>
                    <a:lstStyle/>
                    <a:p>
                      <a:pPr algn="l"/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(150)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(120)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5" marR="68585" marT="34289" marB="3428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27857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31508" y="188644"/>
            <a:ext cx="4899942" cy="79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401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บัญชีที่พบข้อผิดพลาดบ่อย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919538" y="1385052"/>
            <a:ext cx="1224136" cy="66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36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ตัวเงิน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387588" y="2099754"/>
            <a:ext cx="2304256" cy="156276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เงินสดในมือ</a:t>
            </a:r>
          </a:p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เงินฝากธนาคาร</a:t>
            </a:r>
          </a:p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เงินฝากคลัง</a:t>
            </a:r>
            <a:endParaRPr lang="en-US" sz="3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801326" y="1366786"/>
            <a:ext cx="1224136" cy="66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36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ลูกหนี้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524974" y="2103192"/>
            <a:ext cx="4534806" cy="15926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ลูกหนี้เงินยืมในงบประมาณ</a:t>
            </a:r>
          </a:p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ลูกหนี้เงินยืมนอกงบประมาณ</a:t>
            </a:r>
          </a:p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ลูกหนี้เงินยืมเงินฝากธนาคารพาณิชย์</a:t>
            </a:r>
          </a:p>
          <a:p>
            <a:pPr algn="ctr"/>
            <a:endParaRPr lang="th-TH" sz="3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algn="ctr"/>
            <a:endParaRPr lang="th-TH" sz="3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915207" y="4229828"/>
            <a:ext cx="1656184" cy="66421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36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หนี้สิน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0809" y="5374832"/>
            <a:ext cx="3259814" cy="108457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สินทรัพย์ถาวร</a:t>
            </a:r>
            <a:endParaRPr lang="en-US" sz="3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998885" y="4667490"/>
            <a:ext cx="3312368" cy="66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36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wallia New" pitchFamily="34" charset="-34"/>
                <a:cs typeface="+mj-cs"/>
              </a:rPr>
              <a:t>ที่ดิน อาคารและอุปกรณ์</a:t>
            </a: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283361" y="4489857"/>
            <a:ext cx="2739644" cy="19695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เงินประกัน</a:t>
            </a:r>
          </a:p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เงินรับฝาก</a:t>
            </a:r>
          </a:p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ใบสำคัญค้างจ่าย</a:t>
            </a:r>
          </a:p>
          <a:p>
            <a:pPr algn="ctr"/>
            <a:r>
              <a:rPr lang="th-TH" sz="32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เจ้าหนี้การค้า</a:t>
            </a:r>
          </a:p>
          <a:p>
            <a:pPr algn="ctr"/>
            <a:endParaRPr lang="th-TH" sz="3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4" name="ลูกศรโค้งลง 13"/>
          <p:cNvSpPr/>
          <p:nvPr/>
        </p:nvSpPr>
        <p:spPr>
          <a:xfrm rot="1540079">
            <a:off x="2866416" y="1267497"/>
            <a:ext cx="1107230" cy="468355"/>
          </a:xfrm>
          <a:prstGeom prst="curved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>
              <a:solidFill>
                <a:schemeClr val="tx1"/>
              </a:solidFill>
            </a:endParaRPr>
          </a:p>
        </p:txBody>
      </p:sp>
      <p:sp>
        <p:nvSpPr>
          <p:cNvPr id="17" name="ลูกศรโค้งขึ้น 16"/>
          <p:cNvSpPr/>
          <p:nvPr/>
        </p:nvSpPr>
        <p:spPr>
          <a:xfrm rot="9753311">
            <a:off x="7673183" y="1115690"/>
            <a:ext cx="1522283" cy="58357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>
              <a:solidFill>
                <a:schemeClr val="tx1"/>
              </a:solidFill>
            </a:endParaRPr>
          </a:p>
        </p:txBody>
      </p:sp>
      <p:sp>
        <p:nvSpPr>
          <p:cNvPr id="18" name="ลูกศรโค้งขึ้น 17"/>
          <p:cNvSpPr/>
          <p:nvPr/>
        </p:nvSpPr>
        <p:spPr>
          <a:xfrm rot="9753311">
            <a:off x="2403276" y="4345197"/>
            <a:ext cx="1522283" cy="583575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>
              <a:solidFill>
                <a:schemeClr val="tx1"/>
              </a:solidFill>
            </a:endParaRPr>
          </a:p>
        </p:txBody>
      </p:sp>
      <p:sp>
        <p:nvSpPr>
          <p:cNvPr id="19" name="ลูกศรโค้งลง 18"/>
          <p:cNvSpPr/>
          <p:nvPr/>
        </p:nvSpPr>
        <p:spPr>
          <a:xfrm rot="239949">
            <a:off x="7017776" y="3918400"/>
            <a:ext cx="1107230" cy="468355"/>
          </a:xfrm>
          <a:prstGeom prst="curved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4741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927654" y="2348882"/>
            <a:ext cx="7345363" cy="129698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 eaLnBrk="1" hangingPunct="1">
              <a:defRPr/>
            </a:pPr>
            <a:r>
              <a:rPr lang="th-TH" sz="6001" b="1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แนวทางแก้ไขปัญหา</a:t>
            </a:r>
          </a:p>
          <a:p>
            <a:pPr algn="ctr" eaLnBrk="1" hangingPunct="1">
              <a:defRPr/>
            </a:pPr>
            <a:r>
              <a:rPr lang="th-TH" sz="6001" b="1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และข้อผิดพลาดทางบัญชี</a:t>
            </a: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กลุ่ม 4"/>
          <p:cNvGrpSpPr>
            <a:grpSpLocks/>
          </p:cNvGrpSpPr>
          <p:nvPr/>
        </p:nvGrpSpPr>
        <p:grpSpPr bwMode="auto">
          <a:xfrm>
            <a:off x="1627195" y="1537365"/>
            <a:ext cx="8965865" cy="2450439"/>
            <a:chOff x="103948" y="1650441"/>
            <a:chExt cx="8965781" cy="2209175"/>
          </a:xfrm>
        </p:grpSpPr>
        <p:sp>
          <p:nvSpPr>
            <p:cNvPr id="29" name="สี่เหลี่ยมมุมมน 16"/>
            <p:cNvSpPr/>
            <p:nvPr/>
          </p:nvSpPr>
          <p:spPr>
            <a:xfrm>
              <a:off x="1456485" y="2119279"/>
              <a:ext cx="7410380" cy="1740337"/>
            </a:xfrm>
            <a:prstGeom prst="roundRect">
              <a:avLst/>
            </a:prstGeom>
            <a:solidFill>
              <a:srgbClr val="C590EC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26648" name="กลุ่ม 13"/>
            <p:cNvGrpSpPr>
              <a:grpSpLocks/>
            </p:cNvGrpSpPr>
            <p:nvPr/>
          </p:nvGrpSpPr>
          <p:grpSpPr bwMode="auto">
            <a:xfrm>
              <a:off x="103948" y="1650441"/>
              <a:ext cx="8965781" cy="2179573"/>
              <a:chOff x="113473" y="1517091"/>
              <a:chExt cx="8965781" cy="2179573"/>
            </a:xfrm>
          </p:grpSpPr>
          <p:pic>
            <p:nvPicPr>
              <p:cNvPr id="26649" name="รูปภาพ 18" descr="tb-16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53439">
                <a:off x="113473" y="2098608"/>
                <a:ext cx="1535549" cy="1037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สี่เหลี่ยมผืนผ้า 11"/>
              <p:cNvSpPr/>
              <p:nvPr/>
            </p:nvSpPr>
            <p:spPr>
              <a:xfrm>
                <a:off x="1564028" y="1517091"/>
                <a:ext cx="7515226" cy="2179573"/>
              </a:xfrm>
              <a:prstGeom prst="rect">
                <a:avLst/>
              </a:prstGeom>
              <a:noFill/>
            </p:spPr>
            <p:txBody>
              <a:bodyPr lIns="84550" tIns="42275" rIns="84550" bIns="42275">
                <a:spAutoFit/>
              </a:bodyPr>
              <a:lstStyle/>
              <a:p>
                <a:pPr>
                  <a:defRPr/>
                </a:pPr>
                <a:r>
                  <a:rPr lang="th-TH" sz="4002" b="1" dirty="0">
                    <a:latin typeface="TH SarabunPSK" pitchFamily="34" charset="-34"/>
                    <a:cs typeface="TH SarabunPSK" pitchFamily="34" charset="-34"/>
                  </a:rPr>
                  <a:t>แนวทางการประเมิน </a:t>
                </a:r>
                <a:r>
                  <a:rPr lang="en-US" sz="4002" b="1" dirty="0">
                    <a:latin typeface="TH SarabunPSK" pitchFamily="34" charset="-34"/>
                    <a:cs typeface="TH SarabunPSK" pitchFamily="34" charset="-34"/>
                  </a:rPr>
                  <a:t>: </a:t>
                </a:r>
                <a:endParaRPr lang="th-TH" sz="4002" b="1" dirty="0">
                  <a:latin typeface="TH SarabunPSK" pitchFamily="34" charset="-34"/>
                  <a:cs typeface="TH SarabunPSK" pitchFamily="34" charset="-34"/>
                </a:endParaRPr>
              </a:p>
              <a:p>
                <a:pPr>
                  <a:defRPr/>
                </a:pPr>
                <a:r>
                  <a:rPr lang="th-TH" sz="2799" dirty="0">
                    <a:latin typeface="TH SarabunPSK" pitchFamily="34" charset="-34"/>
                    <a:cs typeface="TH SarabunPSK" pitchFamily="34" charset="-34"/>
                  </a:rPr>
                  <a:t>ยอดคงเหลือของบัญชีเงินสดในมือ ณ วันที่ ๓๐ กันยายน ๒๕๖๑</a:t>
                </a:r>
              </a:p>
              <a:p>
                <a:pPr>
                  <a:defRPr/>
                </a:pPr>
                <a:r>
                  <a:rPr lang="th-TH" sz="2799" dirty="0">
                    <a:latin typeface="TH SarabunPSK" pitchFamily="34" charset="-34"/>
                    <a:cs typeface="TH SarabunPSK" pitchFamily="34" charset="-34"/>
                  </a:rPr>
                  <a:t>ตรงกับรายงานเงินคงเหลือประจำวันที่จัดทำตามระเบียบเบิกจ่ายเงินจากคลัง </a:t>
                </a:r>
              </a:p>
              <a:p>
                <a:pPr>
                  <a:defRPr/>
                </a:pPr>
                <a:r>
                  <a:rPr lang="th-TH" sz="2799" dirty="0">
                    <a:latin typeface="TH SarabunPSK" pitchFamily="34" charset="-34"/>
                    <a:cs typeface="TH SarabunPSK" pitchFamily="34" charset="-34"/>
                  </a:rPr>
                  <a:t>การเก็บรักษาเงิน และการนำเงินส่งคลัง พ.ศ. ๒๕๕๑ </a:t>
                </a:r>
              </a:p>
              <a:p>
                <a:pPr>
                  <a:defRPr/>
                </a:pPr>
                <a:endParaRPr lang="th-TH" sz="240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</p:grpSp>
      <p:grpSp>
        <p:nvGrpSpPr>
          <p:cNvPr id="26627" name="กลุ่ม 3"/>
          <p:cNvGrpSpPr>
            <a:grpSpLocks/>
          </p:cNvGrpSpPr>
          <p:nvPr/>
        </p:nvGrpSpPr>
        <p:grpSpPr bwMode="auto">
          <a:xfrm>
            <a:off x="4330140" y="4653834"/>
            <a:ext cx="4702742" cy="1093942"/>
            <a:chOff x="2680733" y="4034056"/>
            <a:chExt cx="4702971" cy="934711"/>
          </a:xfrm>
        </p:grpSpPr>
        <p:sp>
          <p:nvSpPr>
            <p:cNvPr id="30" name="สี่เหลี่ยมมุมมน 16"/>
            <p:cNvSpPr/>
            <p:nvPr/>
          </p:nvSpPr>
          <p:spPr>
            <a:xfrm>
              <a:off x="2940076" y="4466020"/>
              <a:ext cx="4443628" cy="446266"/>
            </a:xfrm>
            <a:prstGeom prst="roundRect">
              <a:avLst/>
            </a:prstGeom>
            <a:solidFill>
              <a:srgbClr val="E7B5F5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สี่เหลี่ยมผืนผ้า 26"/>
            <p:cNvSpPr/>
            <p:nvPr/>
          </p:nvSpPr>
          <p:spPr>
            <a:xfrm>
              <a:off x="2680733" y="4034056"/>
              <a:ext cx="4648199" cy="934711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สิ่งที่ต้องจัดทำ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 </a:t>
              </a:r>
            </a:p>
            <a:p>
              <a:pPr algn="r">
                <a:defRPr/>
              </a:pPr>
              <a:r>
                <a:rPr lang="th-TH" sz="3200" dirty="0">
                  <a:latin typeface="TH SarabunPSK" pitchFamily="34" charset="-34"/>
                  <a:cs typeface="TH SarabunPSK" pitchFamily="34" charset="-34"/>
                </a:rPr>
                <a:t>รายงานเงินคงเหลือประจำวัน</a:t>
              </a:r>
              <a:endParaRPr lang="th-TH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6628" name="กลุ่ม 15"/>
          <p:cNvGrpSpPr>
            <a:grpSpLocks/>
          </p:cNvGrpSpPr>
          <p:nvPr/>
        </p:nvGrpSpPr>
        <p:grpSpPr bwMode="auto">
          <a:xfrm>
            <a:off x="1990730" y="4241807"/>
            <a:ext cx="2122488" cy="2311400"/>
            <a:chOff x="470656" y="5029200"/>
            <a:chExt cx="1754466" cy="1762995"/>
          </a:xfrm>
        </p:grpSpPr>
        <p:grpSp>
          <p:nvGrpSpPr>
            <p:cNvPr id="26641" name="กลุ่ม 16"/>
            <p:cNvGrpSpPr>
              <a:grpSpLocks/>
            </p:cNvGrpSpPr>
            <p:nvPr/>
          </p:nvGrpSpPr>
          <p:grpSpPr bwMode="auto">
            <a:xfrm>
              <a:off x="470656" y="5029200"/>
              <a:ext cx="1743407" cy="1762995"/>
              <a:chOff x="470656" y="5029200"/>
              <a:chExt cx="1743407" cy="1762995"/>
            </a:xfrm>
          </p:grpSpPr>
          <p:pic>
            <p:nvPicPr>
              <p:cNvPr id="26643" name="รูปภาพ 19" descr="facebook-ads-relevance-score-1024x536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88" t="5423" r="32500" b="40845"/>
              <a:stretch>
                <a:fillRect/>
              </a:stretch>
            </p:blipFill>
            <p:spPr bwMode="auto">
              <a:xfrm>
                <a:off x="470656" y="5029200"/>
                <a:ext cx="1743407" cy="1762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44" name="สี่เหลี่ยมผืนผ้า 20"/>
              <p:cNvSpPr>
                <a:spLocks noChangeArrowheads="1"/>
              </p:cNvSpPr>
              <p:nvPr/>
            </p:nvSpPr>
            <p:spPr bwMode="auto">
              <a:xfrm>
                <a:off x="1480664" y="5163168"/>
                <a:ext cx="624583" cy="3535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26642" name="สี่เหลี่ยมผืนผ้า 17"/>
            <p:cNvSpPr>
              <a:spLocks noChangeArrowheads="1"/>
            </p:cNvSpPr>
            <p:nvPr/>
          </p:nvSpPr>
          <p:spPr bwMode="auto">
            <a:xfrm>
              <a:off x="1353418" y="5029200"/>
              <a:ext cx="871704" cy="738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solidFill>
                    <a:srgbClr val="C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30คะแนน</a:t>
              </a:r>
            </a:p>
          </p:txBody>
        </p:sp>
      </p:grpSp>
      <p:grpSp>
        <p:nvGrpSpPr>
          <p:cNvPr id="26629" name="กลุ่ม 2"/>
          <p:cNvGrpSpPr>
            <a:grpSpLocks/>
          </p:cNvGrpSpPr>
          <p:nvPr/>
        </p:nvGrpSpPr>
        <p:grpSpPr bwMode="auto">
          <a:xfrm>
            <a:off x="1327153" y="296866"/>
            <a:ext cx="6100763" cy="1171575"/>
            <a:chOff x="-196810" y="296130"/>
            <a:chExt cx="6101240" cy="1171575"/>
          </a:xfrm>
        </p:grpSpPr>
        <p:grpSp>
          <p:nvGrpSpPr>
            <p:cNvPr id="26637" name="กลุ่ม 1"/>
            <p:cNvGrpSpPr>
              <a:grpSpLocks/>
            </p:cNvGrpSpPr>
            <p:nvPr/>
          </p:nvGrpSpPr>
          <p:grpSpPr bwMode="auto">
            <a:xfrm>
              <a:off x="-196810" y="296130"/>
              <a:ext cx="6101240" cy="1171575"/>
              <a:chOff x="-196810" y="306763"/>
              <a:chExt cx="6101240" cy="1171575"/>
            </a:xfrm>
          </p:grpSpPr>
          <p:pic>
            <p:nvPicPr>
              <p:cNvPr id="26639" name="รูปภาพ 21" descr="576.jp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83" t="-1958" r="73334" b="34721"/>
              <a:stretch>
                <a:fillRect/>
              </a:stretch>
            </p:blipFill>
            <p:spPr bwMode="auto">
              <a:xfrm rot="-5400000">
                <a:off x="2268022" y="-2158069"/>
                <a:ext cx="1171575" cy="6101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สี่เหลี่ยมผืนผ้า 23"/>
              <p:cNvSpPr/>
              <p:nvPr/>
            </p:nvSpPr>
            <p:spPr>
              <a:xfrm rot="16200000">
                <a:off x="3669092" y="-536308"/>
                <a:ext cx="963613" cy="27989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 dirty="0"/>
              </a:p>
            </p:txBody>
          </p:sp>
        </p:grpSp>
        <p:sp>
          <p:nvSpPr>
            <p:cNvPr id="26638" name="TextBox 22"/>
            <p:cNvSpPr txBox="1">
              <a:spLocks noChangeArrowheads="1"/>
            </p:cNvSpPr>
            <p:nvPr/>
          </p:nvSpPr>
          <p:spPr bwMode="auto">
            <a:xfrm>
              <a:off x="2768745" y="358851"/>
              <a:ext cx="2427804" cy="1105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บัญชีเงินสดในมือ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(1101010101)</a:t>
              </a:r>
            </a:p>
          </p:txBody>
        </p:sp>
      </p:grpSp>
      <p:pic>
        <p:nvPicPr>
          <p:cNvPr id="26630" name="รูปภาพ 32" descr="C151104153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" t="7719" r="73334" b="60440"/>
          <a:stretch>
            <a:fillRect/>
          </a:stretch>
        </p:blipFill>
        <p:spPr bwMode="auto">
          <a:xfrm>
            <a:off x="6635754" y="207963"/>
            <a:ext cx="15557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รูปภาพ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3" t="3667" r="20793" b="31317"/>
          <a:stretch>
            <a:fillRect/>
          </a:stretch>
        </p:blipFill>
        <p:spPr bwMode="auto">
          <a:xfrm>
            <a:off x="8340726" y="-7938"/>
            <a:ext cx="1274763" cy="17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รูปภาพ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3" t="3667" r="5923" b="31317"/>
          <a:stretch>
            <a:fillRect/>
          </a:stretch>
        </p:blipFill>
        <p:spPr bwMode="auto">
          <a:xfrm>
            <a:off x="8991604" y="133354"/>
            <a:ext cx="1566863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รูปภาพ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3" t="12708" r="31264" b="63824"/>
          <a:stretch>
            <a:fillRect/>
          </a:stretch>
        </p:blipFill>
        <p:spPr bwMode="auto">
          <a:xfrm>
            <a:off x="9444042" y="539753"/>
            <a:ext cx="74453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รูปภาพ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95740">
            <a:off x="9101140" y="4333879"/>
            <a:ext cx="7604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รูปภาพ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2551">
            <a:off x="9091622" y="5407025"/>
            <a:ext cx="719137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Heptagon 6"/>
          <p:cNvSpPr/>
          <p:nvPr/>
        </p:nvSpPr>
        <p:spPr>
          <a:xfrm>
            <a:off x="1789118" y="107954"/>
            <a:ext cx="987425" cy="407988"/>
          </a:xfrm>
          <a:prstGeom prst="heptagon">
            <a:avLst/>
          </a:prstGeom>
          <a:ln>
            <a:solidFill>
              <a:srgbClr val="9900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1.1.1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97340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3740871"/>
              </p:ext>
            </p:extLst>
          </p:nvPr>
        </p:nvGraphicFramePr>
        <p:xfrm>
          <a:off x="1847530" y="1268764"/>
          <a:ext cx="8621920" cy="128777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4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43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3054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บัญชีแยกประเภท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ยอดยกมา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ยอดยกไป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เงินสดในมือ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Snip Same Side Corner Rectangle 23"/>
          <p:cNvSpPr/>
          <p:nvPr/>
        </p:nvSpPr>
        <p:spPr bwMode="auto">
          <a:xfrm>
            <a:off x="7248129" y="2780931"/>
            <a:ext cx="1584176" cy="847234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ลดลง</a:t>
            </a:r>
          </a:p>
        </p:txBody>
      </p:sp>
      <p:sp>
        <p:nvSpPr>
          <p:cNvPr id="26" name="Snip Same Side Corner Rectangle 23"/>
          <p:cNvSpPr/>
          <p:nvPr/>
        </p:nvSpPr>
        <p:spPr bwMode="auto">
          <a:xfrm>
            <a:off x="5447929" y="2780931"/>
            <a:ext cx="1584176" cy="847234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เพิ่มขึ้น</a:t>
            </a:r>
          </a:p>
        </p:txBody>
      </p:sp>
      <p:sp>
        <p:nvSpPr>
          <p:cNvPr id="27" name="วงรี 26"/>
          <p:cNvSpPr/>
          <p:nvPr/>
        </p:nvSpPr>
        <p:spPr bwMode="auto">
          <a:xfrm>
            <a:off x="5371525" y="3870192"/>
            <a:ext cx="1660585" cy="816807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R </a:t>
            </a: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ตัวอักษร</a:t>
            </a:r>
            <a:endParaRPr lang="en-US" sz="2400" b="1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JR RE</a:t>
            </a:r>
            <a:endParaRPr lang="th-TH" sz="2400" b="1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28" name="วงรี 27"/>
          <p:cNvSpPr/>
          <p:nvPr/>
        </p:nvSpPr>
        <p:spPr bwMode="auto">
          <a:xfrm>
            <a:off x="7211825" y="3853073"/>
            <a:ext cx="1673262" cy="833555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R </a:t>
            </a: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ตัวเลข</a:t>
            </a:r>
            <a:endParaRPr lang="en-US" sz="2400" b="1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  <a:p>
            <a:pPr algn="ctr" eaLnBrk="1" hangingPunct="1">
              <a:defRPr/>
            </a:pPr>
            <a:r>
              <a:rPr lang="en-US" sz="24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JR PP</a:t>
            </a:r>
            <a:endParaRPr lang="th-TH" sz="2400" b="1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29" name="Frame 34"/>
          <p:cNvSpPr/>
          <p:nvPr/>
        </p:nvSpPr>
        <p:spPr bwMode="auto">
          <a:xfrm>
            <a:off x="3024525" y="3853068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ประเภทเอกสาร</a:t>
            </a:r>
          </a:p>
        </p:txBody>
      </p:sp>
      <p:sp>
        <p:nvSpPr>
          <p:cNvPr id="30" name="Frame 34"/>
          <p:cNvSpPr/>
          <p:nvPr/>
        </p:nvSpPr>
        <p:spPr bwMode="auto">
          <a:xfrm>
            <a:off x="3404557" y="5157192"/>
            <a:ext cx="1407223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รายการ</a:t>
            </a:r>
          </a:p>
        </p:txBody>
      </p:sp>
      <p:pic>
        <p:nvPicPr>
          <p:cNvPr id="31" name="Picture 2" descr="ผลการค้นหารูปภาพสำหรับ รับเงิน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085" y1="71450" x2="17085" y2="71450"/>
                        <a14:foregroundMark x1="45394" y1="75378" x2="45394" y2="75378"/>
                        <a14:foregroundMark x1="42211" y1="87915" x2="42211" y2="87915"/>
                        <a14:foregroundMark x1="22613" y1="75227" x2="22613" y2="75227"/>
                        <a14:foregroundMark x1="70519" y1="80665" x2="70519" y2="80665"/>
                        <a14:foregroundMark x1="65662" y1="93051" x2="65662" y2="93051"/>
                        <a14:foregroundMark x1="89615" y1="90332" x2="89615" y2="90332"/>
                        <a14:foregroundMark x1="88275" y1="68429" x2="88275" y2="68429"/>
                        <a14:foregroundMark x1="82915" y1="66012" x2="82915" y2="66012"/>
                        <a14:foregroundMark x1="85260" y1="57553" x2="85260" y2="57553"/>
                        <a14:foregroundMark x1="67169" y1="60876" x2="67169" y2="60876"/>
                        <a14:foregroundMark x1="66164" y1="70393" x2="66164" y2="70393"/>
                        <a14:foregroundMark x1="83920" y1="75680" x2="83920" y2="75680"/>
                        <a14:foregroundMark x1="91960" y1="80514" x2="91960" y2="80514"/>
                        <a14:foregroundMark x1="93635" y1="85952" x2="93635" y2="85952"/>
                        <a14:foregroundMark x1="91960" y1="67069" x2="91960" y2="67069"/>
                        <a14:foregroundMark x1="78727" y1="55438" x2="78392" y2="54834"/>
                        <a14:foregroundMark x1="76549" y1="41541" x2="76549" y2="41541"/>
                        <a14:foregroundMark x1="61307" y1="28550" x2="61307" y2="28550"/>
                        <a14:foregroundMark x1="84590" y1="31722" x2="84590" y2="31722"/>
                        <a14:foregroundMark x1="80570" y1="25982" x2="80570" y2="25982"/>
                        <a14:foregroundMark x1="75712" y1="35196" x2="75712" y2="35196"/>
                        <a14:foregroundMark x1="74372" y1="35952" x2="74372" y2="35952"/>
                        <a14:foregroundMark x1="72864" y1="27341" x2="72864" y2="27341"/>
                        <a14:foregroundMark x1="82580" y1="27039" x2="82580" y2="27039"/>
                        <a14:foregroundMark x1="87437" y1="32175" x2="87437" y2="32175"/>
                        <a14:foregroundMark x1="81240" y1="36858" x2="81240" y2="36858"/>
                        <a14:foregroundMark x1="59296" y1="35347" x2="59296" y2="35347"/>
                        <a14:foregroundMark x1="53266" y1="29909" x2="53266" y2="29909"/>
                        <a14:foregroundMark x1="35008" y1="69335" x2="35008" y2="69335"/>
                        <a14:foregroundMark x1="34003" y1="62236" x2="34003" y2="62236"/>
                        <a14:foregroundMark x1="39028" y1="67976" x2="39028" y2="67976"/>
                        <a14:foregroundMark x1="36516" y1="73414" x2="36516" y2="73414"/>
                        <a14:foregroundMark x1="32663" y1="77039" x2="32663" y2="77039"/>
                        <a14:foregroundMark x1="32496" y1="80665" x2="32496" y2="80665"/>
                        <a14:foregroundMark x1="32161" y1="84139" x2="32161" y2="84139"/>
                        <a14:foregroundMark x1="22446" y1="86707" x2="22446" y2="86707"/>
                        <a14:foregroundMark x1="17253" y1="86858" x2="17253" y2="86858"/>
                        <a14:foregroundMark x1="15075" y1="63142" x2="15075" y2="63142"/>
                        <a14:foregroundMark x1="11223" y1="66163" x2="11223" y2="66163"/>
                        <a14:foregroundMark x1="9548" y1="72508" x2="9213" y2="73414"/>
                        <a14:foregroundMark x1="7035" y1="79305" x2="7035" y2="79305"/>
                        <a14:foregroundMark x1="7035" y1="83384" x2="7035" y2="85196"/>
                        <a14:foregroundMark x1="7035" y1="89879" x2="7035" y2="89879"/>
                        <a14:foregroundMark x1="7538" y1="93958" x2="7538" y2="93958"/>
                        <a14:foregroundMark x1="13568" y1="93958" x2="13568" y2="93958"/>
                        <a14:foregroundMark x1="21106" y1="95317" x2="21943" y2="95317"/>
                        <a14:foregroundMark x1="28308" y1="95317" x2="28308" y2="95317"/>
                        <a14:foregroundMark x1="28978" y1="96073" x2="28141" y2="96073"/>
                        <a14:foregroundMark x1="13903" y1="94713" x2="13903" y2="94713"/>
                        <a14:foregroundMark x1="6868" y1="97885" x2="6868" y2="97885"/>
                        <a14:foregroundMark x1="15913" y1="98489" x2="16918" y2="98489"/>
                        <a14:foregroundMark x1="25126" y1="98338" x2="25126" y2="98338"/>
                        <a14:foregroundMark x1="31993" y1="96828" x2="31993" y2="96828"/>
                        <a14:foregroundMark x1="32663" y1="94864" x2="32663" y2="93958"/>
                        <a14:foregroundMark x1="22948" y1="77492" x2="22948" y2="77492"/>
                        <a14:foregroundMark x1="28978" y1="70393" x2="28978" y2="70393"/>
                        <a14:foregroundMark x1="31156" y1="65106" x2="31156" y2="65106"/>
                        <a14:foregroundMark x1="26968" y1="64955" x2="26968" y2="64955"/>
                        <a14:foregroundMark x1="20436" y1="65710" x2="20101" y2="66314"/>
                        <a14:foregroundMark x1="14908" y1="78550" x2="14908" y2="78550"/>
                        <a14:foregroundMark x1="19430" y1="77795" x2="19430" y2="77795"/>
                        <a14:foregroundMark x1="19430" y1="77795" x2="19430" y2="77795"/>
                        <a14:foregroundMark x1="15075" y1="60574" x2="15075" y2="60574"/>
                        <a14:foregroundMark x1="19430" y1="58006" x2="19430" y2="58006"/>
                        <a14:foregroundMark x1="22111" y1="58610" x2="22111" y2="58610"/>
                        <a14:foregroundMark x1="25293" y1="59366" x2="25293" y2="59970"/>
                        <a14:foregroundMark x1="23283" y1="67976" x2="23283" y2="67976"/>
                        <a14:foregroundMark x1="24288" y1="64502" x2="24288" y2="64502"/>
                        <a14:foregroundMark x1="30318" y1="63293" x2="30318" y2="63293"/>
                        <a14:foregroundMark x1="33333" y1="62991" x2="34003" y2="66163"/>
                        <a14:foregroundMark x1="34673" y1="68580" x2="34673" y2="68580"/>
                        <a14:foregroundMark x1="46399" y1="69335" x2="46734" y2="69940"/>
                        <a14:foregroundMark x1="45729" y1="75378" x2="45729" y2="75378"/>
                        <a14:foregroundMark x1="46566" y1="77492" x2="48409" y2="78852"/>
                        <a14:foregroundMark x1="55611" y1="79456" x2="55611" y2="79456"/>
                        <a14:foregroundMark x1="58794" y1="79758" x2="58794" y2="79758"/>
                        <a14:foregroundMark x1="61474" y1="75227" x2="61474" y2="75227"/>
                        <a14:foregroundMark x1="55611" y1="60272" x2="55611" y2="60272"/>
                        <a14:foregroundMark x1="51759" y1="61631" x2="51759" y2="61631"/>
                        <a14:foregroundMark x1="50419" y1="72054" x2="50419" y2="72054"/>
                        <a14:foregroundMark x1="50419" y1="75227" x2="50419" y2="75227"/>
                        <a14:foregroundMark x1="51591" y1="66616" x2="51591" y2="66616"/>
                        <a14:foregroundMark x1="53266" y1="71148" x2="53266" y2="71148"/>
                        <a14:foregroundMark x1="52094" y1="76284" x2="52094" y2="76284"/>
                        <a14:foregroundMark x1="53601" y1="70695" x2="53601" y2="70695"/>
                        <a14:foregroundMark x1="54271" y1="61631" x2="54271" y2="61631"/>
                        <a14:foregroundMark x1="54271" y1="62387" x2="54271" y2="62387"/>
                        <a14:foregroundMark x1="65327" y1="86254" x2="65327" y2="86254"/>
                        <a14:foregroundMark x1="57621" y1="87160" x2="57621" y2="87160"/>
                        <a14:foregroundMark x1="57621" y1="91088" x2="57621" y2="91088"/>
                        <a14:foregroundMark x1="54104" y1="88671" x2="54104" y2="88671"/>
                        <a14:foregroundMark x1="52261" y1="85650" x2="52261" y2="85650"/>
                        <a14:foregroundMark x1="61139" y1="91088" x2="61139" y2="91088"/>
                        <a14:foregroundMark x1="63484" y1="93807" x2="63484" y2="93807"/>
                        <a14:foregroundMark x1="65494" y1="96073" x2="65494" y2="96073"/>
                        <a14:foregroundMark x1="73367" y1="95921" x2="74372" y2="95921"/>
                        <a14:foregroundMark x1="81240" y1="95921" x2="81240" y2="95921"/>
                        <a14:foregroundMark x1="81407" y1="90785" x2="81407" y2="90785"/>
                        <a14:foregroundMark x1="72697" y1="84290" x2="73199" y2="82628"/>
                        <a14:foregroundMark x1="75712" y1="71450" x2="75712" y2="71450"/>
                        <a14:foregroundMark x1="70519" y1="63444" x2="70519" y2="63444"/>
                        <a14:foregroundMark x1="68509" y1="64199" x2="67839" y2="65257"/>
                        <a14:foregroundMark x1="65829" y1="67069" x2="65829" y2="67069"/>
                        <a14:foregroundMark x1="63484" y1="69033" x2="63484" y2="69033"/>
                        <a14:foregroundMark x1="65662" y1="63142" x2="65662" y2="63142"/>
                        <a14:foregroundMark x1="63149" y1="65106" x2="63149" y2="65106"/>
                        <a14:foregroundMark x1="71692" y1="58761" x2="71692" y2="58761"/>
                        <a14:foregroundMark x1="73367" y1="58459" x2="73367" y2="58459"/>
                        <a14:foregroundMark x1="80235" y1="57855" x2="80235" y2="57855"/>
                        <a14:foregroundMark x1="83920" y1="55287" x2="83920" y2="55287"/>
                        <a14:foregroundMark x1="90452" y1="60272" x2="90452" y2="60272"/>
                        <a14:foregroundMark x1="91792" y1="62236" x2="91792" y2="62236"/>
                        <a14:foregroundMark x1="94640" y1="66918" x2="94640" y2="67825"/>
                        <a14:foregroundMark x1="94975" y1="73565" x2="94975" y2="73565"/>
                        <a14:foregroundMark x1="94807" y1="77644" x2="94807" y2="78097"/>
                        <a14:foregroundMark x1="95310" y1="83384" x2="95477" y2="84894"/>
                        <a14:foregroundMark x1="93970" y1="88520" x2="93802" y2="89275"/>
                        <a14:foregroundMark x1="92965" y1="91390" x2="92295" y2="92598"/>
                        <a14:foregroundMark x1="90955" y1="93958" x2="90955" y2="94411"/>
                        <a14:foregroundMark x1="89782" y1="95166" x2="89782" y2="95166"/>
                        <a14:foregroundMark x1="86600" y1="94864" x2="86600" y2="94864"/>
                        <a14:foregroundMark x1="82412" y1="92900" x2="82412" y2="92145"/>
                        <a14:foregroundMark x1="88945" y1="82326" x2="88945" y2="82326"/>
                        <a14:foregroundMark x1="84757" y1="74018" x2="84757" y2="73263"/>
                        <a14:foregroundMark x1="84590" y1="66314" x2="84590" y2="65861"/>
                        <a14:foregroundMark x1="81742" y1="56949" x2="81742" y2="56949"/>
                        <a14:foregroundMark x1="86935" y1="60725" x2="86935" y2="60725"/>
                        <a14:foregroundMark x1="92295" y1="67825" x2="92295" y2="67825"/>
                        <a14:foregroundMark x1="87437" y1="59819" x2="87437" y2="59819"/>
                        <a14:foregroundMark x1="34673" y1="64199" x2="35678" y2="64350"/>
                        <a14:foregroundMark x1="37688" y1="64502" x2="37688" y2="64502"/>
                        <a14:foregroundMark x1="33333" y1="60725" x2="33333" y2="60725"/>
                        <a14:foregroundMark x1="29648" y1="70544" x2="29648" y2="70544"/>
                        <a14:foregroundMark x1="19933" y1="73112" x2="19933" y2="73112"/>
                        <a14:foregroundMark x1="16415" y1="59366" x2="16415" y2="59366"/>
                        <a14:foregroundMark x1="13233" y1="61782" x2="13065" y2="62689"/>
                        <a14:foregroundMark x1="8878" y1="64048" x2="8878" y2="64048"/>
                        <a14:foregroundMark x1="8208" y1="68429" x2="8208" y2="68882"/>
                        <a14:foregroundMark x1="7370" y1="71601" x2="7370" y2="72356"/>
                        <a14:foregroundMark x1="7370" y1="75076" x2="7370" y2="75982"/>
                        <a14:foregroundMark x1="7370" y1="79003" x2="7370" y2="79003"/>
                        <a14:foregroundMark x1="7873" y1="82175" x2="7873" y2="83233"/>
                        <a14:foregroundMark x1="7873" y1="85801" x2="7873" y2="86707"/>
                        <a14:foregroundMark x1="8040" y1="89426" x2="8040" y2="89426"/>
                        <a14:foregroundMark x1="8543" y1="90332" x2="8543" y2="90332"/>
                        <a14:foregroundMark x1="10888" y1="92447" x2="10888" y2="93051"/>
                        <a14:foregroundMark x1="10218" y1="94864" x2="10218" y2="94864"/>
                        <a14:foregroundMark x1="9380" y1="96224" x2="9380" y2="96224"/>
                        <a14:foregroundMark x1="14070" y1="97130" x2="15075" y2="96979"/>
                        <a14:foregroundMark x1="17923" y1="96677" x2="18928" y2="96677"/>
                        <a14:foregroundMark x1="23451" y1="96979" x2="23451" y2="96979"/>
                        <a14:foregroundMark x1="25126" y1="96979" x2="25126" y2="96979"/>
                        <a14:foregroundMark x1="19263" y1="89879" x2="19263" y2="89879"/>
                        <a14:foregroundMark x1="23618" y1="88671" x2="23618" y2="88671"/>
                        <a14:foregroundMark x1="23953" y1="88520" x2="23953" y2="88520"/>
                        <a14:foregroundMark x1="15410" y1="81118" x2="15410" y2="81118"/>
                        <a14:foregroundMark x1="15075" y1="76586" x2="15075" y2="75982"/>
                        <a14:foregroundMark x1="14573" y1="70393" x2="14573" y2="70393"/>
                        <a14:foregroundMark x1="12228" y1="74320" x2="12228" y2="75378"/>
                        <a14:foregroundMark x1="12228" y1="77946" x2="12395" y2="79758"/>
                        <a14:foregroundMark x1="13903" y1="83233" x2="13903" y2="83233"/>
                        <a14:foregroundMark x1="14573" y1="84894" x2="16248" y2="85650"/>
                        <a14:foregroundMark x1="22111" y1="86858" x2="22111" y2="86858"/>
                        <a14:foregroundMark x1="25963" y1="88973" x2="25963" y2="89728"/>
                        <a14:foregroundMark x1="25963" y1="90483" x2="25963" y2="90483"/>
                        <a14:foregroundMark x1="26131" y1="91088" x2="26131" y2="91088"/>
                        <a14:foregroundMark x1="27638" y1="82175" x2="27638" y2="82175"/>
                        <a14:foregroundMark x1="28141" y1="79305" x2="28141" y2="79305"/>
                        <a14:foregroundMark x1="25293" y1="77190" x2="25293" y2="77190"/>
                        <a14:foregroundMark x1="21608" y1="80363" x2="21608" y2="81269"/>
                        <a14:foregroundMark x1="21608" y1="84894" x2="21608" y2="84894"/>
                        <a14:foregroundMark x1="20101" y1="88066" x2="20436" y2="89879"/>
                        <a14:foregroundMark x1="23618" y1="91541" x2="23618" y2="91541"/>
                        <a14:foregroundMark x1="22613" y1="78701" x2="22613" y2="78701"/>
                        <a14:foregroundMark x1="17923" y1="76737" x2="17588" y2="75378"/>
                        <a14:foregroundMark x1="14908" y1="68580" x2="14908" y2="68580"/>
                        <a14:foregroundMark x1="14238" y1="67069" x2="14238" y2="67069"/>
                        <a14:foregroundMark x1="13065" y1="67069" x2="13065" y2="67069"/>
                        <a14:foregroundMark x1="11055" y1="65861" x2="11055" y2="65861"/>
                        <a14:foregroundMark x1="19598" y1="63293" x2="19598" y2="63293"/>
                        <a14:foregroundMark x1="19263" y1="68580" x2="19263" y2="68580"/>
                        <a14:foregroundMark x1="19430" y1="70393" x2="19430" y2="70393"/>
                        <a14:foregroundMark x1="26633" y1="72659" x2="26633" y2="72659"/>
                        <a14:foregroundMark x1="30151" y1="66163" x2="30151" y2="66163"/>
                        <a14:foregroundMark x1="28476" y1="73565" x2="28476" y2="73565"/>
                        <a14:foregroundMark x1="28476" y1="76888" x2="28476" y2="76888"/>
                        <a14:foregroundMark x1="34171" y1="72205" x2="34171" y2="72205"/>
                        <a14:foregroundMark x1="34338" y1="74471" x2="34338" y2="74471"/>
                        <a14:foregroundMark x1="26131" y1="79607" x2="25963" y2="80363"/>
                        <a14:foregroundMark x1="26633" y1="85801" x2="26633" y2="85801"/>
                        <a14:foregroundMark x1="39531" y1="76133" x2="39531" y2="76133"/>
                        <a14:foregroundMark x1="40536" y1="80665" x2="40536" y2="80665"/>
                        <a14:foregroundMark x1="47404" y1="83082" x2="47404" y2="83082"/>
                        <a14:foregroundMark x1="52429" y1="59063" x2="52429" y2="59063"/>
                        <a14:foregroundMark x1="75712" y1="73263" x2="75879" y2="73867"/>
                        <a14:foregroundMark x1="70352" y1="76737" x2="70352" y2="77190"/>
                        <a14:foregroundMark x1="70352" y1="81571" x2="70352" y2="81571"/>
                        <a14:foregroundMark x1="74707" y1="67976" x2="74707" y2="67976"/>
                        <a14:foregroundMark x1="69514" y1="77039" x2="69849" y2="79003"/>
                        <a14:foregroundMark x1="70519" y1="82628" x2="70519" y2="82628"/>
                        <a14:foregroundMark x1="67839" y1="78550" x2="69179" y2="76133"/>
                        <a14:foregroundMark x1="71524" y1="68580" x2="71524" y2="68580"/>
                        <a14:foregroundMark x1="64322" y1="75831" x2="65159" y2="77039"/>
                        <a14:foregroundMark x1="68677" y1="70544" x2="68677" y2="70544"/>
                        <a14:foregroundMark x1="71357" y1="66012" x2="71357" y2="66012"/>
                        <a14:foregroundMark x1="69347" y1="75076" x2="69347" y2="75076"/>
                        <a14:foregroundMark x1="81742" y1="67976" x2="81742" y2="67976"/>
                        <a14:foregroundMark x1="83752" y1="69637" x2="83752" y2="70242"/>
                        <a14:foregroundMark x1="86767" y1="73867" x2="86935" y2="72659"/>
                        <a14:foregroundMark x1="81240" y1="62689" x2="81240" y2="62689"/>
                        <a14:foregroundMark x1="79229" y1="60725" x2="79229" y2="60725"/>
                        <a14:foregroundMark x1="75544" y1="62538" x2="75544" y2="62538"/>
                        <a14:foregroundMark x1="76214" y1="63897" x2="76214" y2="63897"/>
                        <a14:foregroundMark x1="81240" y1="70242" x2="81742" y2="71299"/>
                        <a14:foregroundMark x1="83250" y1="79909" x2="83417" y2="81420"/>
                        <a14:foregroundMark x1="79397" y1="90634" x2="78727" y2="90785"/>
                        <a14:foregroundMark x1="70519" y1="91994" x2="70352" y2="92447"/>
                        <a14:foregroundMark x1="68509" y1="94260" x2="67504" y2="95166"/>
                        <a14:foregroundMark x1="67169" y1="95317" x2="67169" y2="95317"/>
                        <a14:foregroundMark x1="71357" y1="95770" x2="71357" y2="95770"/>
                        <a14:foregroundMark x1="84255" y1="92296" x2="84255" y2="92296"/>
                        <a14:foregroundMark x1="90787" y1="89728" x2="90787" y2="89728"/>
                        <a14:foregroundMark x1="90787" y1="85347" x2="90787" y2="84441"/>
                        <a14:foregroundMark x1="90285" y1="82326" x2="90285" y2="82326"/>
                        <a14:foregroundMark x1="89280" y1="78097" x2="89280" y2="78097"/>
                        <a14:foregroundMark x1="88610" y1="72961" x2="88610" y2="72961"/>
                        <a14:foregroundMark x1="81407" y1="65861" x2="81407" y2="65861"/>
                        <a14:foregroundMark x1="86600" y1="60272" x2="86600" y2="60272"/>
                        <a14:foregroundMark x1="90620" y1="65710" x2="90620" y2="65710"/>
                        <a14:foregroundMark x1="92797" y1="67825" x2="93300" y2="69789"/>
                        <a14:foregroundMark x1="93635" y1="77644" x2="93635" y2="77644"/>
                        <a14:foregroundMark x1="93635" y1="80665" x2="93635" y2="81420"/>
                        <a14:foregroundMark x1="90452" y1="86254" x2="90452" y2="87009"/>
                        <a14:foregroundMark x1="86935" y1="90483" x2="85930" y2="91390"/>
                        <a14:foregroundMark x1="84590" y1="91692" x2="84590" y2="91692"/>
                        <a14:foregroundMark x1="71357" y1="90634" x2="71357" y2="90634"/>
                        <a14:foregroundMark x1="72194" y1="91541" x2="72194" y2="91541"/>
                        <a14:foregroundMark x1="72194" y1="91541" x2="72194" y2="91541"/>
                        <a14:foregroundMark x1="72529" y1="87160" x2="72529" y2="87160"/>
                        <a14:foregroundMark x1="75879" y1="80665" x2="75879" y2="80665"/>
                        <a14:foregroundMark x1="74874" y1="70393" x2="74874" y2="69335"/>
                        <a14:foregroundMark x1="76549" y1="62991" x2="76549" y2="62991"/>
                        <a14:foregroundMark x1="46064" y1="76586" x2="46064" y2="76586"/>
                        <a14:foregroundMark x1="51089" y1="66012" x2="51089" y2="66012"/>
                        <a14:foregroundMark x1="46064" y1="68882" x2="45226" y2="70393"/>
                        <a14:foregroundMark x1="40201" y1="72205" x2="40201" y2="72659"/>
                        <a14:foregroundMark x1="57621" y1="69637" x2="58459" y2="69637"/>
                        <a14:foregroundMark x1="35511" y1="77039" x2="35511" y2="770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303" y="4837716"/>
            <a:ext cx="1113109" cy="123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Frame 34"/>
          <p:cNvSpPr/>
          <p:nvPr/>
        </p:nvSpPr>
        <p:spPr bwMode="auto">
          <a:xfrm>
            <a:off x="5395727" y="5887533"/>
            <a:ext cx="1407223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รับเงิน</a:t>
            </a:r>
          </a:p>
        </p:txBody>
      </p:sp>
      <p:sp>
        <p:nvSpPr>
          <p:cNvPr id="33" name="Frame 34"/>
          <p:cNvSpPr/>
          <p:nvPr/>
        </p:nvSpPr>
        <p:spPr bwMode="auto">
          <a:xfrm>
            <a:off x="7160478" y="5857479"/>
            <a:ext cx="2001472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นำส่ง/จ่ายเงิน</a:t>
            </a:r>
          </a:p>
        </p:txBody>
      </p:sp>
      <p:grpSp>
        <p:nvGrpSpPr>
          <p:cNvPr id="34" name="กลุ่ม 33"/>
          <p:cNvGrpSpPr/>
          <p:nvPr/>
        </p:nvGrpSpPr>
        <p:grpSpPr>
          <a:xfrm>
            <a:off x="7392152" y="4845085"/>
            <a:ext cx="1492939" cy="1114663"/>
            <a:chOff x="5636470" y="4060158"/>
            <a:chExt cx="1993670" cy="1487278"/>
          </a:xfrm>
        </p:grpSpPr>
        <p:pic>
          <p:nvPicPr>
            <p:cNvPr id="35" name="Picture 4" descr="ผลการค้นหารูปภาพสำหรับ ฝากเงิน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6470" y="4060158"/>
              <a:ext cx="1993670" cy="14872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ผลการค้นหารูปภาพสำหรับ ฝากเงิน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59" t="74724" r="56294" b="15592"/>
            <a:stretch/>
          </p:blipFill>
          <p:spPr bwMode="auto">
            <a:xfrm>
              <a:off x="6496648" y="5090577"/>
              <a:ext cx="288032" cy="144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ผลการค้นหารูปภาพสำหรับ ฝากเงิน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59" t="74724" r="56294" b="15592"/>
            <a:stretch/>
          </p:blipFill>
          <p:spPr bwMode="auto">
            <a:xfrm>
              <a:off x="6610785" y="5019459"/>
              <a:ext cx="288032" cy="144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ผลการค้นหารูปภาพสำหรับ ฝากเงิน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59" t="74724" r="56294" b="15592"/>
            <a:stretch/>
          </p:blipFill>
          <p:spPr bwMode="auto">
            <a:xfrm>
              <a:off x="6759796" y="4951165"/>
              <a:ext cx="288032" cy="144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4" descr="ผลการค้นหารูปภาพสำหรับ ฝากเงิน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59" t="74724" r="56294" b="15592"/>
            <a:stretch/>
          </p:blipFill>
          <p:spPr bwMode="auto">
            <a:xfrm>
              <a:off x="6868938" y="4873786"/>
              <a:ext cx="288032" cy="144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6857958" y="165515"/>
            <a:ext cx="2743274" cy="1000125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บัญชีเงินสดในมือ</a:t>
            </a:r>
          </a:p>
        </p:txBody>
      </p:sp>
    </p:spTree>
    <p:extLst>
      <p:ext uri="{BB962C8B-B14F-4D97-AF65-F5344CB8AC3E}">
        <p14:creationId xmlns:p14="http://schemas.microsoft.com/office/powerpoint/2010/main" val="27526886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6861637" y="-17784"/>
            <a:ext cx="2743274" cy="1000125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บัญชีเงินสดในมือ</a:t>
            </a:r>
          </a:p>
        </p:txBody>
      </p:sp>
      <p:graphicFrame>
        <p:nvGraphicFramePr>
          <p:cNvPr id="2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667774"/>
              </p:ext>
            </p:extLst>
          </p:nvPr>
        </p:nvGraphicFramePr>
        <p:xfrm>
          <a:off x="2427242" y="4087175"/>
          <a:ext cx="6984045" cy="168644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3462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1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85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รายงาน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 New" panose="02020603050405020304" pitchFamily="18" charset="-34"/>
                        <a:ea typeface="SimSun" panose="02010600030101010101" pitchFamily="2" charset="-122"/>
                        <a:cs typeface="Angsana New" panose="02020603050405020304" pitchFamily="18" charset="-34"/>
                      </a:endParaRPr>
                    </a:p>
                  </a:txBody>
                  <a:tcPr marL="51429" marR="514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จำนวนเงิน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 New" panose="02020603050405020304" pitchFamily="18" charset="-34"/>
                        <a:ea typeface="SimSun" panose="02010600030101010101" pitchFamily="2" charset="-122"/>
                        <a:cs typeface="Angsana New" panose="02020603050405020304" pitchFamily="18" charset="-34"/>
                      </a:endParaRPr>
                    </a:p>
                  </a:txBody>
                  <a:tcPr marL="51429" marR="514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หมายเหตุ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 New" panose="02020603050405020304" pitchFamily="18" charset="-34"/>
                        <a:ea typeface="SimSun" panose="02010600030101010101" pitchFamily="2" charset="-122"/>
                        <a:cs typeface="Angsana New" panose="02020603050405020304" pitchFamily="18" charset="-34"/>
                      </a:endParaRPr>
                    </a:p>
                  </a:txBody>
                  <a:tcPr marL="51429" marR="51429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352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ธนบัตร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เหรียญกษาปณ์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เช็ค...................ฉบับ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อื่น ๆ (ระบุชื่อ)..............................................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                          รวมทั้งสิ้น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 New" panose="02020603050405020304" pitchFamily="18" charset="-34"/>
                        <a:ea typeface="SimSun" panose="02010600030101010101" pitchFamily="2" charset="-122"/>
                        <a:cs typeface="Angsana New" panose="02020603050405020304" pitchFamily="18" charset="-34"/>
                      </a:endParaRPr>
                    </a:p>
                  </a:txBody>
                  <a:tcPr marL="51429" marR="514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60.00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th-TH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</a:txBody>
                  <a:tcPr marL="51429" marR="51429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</a:rPr>
                        <a:t>มีเงินทดรองราชการ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</a:rPr>
                        <a:t>จำนวน 500 บาท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 New" panose="02020603050405020304" pitchFamily="18" charset="-34"/>
                        <a:ea typeface="SimSun" panose="02010600030101010101" pitchFamily="2" charset="-122"/>
                        <a:cs typeface="Angsana New" panose="02020603050405020304" pitchFamily="18" charset="-34"/>
                      </a:endParaRPr>
                    </a:p>
                  </a:txBody>
                  <a:tcPr marL="51429" marR="5142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38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</a:rPr>
                        <a:t>60.00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 New" panose="02020603050405020304" pitchFamily="18" charset="-34"/>
                        <a:ea typeface="SimSun" panose="02010600030101010101" pitchFamily="2" charset="-122"/>
                        <a:cs typeface="Angsana New" panose="02020603050405020304" pitchFamily="18" charset="-34"/>
                      </a:endParaRPr>
                    </a:p>
                  </a:txBody>
                  <a:tcPr marL="51429" marR="51429" marT="0" marB="0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904095"/>
              </p:ext>
            </p:extLst>
          </p:nvPr>
        </p:nvGraphicFramePr>
        <p:xfrm>
          <a:off x="2430890" y="3059294"/>
          <a:ext cx="7004219" cy="99841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0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72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kern="1200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รายงานเงินคงเหลือประจำวัน</a:t>
                      </a:r>
                      <a:endParaRPr lang="th-TH" sz="200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34323" marB="343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411">
                <a:tc>
                  <a:txBody>
                    <a:bodyPr/>
                    <a:lstStyle/>
                    <a:p>
                      <a:r>
                        <a:rPr kumimoji="0" lang="th-TH" sz="1600" kern="1200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ส่วนราชการ ...............สำนักงาน ก.........................  จังหวัด/อำเภอ  .......ตัวอย่าง...............</a:t>
                      </a:r>
                      <a:endParaRPr kumimoji="0" lang="en-US" sz="1600" kern="1200" dirty="0">
                        <a:solidFill>
                          <a:schemeClr val="tx1"/>
                        </a:solidFill>
                        <a:effectLst/>
                        <a:latin typeface="Angsana New" panose="02020603050405020304" pitchFamily="18" charset="-34"/>
                        <a:ea typeface="+mn-ea"/>
                        <a:cs typeface="Angsana New" panose="02020603050405020304" pitchFamily="18" charset="-34"/>
                      </a:endParaRPr>
                    </a:p>
                  </a:txBody>
                  <a:tcPr marL="68580" marR="68580" marT="34323" marB="343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411">
                <a:tc>
                  <a:txBody>
                    <a:bodyPr/>
                    <a:lstStyle/>
                    <a:p>
                      <a:r>
                        <a:rPr kumimoji="0" lang="th-TH" sz="1600" kern="1200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ประจำวันที่  .............30..............  เดือน  ..............กันยายน.........  </a:t>
                      </a:r>
                      <a:r>
                        <a:rPr kumimoji="0" lang="th-TH" sz="1600" kern="1200" dirty="0" err="1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พ.ศ</a:t>
                      </a:r>
                      <a:r>
                        <a:rPr kumimoji="0" lang="th-TH" sz="1600" kern="1200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....2560.............</a:t>
                      </a:r>
                      <a:endParaRPr lang="th-TH" sz="160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34323" marB="343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2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122531"/>
              </p:ext>
            </p:extLst>
          </p:nvPr>
        </p:nvGraphicFramePr>
        <p:xfrm>
          <a:off x="2487894" y="5773621"/>
          <a:ext cx="7011515" cy="1165656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7011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6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จำนวนเงิน  (ตัวอักษร)  หกสิบบาทถ้วน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ngsana New" pitchFamily="18" charset="-34"/>
                        <a:ea typeface="SimSun" pitchFamily="2" charset="-122"/>
                        <a:cs typeface="Angsana New" pitchFamily="18" charset="-34"/>
                      </a:endParaRPr>
                    </a:p>
                  </a:txBody>
                  <a:tcPr marL="68574" marR="68574" marT="34256" marB="34256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(ลงชื่อ) .....................นางสาวสะดุด  สุดรัก .............เจ้าหน้าที่การเงิน</a:t>
                      </a:r>
                      <a:endParaRPr kumimoji="0" lang="th-TH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74" marR="68574" marT="34256" marB="34256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(ลงชื่อ)  .................... นายสมชาย  ชาตรี....................หัวหน้ากองคลัง</a:t>
                      </a:r>
                      <a:endParaRPr kumimoji="0" lang="th-TH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ea typeface="SimSun" pitchFamily="2" charset="-122"/>
                        <a:cs typeface="Angsana New" pitchFamily="18" charset="-34"/>
                      </a:endParaRPr>
                    </a:p>
                  </a:txBody>
                  <a:tcPr marL="68574" marR="68574" marT="34256" marB="34256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1" name="Oval 12"/>
          <p:cNvSpPr/>
          <p:nvPr/>
        </p:nvSpPr>
        <p:spPr>
          <a:xfrm>
            <a:off x="6257510" y="5505729"/>
            <a:ext cx="642938" cy="26789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1" tIns="34250" rIns="68501" bIns="34250" anchor="ctr"/>
          <a:lstStyle/>
          <a:p>
            <a:pPr algn="ctr">
              <a:defRPr/>
            </a:pPr>
            <a:endParaRPr lang="en-US" sz="2099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Rounded Rectangle 22"/>
          <p:cNvSpPr/>
          <p:nvPr/>
        </p:nvSpPr>
        <p:spPr>
          <a:xfrm>
            <a:off x="2673517" y="2239383"/>
            <a:ext cx="5559761" cy="7200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01" tIns="34250" rIns="68501" bIns="34250" anchor="ctr"/>
          <a:lstStyle/>
          <a:p>
            <a:pPr marL="171399" lvl="1" indent="-171399" defTabSz="866503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ยอดยกไปจากงบทดลอง</a:t>
            </a:r>
          </a:p>
          <a:p>
            <a:pPr marL="171399" lvl="1" indent="-171399" defTabSz="866503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รายงานเงินสดคงเหลือประจำวันตามระเบียบฯ</a:t>
            </a:r>
          </a:p>
        </p:txBody>
      </p:sp>
      <p:graphicFrame>
        <p:nvGraphicFramePr>
          <p:cNvPr id="4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112756"/>
              </p:ext>
            </p:extLst>
          </p:nvPr>
        </p:nvGraphicFramePr>
        <p:xfrm>
          <a:off x="1785045" y="919242"/>
          <a:ext cx="8621920" cy="128777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4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43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3054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บัญชีแยกประเภท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ยอดยกมา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ยอดยกไป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26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เงินสดในมือ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6" name="Oval 13"/>
          <p:cNvSpPr/>
          <p:nvPr/>
        </p:nvSpPr>
        <p:spPr>
          <a:xfrm>
            <a:off x="9151149" y="1834623"/>
            <a:ext cx="696516" cy="3214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1" tIns="34250" rIns="68501" bIns="34250" anchor="ctr"/>
          <a:lstStyle/>
          <a:p>
            <a:pPr algn="ctr">
              <a:defRPr/>
            </a:pPr>
            <a:endParaRPr lang="en-US" sz="2099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47" name="Shape 21"/>
          <p:cNvCxnSpPr>
            <a:cxnSpLocks/>
          </p:cNvCxnSpPr>
          <p:nvPr/>
        </p:nvCxnSpPr>
        <p:spPr>
          <a:xfrm rot="5400000">
            <a:off x="6535741" y="2656920"/>
            <a:ext cx="3472161" cy="2493340"/>
          </a:xfrm>
          <a:prstGeom prst="bentConnector3">
            <a:avLst>
              <a:gd name="adj1" fmla="val 99834"/>
            </a:avLst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1095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915831" y="1124923"/>
            <a:ext cx="3892142" cy="571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ไม่บันทึกรับเงิน</a:t>
            </a:r>
            <a:endParaRPr lang="en-US" sz="32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สี่เหลี่ยมมุมมน 7"/>
          <p:cNvSpPr/>
          <p:nvPr/>
        </p:nvSpPr>
        <p:spPr>
          <a:xfrm>
            <a:off x="3946335" y="2060851"/>
            <a:ext cx="6304226" cy="202692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บันทึกรับเงิน คำสั่งงาน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ZRP_RA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/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RB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หรือ นส 01 (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RA, RB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sz="2799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เดบิต บัญชีเงินสดในมือ</a:t>
            </a:r>
            <a:endParaRPr lang="en-US" sz="2799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เครดิต บัญชีรายได้ (ระบุประเภท) /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	     บัญชีหนี้สิน (ระบุประเภท)</a:t>
            </a:r>
            <a:endParaRPr lang="en-US" sz="2799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สี่เหลี่ยมมุมมน 18"/>
          <p:cNvSpPr/>
          <p:nvPr/>
        </p:nvSpPr>
        <p:spPr>
          <a:xfrm>
            <a:off x="3946335" y="4457245"/>
            <a:ext cx="6304226" cy="192881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บันทึกปรับปรุงบัญชี คำสั่งงาน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ZRP_RE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หรือ บช 01 (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RE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sz="2799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เดบิต บัญชีเงินสดในมือ</a:t>
            </a:r>
            <a:endParaRPr lang="en-US" sz="2799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เครดิต บัญชีผลสะสมจากการแก้ไขข้อผิดพลาด /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 บัญชีหนี้สิน (ระบุประเภท)</a:t>
            </a:r>
            <a:endParaRPr lang="en-US" sz="2799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ลูกศรขวาท้ายบาก 11"/>
          <p:cNvSpPr/>
          <p:nvPr/>
        </p:nvSpPr>
        <p:spPr>
          <a:xfrm>
            <a:off x="1977709" y="4589033"/>
            <a:ext cx="2050910" cy="1440160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ลูกศรขวาท้ายบาก 7"/>
          <p:cNvSpPr/>
          <p:nvPr/>
        </p:nvSpPr>
        <p:spPr>
          <a:xfrm>
            <a:off x="1943095" y="2276877"/>
            <a:ext cx="2107210" cy="1344329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ปีปัจจุบัน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509529" y="72428"/>
            <a:ext cx="2743274" cy="1000125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บัญชีเงินสดในมือ</a:t>
            </a:r>
          </a:p>
        </p:txBody>
      </p:sp>
    </p:spTree>
    <p:extLst>
      <p:ext uri="{BB962C8B-B14F-4D97-AF65-F5344CB8AC3E}">
        <p14:creationId xmlns:p14="http://schemas.microsoft.com/office/powerpoint/2010/main" val="1184357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884979" y="1008354"/>
            <a:ext cx="3892142" cy="571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บันทึกนำส่งเงินซ้ำ</a:t>
            </a:r>
            <a:endParaRPr lang="en-US" sz="32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สี่เหลี่ยมมุมมน 7"/>
          <p:cNvSpPr/>
          <p:nvPr/>
        </p:nvSpPr>
        <p:spPr>
          <a:xfrm>
            <a:off x="4023036" y="1748704"/>
            <a:ext cx="6304226" cy="184658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ยกเลิกรายการนำส่งเงินรายได้แผ่นดิน คำสั่งงาน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ZFB08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หรือ </a:t>
            </a:r>
          </a:p>
          <a:p>
            <a:pPr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“กลับรายการ” (ประเภทเอกสาร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S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เดบิต บัญชีเงินสดในมือ</a:t>
            </a:r>
            <a:endParaRPr lang="en-US" sz="2799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เครดิต บัญชีพักเงินนำส่ง</a:t>
            </a:r>
            <a:endParaRPr lang="en-US" sz="2799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สี่เหลี่ยมมุมมน 18"/>
          <p:cNvSpPr/>
          <p:nvPr/>
        </p:nvSpPr>
        <p:spPr>
          <a:xfrm>
            <a:off x="3946335" y="3817725"/>
            <a:ext cx="6304226" cy="263561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ยกเลิกรายการนำส่งเงินฝากคลัง คำสั่งงาน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ZFB08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หรือ </a:t>
            </a:r>
          </a:p>
          <a:p>
            <a:pPr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“กลับรายการ” (ประเภทเอกสาร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S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เดบิต บัญชีเงินสดในมือ</a:t>
            </a:r>
            <a:endParaRPr lang="en-US" sz="2799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เครดิต บัญชีพักเงินนำส่ง</a:t>
            </a:r>
          </a:p>
          <a:p>
            <a:pPr>
              <a:defRPr/>
            </a:pPr>
            <a:r>
              <a:rPr lang="th-TH" sz="2799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**แจ้ง บก. ยกเลิกรายการปรับเพิ่มเงินฝากคลัง (ประเภทเอกสาร </a:t>
            </a:r>
            <a:r>
              <a:rPr lang="en-US" sz="2799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RX</a:t>
            </a:r>
            <a:r>
              <a:rPr lang="th-TH" sz="2799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 ก่อนยกเลิกรายการนำส่งเงินฝากคลัง**</a:t>
            </a:r>
            <a:endParaRPr lang="en-US" sz="2799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ลูกศรขวาท้ายบาก 7"/>
          <p:cNvSpPr/>
          <p:nvPr/>
        </p:nvSpPr>
        <p:spPr>
          <a:xfrm>
            <a:off x="1976428" y="1802298"/>
            <a:ext cx="2107210" cy="1792990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ปีปัจจุบัน/ปีก่อน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ลูกศรขวาท้ายบาก 10"/>
          <p:cNvSpPr/>
          <p:nvPr/>
        </p:nvSpPr>
        <p:spPr>
          <a:xfrm>
            <a:off x="1976427" y="4239039"/>
            <a:ext cx="2107210" cy="1792990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ปีปัจจุบัน/ปีก่อน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7583988" y="164092"/>
            <a:ext cx="2743274" cy="1000125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บัญชีเงินสดในมือ</a:t>
            </a:r>
          </a:p>
        </p:txBody>
      </p:sp>
    </p:spTree>
    <p:extLst>
      <p:ext uri="{BB962C8B-B14F-4D97-AF65-F5344CB8AC3E}">
        <p14:creationId xmlns:p14="http://schemas.microsoft.com/office/powerpoint/2010/main" val="14319463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7"/>
          <p:cNvSpPr/>
          <p:nvPr/>
        </p:nvSpPr>
        <p:spPr>
          <a:xfrm>
            <a:off x="4088918" y="1867741"/>
            <a:ext cx="6182110" cy="235743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ยกเลิกรายการ คำสั่งงาน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ZFB08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หรือ “กลับรายการ”</a:t>
            </a:r>
            <a:endParaRPr lang="en-US" sz="2799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(ประเภทเอกสาร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SA/SB)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บัญชีรายได้ (ระบุประเภท)/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บัญชีหนี้สิน (ระบุประเภท)</a:t>
            </a:r>
            <a:endParaRPr lang="en-US" sz="2799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เครดิต บัญชีเงินสดในมือ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661744" y="880024"/>
            <a:ext cx="4296516" cy="571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บันทึกรับเงินซ้ำ</a:t>
            </a:r>
            <a:endParaRPr lang="en-US" sz="32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สี่เหลี่ยมมุมมน 7"/>
          <p:cNvSpPr/>
          <p:nvPr/>
        </p:nvSpPr>
        <p:spPr>
          <a:xfrm>
            <a:off x="4079776" y="4401012"/>
            <a:ext cx="6191250" cy="211987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บันทึกปรับปรุงบัญชี คำสั่งงาน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ZF_02_PP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หรือ บช 01 (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PP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sz="2799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เดบิต บัญชีผลสะสมจากการแก้ไขข้อผิดพลาด/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บัญชีหนี้สิน (ระบุประเภท)</a:t>
            </a:r>
            <a:endParaRPr lang="en-US" sz="2799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เครดิต บัญชีเงินสดในมือ</a:t>
            </a:r>
          </a:p>
        </p:txBody>
      </p:sp>
      <p:sp>
        <p:nvSpPr>
          <p:cNvPr id="14" name="ลูกศรขวาท้ายบาก 13"/>
          <p:cNvSpPr/>
          <p:nvPr/>
        </p:nvSpPr>
        <p:spPr>
          <a:xfrm>
            <a:off x="1831570" y="2267197"/>
            <a:ext cx="2107210" cy="1344329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ปีปัจจุบัน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ลูกศรขวาท้ายบาก 14"/>
          <p:cNvSpPr/>
          <p:nvPr/>
        </p:nvSpPr>
        <p:spPr>
          <a:xfrm>
            <a:off x="1887867" y="4581129"/>
            <a:ext cx="2050910" cy="1440160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7527752" y="129762"/>
            <a:ext cx="2743274" cy="1000125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บัญชีเงินสดในมือ</a:t>
            </a:r>
          </a:p>
        </p:txBody>
      </p:sp>
    </p:spTree>
    <p:extLst>
      <p:ext uri="{BB962C8B-B14F-4D97-AF65-F5344CB8AC3E}">
        <p14:creationId xmlns:p14="http://schemas.microsoft.com/office/powerpoint/2010/main" val="1690915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7"/>
          <p:cNvSpPr/>
          <p:nvPr/>
        </p:nvSpPr>
        <p:spPr>
          <a:xfrm>
            <a:off x="4511825" y="2420893"/>
            <a:ext cx="5831210" cy="221988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บันทึกนำส่งเงิน คำสั่งงาน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ZRP_R1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หรือ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นส 02-1 (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R1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 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บัญชีพักเงินนำส่ง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เครดิต บัญชีเงินสดในมือ</a:t>
            </a:r>
          </a:p>
        </p:txBody>
      </p:sp>
      <p:sp>
        <p:nvSpPr>
          <p:cNvPr id="14" name="ลูกศรขวาท้ายบาก 13"/>
          <p:cNvSpPr/>
          <p:nvPr/>
        </p:nvSpPr>
        <p:spPr>
          <a:xfrm>
            <a:off x="1775556" y="2589887"/>
            <a:ext cx="2608248" cy="1881890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ปีปัจจุบัน /</a:t>
            </a:r>
          </a:p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Oval 3"/>
          <p:cNvSpPr/>
          <p:nvPr/>
        </p:nvSpPr>
        <p:spPr>
          <a:xfrm>
            <a:off x="1703514" y="1196754"/>
            <a:ext cx="6768752" cy="6506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99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ไม่ได้บันทึกรายการนำส่งคลัง </a:t>
            </a:r>
            <a:r>
              <a:rPr lang="th-TH" sz="2799" b="1" u="sng" dirty="0">
                <a:ln w="0"/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กรณีนำส่งเป็นรายได้แผ่นดิน</a:t>
            </a:r>
            <a:endParaRPr lang="th-TH" sz="2799" b="1" u="sng" dirty="0">
              <a:ln w="0"/>
              <a:solidFill>
                <a:schemeClr val="tx1"/>
              </a:solidFill>
              <a:cs typeface="+mj-cs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7599760" y="123240"/>
            <a:ext cx="2743274" cy="1000125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บัญชีเงินสดในมือ</a:t>
            </a:r>
          </a:p>
        </p:txBody>
      </p:sp>
    </p:spTree>
    <p:extLst>
      <p:ext uri="{BB962C8B-B14F-4D97-AF65-F5344CB8AC3E}">
        <p14:creationId xmlns:p14="http://schemas.microsoft.com/office/powerpoint/2010/main" val="8443338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ลูกศรขวาท้ายบาก 13"/>
          <p:cNvSpPr/>
          <p:nvPr/>
        </p:nvSpPr>
        <p:spPr>
          <a:xfrm>
            <a:off x="1847530" y="2276877"/>
            <a:ext cx="1944216" cy="1344329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ปีปัจจุบัน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Oval 3"/>
          <p:cNvSpPr/>
          <p:nvPr/>
        </p:nvSpPr>
        <p:spPr>
          <a:xfrm>
            <a:off x="1631511" y="1015338"/>
            <a:ext cx="5616624" cy="6506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99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ไม่ได้บันทึกรายการนำส่งคลัง </a:t>
            </a:r>
            <a:r>
              <a:rPr lang="th-TH" sz="2799" b="1" u="sng" dirty="0">
                <a:ln w="0"/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กรณีนำฝากคลัง</a:t>
            </a:r>
            <a:endParaRPr lang="th-TH" sz="2799" b="1" u="sng" dirty="0">
              <a:ln w="0"/>
              <a:solidFill>
                <a:schemeClr val="tx1"/>
              </a:solidFill>
              <a:cs typeface="+mj-cs"/>
            </a:endParaRPr>
          </a:p>
        </p:txBody>
      </p:sp>
      <p:sp>
        <p:nvSpPr>
          <p:cNvPr id="7" name="สี่เหลี่ยมมุมมน 7"/>
          <p:cNvSpPr/>
          <p:nvPr/>
        </p:nvSpPr>
        <p:spPr>
          <a:xfrm>
            <a:off x="3897263" y="1981523"/>
            <a:ext cx="6402372" cy="179421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บันทึกนำส่งเงิน คำสั่งงาน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ZRP_R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_RX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หรือ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นส 02-1 (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R2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 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บัญชีพักเงินนำส่ง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เครดิต บัญชีเงินสดในมือ</a:t>
            </a:r>
          </a:p>
        </p:txBody>
      </p:sp>
      <p:sp>
        <p:nvSpPr>
          <p:cNvPr id="9" name="สี่เหลี่ยมมุมมน 7"/>
          <p:cNvSpPr/>
          <p:nvPr/>
        </p:nvSpPr>
        <p:spPr>
          <a:xfrm>
            <a:off x="3897269" y="4537101"/>
            <a:ext cx="6402373" cy="179421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ระบบบันทึกรายการบัญชีปรับเพิ่มเงินฝากคลัง </a:t>
            </a:r>
            <a:endParaRPr lang="en-US" sz="2799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(ประเภทเอกสาร </a:t>
            </a: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RX</a:t>
            </a: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บัญชีเงินฝากคลัง</a:t>
            </a:r>
          </a:p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เครดิต บัญชีรายได้ระหว่างหน่วยงาน - ปรับเงินฝากคลัง</a:t>
            </a:r>
          </a:p>
        </p:txBody>
      </p:sp>
      <p:sp>
        <p:nvSpPr>
          <p:cNvPr id="10" name="ลูกศรขวาท้ายบาก 9"/>
          <p:cNvSpPr/>
          <p:nvPr/>
        </p:nvSpPr>
        <p:spPr>
          <a:xfrm rot="5400000">
            <a:off x="6788180" y="3839232"/>
            <a:ext cx="620549" cy="648072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7556360" y="220040"/>
            <a:ext cx="2743274" cy="1000125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บัญชีเงินสดในมือ</a:t>
            </a:r>
          </a:p>
        </p:txBody>
      </p:sp>
    </p:spTree>
    <p:extLst>
      <p:ext uri="{BB962C8B-B14F-4D97-AF65-F5344CB8AC3E}">
        <p14:creationId xmlns:p14="http://schemas.microsoft.com/office/powerpoint/2010/main" val="34897161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4"/>
          <p:cNvSpPr txBox="1"/>
          <p:nvPr/>
        </p:nvSpPr>
        <p:spPr>
          <a:xfrm>
            <a:off x="2773031" y="4944207"/>
            <a:ext cx="282575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เงินฝากคลัง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เครดิต  ผสส.จากการแก้ไขข้อผิดพลาด </a:t>
            </a:r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2603393" y="1972706"/>
            <a:ext cx="7127875" cy="53816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latin typeface="Angsana New" pitchFamily="18" charset="-34"/>
                <a:cs typeface="Angsana New" pitchFamily="18" charset="-34"/>
              </a:rPr>
              <a:t>ตรวจสอบการนำเงินส่งธนาคาร แต่ไม่บันทึกข้อมูลนำส่งในระบบ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358022" y="3113954"/>
            <a:ext cx="1655762" cy="4159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หลังปี 2556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192395" y="3094020"/>
            <a:ext cx="1655762" cy="4111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ก่อนปี 2556</a:t>
            </a:r>
          </a:p>
        </p:txBody>
      </p:sp>
      <p:sp>
        <p:nvSpPr>
          <p:cNvPr id="8" name="TextBox 18"/>
          <p:cNvSpPr txBox="1"/>
          <p:nvPr/>
        </p:nvSpPr>
        <p:spPr>
          <a:xfrm>
            <a:off x="2775408" y="3825226"/>
            <a:ext cx="2820987" cy="7273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พักเงินนำส่ง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เงินสดในมือ</a:t>
            </a: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2053095" y="3555281"/>
            <a:ext cx="927100" cy="3667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ZRP_O9</a:t>
            </a:r>
            <a:endParaRPr lang="th-TH" sz="2000" dirty="0"/>
          </a:p>
        </p:txBody>
      </p:sp>
      <p:sp>
        <p:nvSpPr>
          <p:cNvPr id="10" name="สี่เหลี่ยมผืนผ้ามุมมน 9"/>
          <p:cNvSpPr/>
          <p:nvPr/>
        </p:nvSpPr>
        <p:spPr>
          <a:xfrm>
            <a:off x="1991187" y="4690342"/>
            <a:ext cx="963613" cy="3651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ZRP_OX</a:t>
            </a:r>
            <a:endParaRPr lang="th-TH" sz="2000" dirty="0"/>
          </a:p>
        </p:txBody>
      </p:sp>
      <p:sp>
        <p:nvSpPr>
          <p:cNvPr id="12" name="TextBox 37"/>
          <p:cNvSpPr txBox="1"/>
          <p:nvPr/>
        </p:nvSpPr>
        <p:spPr>
          <a:xfrm>
            <a:off x="6309287" y="3817831"/>
            <a:ext cx="3421980" cy="7273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พักเงินนำส่ง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</a:t>
            </a:r>
            <a:r>
              <a:rPr lang="th-TH" sz="2000" b="1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ผสส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.จากการแก้ไขข้อผิดพลาด </a:t>
            </a:r>
          </a:p>
        </p:txBody>
      </p:sp>
      <p:sp>
        <p:nvSpPr>
          <p:cNvPr id="13" name="TextBox 38"/>
          <p:cNvSpPr txBox="1"/>
          <p:nvPr/>
        </p:nvSpPr>
        <p:spPr>
          <a:xfrm>
            <a:off x="6215272" y="4948583"/>
            <a:ext cx="3610012" cy="7273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</a:t>
            </a:r>
            <a:r>
              <a:rPr lang="th-TH" sz="2000" b="1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ผสส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.จากการแก้ไขข้อผิดพลาด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เครดิต  เงินสดในมือ</a:t>
            </a:r>
          </a:p>
        </p:txBody>
      </p:sp>
      <p:sp>
        <p:nvSpPr>
          <p:cNvPr id="14" name="สี่เหลี่ยมผืนผ้ามุมมน 40"/>
          <p:cNvSpPr/>
          <p:nvPr/>
        </p:nvSpPr>
        <p:spPr>
          <a:xfrm>
            <a:off x="9033662" y="3591772"/>
            <a:ext cx="928687" cy="366712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ZJ9_C01</a:t>
            </a:r>
            <a:endParaRPr lang="th-TH" sz="2000" dirty="0"/>
          </a:p>
        </p:txBody>
      </p:sp>
      <p:sp>
        <p:nvSpPr>
          <p:cNvPr id="16" name="TextBox 48"/>
          <p:cNvSpPr txBox="1"/>
          <p:nvPr/>
        </p:nvSpPr>
        <p:spPr>
          <a:xfrm>
            <a:off x="6225944" y="6006402"/>
            <a:ext cx="3610012" cy="7273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เงินฝากคลัง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ผสส.จากการแก้ไขข้อผิดพลาด</a:t>
            </a:r>
          </a:p>
        </p:txBody>
      </p:sp>
      <p:sp>
        <p:nvSpPr>
          <p:cNvPr id="17" name="สี่เหลี่ยมผืนผ้ามุมมน 47"/>
          <p:cNvSpPr/>
          <p:nvPr/>
        </p:nvSpPr>
        <p:spPr>
          <a:xfrm>
            <a:off x="9179085" y="5760129"/>
            <a:ext cx="963612" cy="365125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ZJ9_502</a:t>
            </a:r>
            <a:endParaRPr lang="th-TH" sz="2000" dirty="0"/>
          </a:p>
        </p:txBody>
      </p:sp>
      <p:cxnSp>
        <p:nvCxnSpPr>
          <p:cNvPr id="21" name="Straight Arrow Connector 17"/>
          <p:cNvCxnSpPr>
            <a:stCxn id="4" idx="2"/>
            <a:endCxn id="8" idx="0"/>
          </p:cNvCxnSpPr>
          <p:nvPr/>
        </p:nvCxnSpPr>
        <p:spPr>
          <a:xfrm flipH="1">
            <a:off x="4185901" y="3529879"/>
            <a:ext cx="2" cy="2953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>
            <a:stCxn id="8" idx="2"/>
            <a:endCxn id="2" idx="0"/>
          </p:cNvCxnSpPr>
          <p:nvPr/>
        </p:nvCxnSpPr>
        <p:spPr>
          <a:xfrm>
            <a:off x="4185902" y="4552529"/>
            <a:ext cx="4" cy="3916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3" name="Straight Arrow Connector 23"/>
          <p:cNvCxnSpPr>
            <a:stCxn id="5" idx="2"/>
            <a:endCxn id="12" idx="0"/>
          </p:cNvCxnSpPr>
          <p:nvPr/>
        </p:nvCxnSpPr>
        <p:spPr>
          <a:xfrm>
            <a:off x="8020276" y="3505182"/>
            <a:ext cx="0" cy="3126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24" name="Straight Arrow Connector 31"/>
          <p:cNvCxnSpPr>
            <a:stCxn id="12" idx="2"/>
            <a:endCxn id="13" idx="0"/>
          </p:cNvCxnSpPr>
          <p:nvPr/>
        </p:nvCxnSpPr>
        <p:spPr>
          <a:xfrm>
            <a:off x="8020276" y="4545134"/>
            <a:ext cx="2" cy="4034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25" name="Straight Arrow Connector 36"/>
          <p:cNvCxnSpPr>
            <a:stCxn id="13" idx="2"/>
            <a:endCxn id="16" idx="0"/>
          </p:cNvCxnSpPr>
          <p:nvPr/>
        </p:nvCxnSpPr>
        <p:spPr>
          <a:xfrm>
            <a:off x="8020278" y="5675884"/>
            <a:ext cx="10672" cy="3305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32" name="ตัวเชื่อมต่อหักมุม 31"/>
          <p:cNvCxnSpPr>
            <a:stCxn id="4" idx="0"/>
            <a:endCxn id="5" idx="0"/>
          </p:cNvCxnSpPr>
          <p:nvPr/>
        </p:nvCxnSpPr>
        <p:spPr>
          <a:xfrm rot="5400000" flipH="1" flipV="1">
            <a:off x="6093125" y="1186800"/>
            <a:ext cx="19935" cy="3834372"/>
          </a:xfrm>
          <a:prstGeom prst="bentConnector3">
            <a:avLst>
              <a:gd name="adj1" fmla="val 1246727"/>
            </a:avLst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สี่เหลี่ยมผืนผ้ามุมมน 47"/>
          <p:cNvSpPr/>
          <p:nvPr/>
        </p:nvSpPr>
        <p:spPr>
          <a:xfrm>
            <a:off x="8348886" y="4662358"/>
            <a:ext cx="2168525" cy="365125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ZF_02_PP</a:t>
            </a:r>
            <a:r>
              <a:rPr lang="th-TH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หรือ บช 01 (</a:t>
            </a: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PP</a:t>
            </a:r>
            <a:r>
              <a:rPr lang="th-TH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2000" dirty="0"/>
          </a:p>
        </p:txBody>
      </p:sp>
      <p:cxnSp>
        <p:nvCxnSpPr>
          <p:cNvPr id="54" name="Straight Arrow Connector 23"/>
          <p:cNvCxnSpPr/>
          <p:nvPr/>
        </p:nvCxnSpPr>
        <p:spPr>
          <a:xfrm>
            <a:off x="6103087" y="2563480"/>
            <a:ext cx="0" cy="31264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sp>
        <p:nvSpPr>
          <p:cNvPr id="30" name="Oval 3"/>
          <p:cNvSpPr/>
          <p:nvPr/>
        </p:nvSpPr>
        <p:spPr>
          <a:xfrm>
            <a:off x="1703519" y="1072457"/>
            <a:ext cx="5616624" cy="6506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99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ไม่ได้บันทึกรายการนำส่งคลัง </a:t>
            </a:r>
            <a:r>
              <a:rPr lang="th-TH" sz="2799" b="1" u="sng" dirty="0">
                <a:ln w="0"/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กรณีนำฝากคลัง</a:t>
            </a:r>
            <a:endParaRPr lang="th-TH" sz="2799" b="1" u="sng" dirty="0">
              <a:ln w="0"/>
              <a:solidFill>
                <a:schemeClr val="tx1"/>
              </a:solidFill>
              <a:cs typeface="+mj-cs"/>
            </a:endParaRPr>
          </a:p>
        </p:txBody>
      </p:sp>
      <p:sp>
        <p:nvSpPr>
          <p:cNvPr id="31" name="ลูกศรขวาท้ายบาก 30"/>
          <p:cNvSpPr/>
          <p:nvPr/>
        </p:nvSpPr>
        <p:spPr>
          <a:xfrm>
            <a:off x="7536245" y="957946"/>
            <a:ext cx="1497423" cy="879706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7" name="Oval 10"/>
          <p:cNvSpPr>
            <a:spLocks noChangeArrowheads="1"/>
          </p:cNvSpPr>
          <p:nvPr/>
        </p:nvSpPr>
        <p:spPr bwMode="auto">
          <a:xfrm>
            <a:off x="7662023" y="91562"/>
            <a:ext cx="2743274" cy="1000125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บัญชีเงินสดในมือ</a:t>
            </a:r>
          </a:p>
        </p:txBody>
      </p:sp>
    </p:spTree>
    <p:extLst>
      <p:ext uri="{BB962C8B-B14F-4D97-AF65-F5344CB8AC3E}">
        <p14:creationId xmlns:p14="http://schemas.microsoft.com/office/powerpoint/2010/main" val="6741082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ัวยึดเนื้อหา 8"/>
          <p:cNvGraphicFramePr>
            <a:graphicFrameLocks noGrp="1"/>
          </p:cNvGraphicFramePr>
          <p:nvPr>
            <p:ph sz="half" idx="4294967295"/>
            <p:extLst/>
          </p:nvPr>
        </p:nvGraphicFramePr>
        <p:xfrm>
          <a:off x="3810001" y="1231901"/>
          <a:ext cx="3286125" cy="44830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71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2857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รับเงิน-</a:t>
                      </a:r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ประเภทเอกสาร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RA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01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RB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01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RC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03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RD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03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0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BD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บช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01 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BD)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S*</a:t>
                      </a:r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R*)/BD(BD)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17" marB="45717"/>
                </a:tc>
                <a:tc hMerge="1">
                  <a:txBody>
                    <a:bodyPr/>
                    <a:lstStyle/>
                    <a:p>
                      <a:pPr algn="ctr"/>
                      <a:endParaRPr lang="th-TH" sz="3600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" name="ตัวยึดเนื้อหา 8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7104113" y="1220639"/>
          <a:ext cx="3429001" cy="444623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590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นำส่งเงิน-ประเภทเอกสาร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05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R1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02-1</a:t>
                      </a:r>
                      <a:endParaRPr lang="th-TH" sz="3200" b="1" dirty="0">
                        <a:solidFill>
                          <a:srgbClr val="000066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05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R2 (RX)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02-1</a:t>
                      </a:r>
                      <a:endParaRPr lang="th-TH" sz="3200" b="1" dirty="0">
                        <a:solidFill>
                          <a:srgbClr val="000066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005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R3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02-2</a:t>
                      </a:r>
                      <a:endParaRPr lang="th-TH" sz="3200" b="1" dirty="0">
                        <a:solidFill>
                          <a:srgbClr val="000066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05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R4 (RY)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02-2</a:t>
                      </a:r>
                      <a:endParaRPr lang="th-TH" sz="3200" b="1" dirty="0">
                        <a:solidFill>
                          <a:srgbClr val="000066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005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R6 /R7 (RX)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นส</a:t>
                      </a:r>
                      <a:r>
                        <a:rPr lang="th-TH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32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02-1</a:t>
                      </a:r>
                      <a:endParaRPr lang="th-TH" sz="3200" b="1" dirty="0">
                        <a:solidFill>
                          <a:srgbClr val="000066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0056"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S*</a:t>
                      </a:r>
                      <a:endParaRPr lang="th-TH" sz="32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3" marB="45723"/>
                </a:tc>
                <a:tc hMerge="1">
                  <a:txBody>
                    <a:bodyPr/>
                    <a:lstStyle/>
                    <a:p>
                      <a:pPr algn="ctr"/>
                      <a:endParaRPr lang="th-TH" sz="3600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สี่เหลี่ยมผืนผ้า 3"/>
          <p:cNvSpPr/>
          <p:nvPr/>
        </p:nvSpPr>
        <p:spPr>
          <a:xfrm>
            <a:off x="2582872" y="5805496"/>
            <a:ext cx="7272337" cy="90963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anose="02020603050405020304" pitchFamily="18" charset="-34"/>
              </a:rPr>
              <a:t>ไม่รวมถึง ประเภทเอกสาร </a:t>
            </a:r>
            <a:r>
              <a:rPr lang="en-US" sz="2799" b="1" dirty="0">
                <a:solidFill>
                  <a:srgbClr val="FF0000"/>
                </a:solidFill>
                <a:latin typeface="Angsana New" pitchFamily="18" charset="-34"/>
                <a:cs typeface="Angsana New" panose="02020603050405020304" pitchFamily="18" charset="-34"/>
              </a:rPr>
              <a:t>RE PP JR </a:t>
            </a:r>
          </a:p>
          <a:p>
            <a:pPr algn="ctr" eaLnBrk="1" hangingPunct="1">
              <a:defRPr/>
            </a:pPr>
            <a:r>
              <a:rPr lang="en-US" sz="2799" b="1" dirty="0">
                <a:solidFill>
                  <a:srgbClr val="FF0000"/>
                </a:solidFill>
                <a:latin typeface="Angsana New" pitchFamily="18" charset="-34"/>
                <a:cs typeface="Angsana New" panose="02020603050405020304" pitchFamily="18" charset="-34"/>
              </a:rPr>
              <a:t>(</a:t>
            </a: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anose="02020603050405020304" pitchFamily="18" charset="-34"/>
              </a:rPr>
              <a:t>เงินสดในมือเพื่อฝากธนาคารพาณิชย์) จับคู่ไม่ได้</a:t>
            </a:r>
          </a:p>
        </p:txBody>
      </p:sp>
      <p:graphicFrame>
        <p:nvGraphicFramePr>
          <p:cNvPr id="5" name="ตัวยึดเนื้อหา 8"/>
          <p:cNvGraphicFramePr>
            <a:graphicFrameLocks/>
          </p:cNvGraphicFramePr>
          <p:nvPr>
            <p:extLst/>
          </p:nvPr>
        </p:nvGraphicFramePr>
        <p:xfrm>
          <a:off x="1931569" y="1244701"/>
          <a:ext cx="1860550" cy="4488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5688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รายการ</a:t>
                      </a:r>
                      <a:endParaRPr lang="th-TH" sz="28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387" marR="91387" marT="45716" marB="4571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4241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ร/ดแผ่นดินตนเอง</a:t>
                      </a:r>
                      <a:endParaRPr lang="th-TH" sz="24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387" marR="91387" marT="45716" marB="4571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4241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เงินนอกตนเอง</a:t>
                      </a:r>
                      <a:endParaRPr lang="th-TH" sz="24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387" marR="91387" marT="45716" marB="45716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241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ร/ดแผ่นดินแทนกัน</a:t>
                      </a:r>
                      <a:endParaRPr lang="th-TH" sz="24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387" marR="91387" marT="45716" marB="45716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241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เงินนอกแทนกัน</a:t>
                      </a:r>
                      <a:endParaRPr lang="th-TH" sz="24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387" marR="91387" marT="45716" marB="45716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1666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เบิกเกินส่งคืน</a:t>
                      </a:r>
                      <a:endParaRPr lang="th-TH" sz="24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387" marR="91387" marT="45716" marB="45716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4241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กลับรายการ</a:t>
                      </a:r>
                      <a:endParaRPr lang="th-TH" sz="2400" b="1" dirty="0">
                        <a:solidFill>
                          <a:srgbClr val="00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387" marR="91387" marT="45716" marB="45716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7662024" y="9837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ประเภทเอกสาร</a:t>
            </a:r>
          </a:p>
        </p:txBody>
      </p:sp>
    </p:spTree>
    <p:extLst>
      <p:ext uri="{BB962C8B-B14F-4D97-AF65-F5344CB8AC3E}">
        <p14:creationId xmlns:p14="http://schemas.microsoft.com/office/powerpoint/2010/main" val="15411330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280585"/>
              </p:ext>
            </p:extLst>
          </p:nvPr>
        </p:nvGraphicFramePr>
        <p:xfrm>
          <a:off x="1903072" y="943613"/>
          <a:ext cx="8501064" cy="236866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24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29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652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ยกมา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ยกไป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3932"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เงินฝากธนาคาร</a:t>
                      </a:r>
                    </a:p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(เงินงบประมาณ)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บก.สั่งจ่าย</a:t>
                      </a:r>
                    </a:p>
                    <a:p>
                      <a:pPr algn="ctr"/>
                      <a:r>
                        <a:rPr lang="th-TH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en-US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PY)</a:t>
                      </a:r>
                      <a:endParaRPr lang="th-TH" sz="26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ขจ</a:t>
                      </a:r>
                      <a:r>
                        <a:rPr lang="th-TH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05</a:t>
                      </a:r>
                      <a:endParaRPr lang="en-US" sz="2600" baseline="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en-US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(PM</a:t>
                      </a:r>
                      <a:r>
                        <a:rPr lang="en-US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Bank </a:t>
                      </a:r>
                    </a:p>
                    <a:p>
                      <a:pPr algn="ctr"/>
                      <a:r>
                        <a:rPr lang="en-US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Statement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83"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เงินฝากธนาคาร</a:t>
                      </a:r>
                    </a:p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(เงินนอกงบประมาณ)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บก.สั่งจ่าย</a:t>
                      </a:r>
                    </a:p>
                    <a:p>
                      <a:pPr algn="ctr"/>
                      <a:r>
                        <a:rPr lang="th-TH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en-US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PY)</a:t>
                      </a:r>
                      <a:endParaRPr lang="th-TH" sz="26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ขจ</a:t>
                      </a:r>
                      <a:r>
                        <a:rPr lang="th-TH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05</a:t>
                      </a:r>
                      <a:endParaRPr lang="en-US" sz="2600" baseline="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en-US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(PM</a:t>
                      </a:r>
                      <a:r>
                        <a:rPr lang="en-US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Bank</a:t>
                      </a:r>
                    </a:p>
                    <a:p>
                      <a:pPr algn="ctr"/>
                      <a:r>
                        <a:rPr lang="en-US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Statement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523133"/>
              </p:ext>
            </p:extLst>
          </p:nvPr>
        </p:nvGraphicFramePr>
        <p:xfrm>
          <a:off x="1904237" y="3833234"/>
          <a:ext cx="8501064" cy="23165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24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29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ยกมา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ยกไป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3932"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เงินฝากธนาคาร</a:t>
                      </a:r>
                    </a:p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(เงินงบประมาณ)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200</a:t>
                      </a:r>
                      <a:endParaRPr lang="th-TH" sz="26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200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3932"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เงินฝากธนาคาร</a:t>
                      </a:r>
                    </a:p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(เงินนอกงบประมาณ)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150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</a:t>
                      </a:r>
                      <a:endParaRPr lang="th-TH" sz="26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150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</a:t>
                      </a:r>
                      <a:endParaRPr lang="th-TH" sz="2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1" marB="457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ลูกศรลง 4"/>
          <p:cNvSpPr/>
          <p:nvPr/>
        </p:nvSpPr>
        <p:spPr>
          <a:xfrm>
            <a:off x="6081372" y="3363180"/>
            <a:ext cx="357187" cy="340722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1"/>
          </a:p>
        </p:txBody>
      </p:sp>
      <p:sp>
        <p:nvSpPr>
          <p:cNvPr id="6" name="ลูกศรลง 5"/>
          <p:cNvSpPr/>
          <p:nvPr/>
        </p:nvSpPr>
        <p:spPr>
          <a:xfrm>
            <a:off x="7823028" y="3363180"/>
            <a:ext cx="357187" cy="340722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1"/>
          </a:p>
        </p:txBody>
      </p:sp>
      <p:sp>
        <p:nvSpPr>
          <p:cNvPr id="7" name="ลูกศรลง 6"/>
          <p:cNvSpPr/>
          <p:nvPr/>
        </p:nvSpPr>
        <p:spPr>
          <a:xfrm>
            <a:off x="9386096" y="3376314"/>
            <a:ext cx="357188" cy="340722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1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515051" y="6240000"/>
            <a:ext cx="7489825" cy="431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จัดทำงบกระทบยอดเงินฝากธนาคารทุกบัญชี ทุกเดือน</a:t>
            </a: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7662024" y="9837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บัญชีเงินฝากธนาคาร</a:t>
            </a:r>
          </a:p>
        </p:txBody>
      </p:sp>
    </p:spTree>
    <p:extLst>
      <p:ext uri="{BB962C8B-B14F-4D97-AF65-F5344CB8AC3E}">
        <p14:creationId xmlns:p14="http://schemas.microsoft.com/office/powerpoint/2010/main" val="4000880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กลุ่ม 36"/>
          <p:cNvGrpSpPr>
            <a:grpSpLocks/>
          </p:cNvGrpSpPr>
          <p:nvPr/>
        </p:nvGrpSpPr>
        <p:grpSpPr bwMode="auto">
          <a:xfrm>
            <a:off x="1589088" y="1963744"/>
            <a:ext cx="9078912" cy="2031575"/>
            <a:chOff x="96740" y="1874000"/>
            <a:chExt cx="9220806" cy="1821700"/>
          </a:xfrm>
        </p:grpSpPr>
        <p:grpSp>
          <p:nvGrpSpPr>
            <p:cNvPr id="27674" name="กลุ่ม 15"/>
            <p:cNvGrpSpPr>
              <a:grpSpLocks/>
            </p:cNvGrpSpPr>
            <p:nvPr/>
          </p:nvGrpSpPr>
          <p:grpSpPr bwMode="auto">
            <a:xfrm>
              <a:off x="1104900" y="2266950"/>
              <a:ext cx="7981950" cy="1428750"/>
              <a:chOff x="304800" y="6459"/>
              <a:chExt cx="4267200" cy="915120"/>
            </a:xfrm>
          </p:grpSpPr>
          <p:sp>
            <p:nvSpPr>
              <p:cNvPr id="17" name="สี่เหลี่ยมมุมมน 16"/>
              <p:cNvSpPr/>
              <p:nvPr/>
            </p:nvSpPr>
            <p:spPr>
              <a:xfrm>
                <a:off x="304551" y="6418"/>
                <a:ext cx="4267522" cy="915405"/>
              </a:xfrm>
              <a:prstGeom prst="round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สี่เหลี่ยมมุมมน 5"/>
              <p:cNvSpPr/>
              <p:nvPr/>
            </p:nvSpPr>
            <p:spPr>
              <a:xfrm>
                <a:off x="349372" y="51094"/>
                <a:ext cx="4177879" cy="82605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 dirty="0"/>
              </a:p>
            </p:txBody>
          </p:sp>
        </p:grpSp>
        <p:sp>
          <p:nvSpPr>
            <p:cNvPr id="12" name="สี่เหลี่ยมผืนผ้า 11"/>
            <p:cNvSpPr/>
            <p:nvPr/>
          </p:nvSpPr>
          <p:spPr>
            <a:xfrm>
              <a:off x="1230820" y="1874000"/>
              <a:ext cx="8086726" cy="1715420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endParaRPr lang="th-TH" sz="32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มีการจัดทำงบกระทบยอดบัญชีเงินฝากธนาคารครบทุกบัญชี ณ วันที่ ๓๐ กันยายน ๒๕๖๑ ตามหนังสือกรมบัญชีกลาง ที่ กค ๐๔๒๓.๓/ว ๖๓ ลงวันที่ ๒๑ กุมภาพันธ์ ๒๕๕๔ (หากจัดทำไม่ครบทุกบัญชีจะถือว่าคะแนนเป็นศูนย์)</a:t>
              </a:r>
              <a:endParaRPr lang="th-TH" sz="2799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7676" name="รูปภาพ 18" descr="tb-16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96740" y="260273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1" name="กลุ่ม 35"/>
          <p:cNvGrpSpPr>
            <a:grpSpLocks/>
          </p:cNvGrpSpPr>
          <p:nvPr/>
        </p:nvGrpSpPr>
        <p:grpSpPr bwMode="auto">
          <a:xfrm>
            <a:off x="3913193" y="4464052"/>
            <a:ext cx="6013450" cy="1045453"/>
            <a:chOff x="1397337" y="4110034"/>
            <a:chExt cx="6013112" cy="900116"/>
          </a:xfrm>
        </p:grpSpPr>
        <p:grpSp>
          <p:nvGrpSpPr>
            <p:cNvPr id="27670" name="กลุ่ม 24"/>
            <p:cNvGrpSpPr>
              <a:grpSpLocks/>
            </p:cNvGrpSpPr>
            <p:nvPr/>
          </p:nvGrpSpPr>
          <p:grpSpPr bwMode="auto">
            <a:xfrm>
              <a:off x="1397337" y="4419599"/>
              <a:ext cx="6013112" cy="590551"/>
              <a:chOff x="349472" y="2863452"/>
              <a:chExt cx="4215765" cy="1109121"/>
            </a:xfrm>
          </p:grpSpPr>
          <p:sp>
            <p:nvSpPr>
              <p:cNvPr id="29" name="สี่เหลี่ยมมุมมน 28"/>
              <p:cNvSpPr/>
              <p:nvPr/>
            </p:nvSpPr>
            <p:spPr>
              <a:xfrm>
                <a:off x="585412" y="3057294"/>
                <a:ext cx="3979825" cy="916427"/>
              </a:xfrm>
              <a:prstGeom prst="roundRect">
                <a:avLst/>
              </a:prstGeom>
              <a:solidFill>
                <a:schemeClr val="accent6">
                  <a:lumMod val="75000"/>
                  <a:alpha val="5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th-TH" sz="1801" dirty="0"/>
              </a:p>
            </p:txBody>
          </p:sp>
          <p:sp>
            <p:nvSpPr>
              <p:cNvPr id="30" name="สี่เหลี่ยมมุมมน 5"/>
              <p:cNvSpPr/>
              <p:nvPr/>
            </p:nvSpPr>
            <p:spPr>
              <a:xfrm>
                <a:off x="349472" y="2862200"/>
                <a:ext cx="4177926" cy="82658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/>
              </a:p>
            </p:txBody>
          </p:sp>
        </p:grpSp>
        <p:sp>
          <p:nvSpPr>
            <p:cNvPr id="27671" name="สี่เหลี่ยมผืนผ้า 26"/>
            <p:cNvSpPr>
              <a:spLocks noChangeArrowheads="1"/>
            </p:cNvSpPr>
            <p:nvPr/>
          </p:nvSpPr>
          <p:spPr bwMode="auto">
            <a:xfrm>
              <a:off x="1571683" y="4110034"/>
              <a:ext cx="5734050" cy="887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  <a:endPara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งบกระทบยอดบัญชีเงินฝากธนาคาร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7652" name="กลุ่ม 5"/>
          <p:cNvGrpSpPr>
            <a:grpSpLocks/>
          </p:cNvGrpSpPr>
          <p:nvPr/>
        </p:nvGrpSpPr>
        <p:grpSpPr bwMode="auto">
          <a:xfrm>
            <a:off x="1711332" y="4122738"/>
            <a:ext cx="2039938" cy="2387600"/>
            <a:chOff x="470656" y="4988456"/>
            <a:chExt cx="1743407" cy="1803739"/>
          </a:xfrm>
        </p:grpSpPr>
        <p:grpSp>
          <p:nvGrpSpPr>
            <p:cNvPr id="27666" name="กลุ่ม 4"/>
            <p:cNvGrpSpPr>
              <a:grpSpLocks/>
            </p:cNvGrpSpPr>
            <p:nvPr/>
          </p:nvGrpSpPr>
          <p:grpSpPr bwMode="auto">
            <a:xfrm>
              <a:off x="470656" y="5029200"/>
              <a:ext cx="1743407" cy="1762995"/>
              <a:chOff x="470656" y="5029200"/>
              <a:chExt cx="1743407" cy="1762995"/>
            </a:xfrm>
          </p:grpSpPr>
          <p:pic>
            <p:nvPicPr>
              <p:cNvPr id="27668" name="รูปภาพ 38" descr="facebook-ads-relevance-score-1024x536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88" t="5423" r="32500" b="40845"/>
              <a:stretch>
                <a:fillRect/>
              </a:stretch>
            </p:blipFill>
            <p:spPr bwMode="auto">
              <a:xfrm>
                <a:off x="470656" y="5029200"/>
                <a:ext cx="1743407" cy="1762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69" name="สี่เหลี่ยมผืนผ้า 23"/>
              <p:cNvSpPr>
                <a:spLocks noChangeArrowheads="1"/>
              </p:cNvSpPr>
              <p:nvPr/>
            </p:nvSpPr>
            <p:spPr bwMode="auto">
              <a:xfrm>
                <a:off x="1480664" y="5163168"/>
                <a:ext cx="624583" cy="3501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27667" name="สี่เหลี่ยมผืนผ้า 22"/>
            <p:cNvSpPr>
              <a:spLocks noChangeArrowheads="1"/>
            </p:cNvSpPr>
            <p:nvPr/>
          </p:nvSpPr>
          <p:spPr bwMode="auto">
            <a:xfrm>
              <a:off x="1335172" y="4988456"/>
              <a:ext cx="871704" cy="73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solidFill>
                    <a:srgbClr val="0033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40คะแนน</a:t>
              </a:r>
            </a:p>
          </p:txBody>
        </p:sp>
      </p:grpSp>
      <p:grpSp>
        <p:nvGrpSpPr>
          <p:cNvPr id="27653" name="กลุ่ม 13"/>
          <p:cNvGrpSpPr>
            <a:grpSpLocks/>
          </p:cNvGrpSpPr>
          <p:nvPr/>
        </p:nvGrpSpPr>
        <p:grpSpPr bwMode="auto">
          <a:xfrm>
            <a:off x="1320801" y="387351"/>
            <a:ext cx="8951913" cy="1622425"/>
            <a:chOff x="-202457" y="567501"/>
            <a:chExt cx="8951265" cy="1622271"/>
          </a:xfrm>
        </p:grpSpPr>
        <p:grpSp>
          <p:nvGrpSpPr>
            <p:cNvPr id="27658" name="กลุ่ม 8"/>
            <p:cNvGrpSpPr>
              <a:grpSpLocks/>
            </p:cNvGrpSpPr>
            <p:nvPr/>
          </p:nvGrpSpPr>
          <p:grpSpPr bwMode="auto">
            <a:xfrm>
              <a:off x="-202457" y="567501"/>
              <a:ext cx="8024616" cy="1622271"/>
              <a:chOff x="229598" y="297057"/>
              <a:chExt cx="8024616" cy="1622271"/>
            </a:xfrm>
          </p:grpSpPr>
          <p:grpSp>
            <p:nvGrpSpPr>
              <p:cNvPr id="27660" name="กลุ่ม 10"/>
              <p:cNvGrpSpPr>
                <a:grpSpLocks/>
              </p:cNvGrpSpPr>
              <p:nvPr/>
            </p:nvGrpSpPr>
            <p:grpSpPr bwMode="auto">
              <a:xfrm>
                <a:off x="229598" y="408466"/>
                <a:ext cx="6101240" cy="1171575"/>
                <a:chOff x="-134207" y="66674"/>
                <a:chExt cx="4610958" cy="1171575"/>
              </a:xfrm>
            </p:grpSpPr>
            <p:grpSp>
              <p:nvGrpSpPr>
                <p:cNvPr id="27662" name="กลุ่ม 8"/>
                <p:cNvGrpSpPr>
                  <a:grpSpLocks/>
                </p:cNvGrpSpPr>
                <p:nvPr/>
              </p:nvGrpSpPr>
              <p:grpSpPr bwMode="auto">
                <a:xfrm rot="-5400000">
                  <a:off x="1585484" y="-1653017"/>
                  <a:ext cx="1171575" cy="4610958"/>
                  <a:chOff x="1" y="-134208"/>
                  <a:chExt cx="1171575" cy="4610958"/>
                </a:xfrm>
              </p:grpSpPr>
              <p:pic>
                <p:nvPicPr>
                  <p:cNvPr id="27664" name="รูปภาพ 6" descr="576.jp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9583" t="-1958" r="73334" b="34721"/>
                  <a:stretch>
                    <a:fillRect/>
                  </a:stretch>
                </p:blipFill>
                <p:spPr bwMode="auto">
                  <a:xfrm>
                    <a:off x="1" y="-134208"/>
                    <a:ext cx="1171575" cy="46109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8" name="สี่เหลี่ยมผืนผ้า 7"/>
                  <p:cNvSpPr/>
                  <p:nvPr/>
                </p:nvSpPr>
                <p:spPr>
                  <a:xfrm>
                    <a:off x="114698" y="2038364"/>
                    <a:ext cx="990506" cy="235851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th-TH" sz="1801"/>
                  </a:p>
                </p:txBody>
              </p:sp>
            </p:grpSp>
            <p:sp>
              <p:nvSpPr>
                <p:cNvPr id="27663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1991797" y="76200"/>
                  <a:ext cx="2427804" cy="1105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sz="3200" b="1" dirty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บัญชีเงินฝากธนาคาร</a:t>
                  </a:r>
                  <a:endParaRPr lang="en-US" sz="3200" b="1" dirty="0"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sz="3200" b="1" dirty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(ทุกบัญชี)</a:t>
                  </a:r>
                </a:p>
              </p:txBody>
            </p:sp>
          </p:grpSp>
          <p:pic>
            <p:nvPicPr>
              <p:cNvPr id="27661" name="รูปภาพ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73746" y="297057"/>
                <a:ext cx="2480468" cy="1622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7659" name="รูปภาพ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747" t="64020"/>
            <a:stretch>
              <a:fillRect/>
            </a:stretch>
          </p:blipFill>
          <p:spPr bwMode="auto">
            <a:xfrm>
              <a:off x="7453423" y="967563"/>
              <a:ext cx="1295385" cy="966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7654" name="รูปภาพ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95740">
            <a:off x="6786567" y="5708657"/>
            <a:ext cx="762000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รูปภาพ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2152">
            <a:off x="7745420" y="5767395"/>
            <a:ext cx="7191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รูปภาพ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1087">
            <a:off x="8348667" y="5683253"/>
            <a:ext cx="14509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Heptagon 32"/>
          <p:cNvSpPr/>
          <p:nvPr/>
        </p:nvSpPr>
        <p:spPr>
          <a:xfrm>
            <a:off x="1789118" y="107954"/>
            <a:ext cx="987425" cy="407988"/>
          </a:xfrm>
          <a:prstGeom prst="heptagon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1.1.2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85717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12859"/>
              </p:ext>
            </p:extLst>
          </p:nvPr>
        </p:nvGraphicFramePr>
        <p:xfrm>
          <a:off x="1666875" y="285750"/>
          <a:ext cx="8786812" cy="11303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56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3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3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16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733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</a:t>
                      </a:r>
                      <a:endParaRPr lang="th-TH" sz="30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ยกมา</a:t>
                      </a:r>
                      <a:endParaRPr lang="th-TH" sz="30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30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30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ยกไป</a:t>
                      </a:r>
                      <a:endParaRPr lang="th-TH" sz="30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567">
                <a:tc>
                  <a:txBody>
                    <a:bodyPr/>
                    <a:lstStyle/>
                    <a:p>
                      <a:pPr algn="l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เงินฝากธนาคาร </a:t>
                      </a:r>
                      <a:r>
                        <a:rPr lang="th-TH" sz="30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(งปม.)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100,000.00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253,443.69</a:t>
                      </a:r>
                      <a:endParaRPr lang="th-TH" sz="30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(210,000.00)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143,443.69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728" marB="4572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ลูกศรขวา 5"/>
          <p:cNvSpPr/>
          <p:nvPr/>
        </p:nvSpPr>
        <p:spPr>
          <a:xfrm>
            <a:off x="3667130" y="1357316"/>
            <a:ext cx="6429375" cy="1423615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228613" lvl="1" indent="-228613" defTabSz="1155763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th-TH" sz="2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ยอดยกไปจากงบทดลอง</a:t>
            </a:r>
          </a:p>
          <a:p>
            <a:pPr marL="228613" lvl="1" indent="-228613" defTabSz="1155763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th-TH" sz="2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งบกระทบยอดเงินฝากธนาคาร กับ</a:t>
            </a:r>
            <a:r>
              <a:rPr lang="en-US" sz="2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Bank</a:t>
            </a:r>
            <a:r>
              <a:rPr lang="th-TH" sz="2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2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Statement/</a:t>
            </a:r>
            <a:r>
              <a:rPr lang="th-TH" sz="2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สมุดคู่ฝาก</a:t>
            </a:r>
          </a:p>
        </p:txBody>
      </p:sp>
      <p:sp>
        <p:nvSpPr>
          <p:cNvPr id="8" name="Oval 13"/>
          <p:cNvSpPr/>
          <p:nvPr/>
        </p:nvSpPr>
        <p:spPr>
          <a:xfrm>
            <a:off x="8991604" y="825503"/>
            <a:ext cx="1347788" cy="5715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1"/>
          </a:p>
        </p:txBody>
      </p:sp>
      <p:sp>
        <p:nvSpPr>
          <p:cNvPr id="9" name="รูปห้าเหลี่ยม 8"/>
          <p:cNvSpPr/>
          <p:nvPr/>
        </p:nvSpPr>
        <p:spPr>
          <a:xfrm>
            <a:off x="2122172" y="1772818"/>
            <a:ext cx="1544960" cy="55646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ตัวเงิน</a:t>
            </a: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90" r="52515" b="13887"/>
          <a:stretch>
            <a:fillRect/>
          </a:stretch>
        </p:blipFill>
        <p:spPr bwMode="auto">
          <a:xfrm>
            <a:off x="6310318" y="2933708"/>
            <a:ext cx="4122737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9"/>
          <p:cNvSpPr/>
          <p:nvPr/>
        </p:nvSpPr>
        <p:spPr>
          <a:xfrm>
            <a:off x="9753608" y="5094288"/>
            <a:ext cx="796925" cy="406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1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101469" y="2597665"/>
            <a:ext cx="1058430" cy="18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1" kern="900" spc="-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543038.10 700</a:t>
            </a:r>
          </a:p>
        </p:txBody>
      </p:sp>
      <p:grpSp>
        <p:nvGrpSpPr>
          <p:cNvPr id="3" name="กลุ่ม 2"/>
          <p:cNvGrpSpPr/>
          <p:nvPr/>
        </p:nvGrpSpPr>
        <p:grpSpPr>
          <a:xfrm>
            <a:off x="1742913" y="2933707"/>
            <a:ext cx="4572000" cy="3362698"/>
            <a:chOff x="218907" y="2933700"/>
            <a:chExt cx="4572000" cy="3362698"/>
          </a:xfrm>
        </p:grpSpPr>
        <p:grpSp>
          <p:nvGrpSpPr>
            <p:cNvPr id="18" name="กลุ่ม 17"/>
            <p:cNvGrpSpPr/>
            <p:nvPr/>
          </p:nvGrpSpPr>
          <p:grpSpPr>
            <a:xfrm>
              <a:off x="218907" y="2933700"/>
              <a:ext cx="4572000" cy="3209925"/>
              <a:chOff x="218907" y="2933700"/>
              <a:chExt cx="4572000" cy="3209925"/>
            </a:xfrm>
          </p:grpSpPr>
          <p:pic>
            <p:nvPicPr>
              <p:cNvPr id="7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9303" r="10423" b="13358"/>
              <a:stretch>
                <a:fillRect/>
              </a:stretch>
            </p:blipFill>
            <p:spPr bwMode="auto">
              <a:xfrm>
                <a:off x="218907" y="2933700"/>
                <a:ext cx="4572000" cy="3209925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รูปภาพ 3"/>
              <p:cNvPicPr>
                <a:picLocks noChangeAspect="1"/>
              </p:cNvPicPr>
              <p:nvPr/>
            </p:nvPicPr>
            <p:blipFill rotWithShape="1">
              <a:blip r:embed="rId4"/>
              <a:srcRect l="13499" t="-987" r="12259"/>
              <a:stretch/>
            </p:blipFill>
            <p:spPr>
              <a:xfrm>
                <a:off x="4166240" y="5164344"/>
                <a:ext cx="562923" cy="558387"/>
              </a:xfrm>
              <a:prstGeom prst="rect">
                <a:avLst/>
              </a:prstGeom>
            </p:spPr>
          </p:pic>
          <p:sp>
            <p:nvSpPr>
              <p:cNvPr id="17" name="Oval 9"/>
              <p:cNvSpPr/>
              <p:nvPr/>
            </p:nvSpPr>
            <p:spPr>
              <a:xfrm>
                <a:off x="3989388" y="5227210"/>
                <a:ext cx="796925" cy="336550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1"/>
              </a:p>
            </p:txBody>
          </p:sp>
        </p:grpSp>
        <p:pic>
          <p:nvPicPr>
            <p:cNvPr id="14" name="รูปภาพ 13"/>
            <p:cNvPicPr>
              <a:picLocks noChangeAspect="1"/>
            </p:cNvPicPr>
            <p:nvPr/>
          </p:nvPicPr>
          <p:blipFill rotWithShape="1">
            <a:blip r:embed="rId4"/>
            <a:srcRect l="13499" t="-987" r="32987" b="1"/>
            <a:stretch/>
          </p:blipFill>
          <p:spPr>
            <a:xfrm>
              <a:off x="4166241" y="5738011"/>
              <a:ext cx="562922" cy="5583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220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151313" y="188916"/>
            <a:ext cx="4007097" cy="537979"/>
          </a:xfrm>
          <a:prstGeom prst="rect">
            <a:avLst/>
          </a:prstGeom>
          <a:ln>
            <a:prstDash val="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th-TH" altLang="th-TH" sz="2799"/>
              <a:t>ตัวอย่าง-งบกระทบยอดเงินฝากธนาคาร</a:t>
            </a:r>
            <a:endParaRPr lang="en-US" altLang="th-TH" sz="2799"/>
          </a:p>
        </p:txBody>
      </p:sp>
      <p:grpSp>
        <p:nvGrpSpPr>
          <p:cNvPr id="3" name="กลุ่ม 2"/>
          <p:cNvGrpSpPr/>
          <p:nvPr/>
        </p:nvGrpSpPr>
        <p:grpSpPr>
          <a:xfrm>
            <a:off x="1971135" y="908728"/>
            <a:ext cx="8276732" cy="5760640"/>
            <a:chOff x="447128" y="908720"/>
            <a:chExt cx="8276732" cy="5760640"/>
          </a:xfrm>
        </p:grpSpPr>
        <p:pic>
          <p:nvPicPr>
            <p:cNvPr id="7" name="รูปภาพ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6" t="28125" r="45000" b="21875"/>
            <a:stretch>
              <a:fillRect/>
            </a:stretch>
          </p:blipFill>
          <p:spPr bwMode="auto">
            <a:xfrm>
              <a:off x="447128" y="908720"/>
              <a:ext cx="8276732" cy="5760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สี่เหลี่ยมผืนผ้า 1"/>
            <p:cNvSpPr/>
            <p:nvPr/>
          </p:nvSpPr>
          <p:spPr>
            <a:xfrm>
              <a:off x="2961536" y="3933056"/>
              <a:ext cx="792088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5" name="สี่เหลี่ยมผืนผ้า 4"/>
            <p:cNvSpPr/>
            <p:nvPr/>
          </p:nvSpPr>
          <p:spPr>
            <a:xfrm>
              <a:off x="2961536" y="5013176"/>
              <a:ext cx="792088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</p:spTree>
    <p:extLst>
      <p:ext uri="{BB962C8B-B14F-4D97-AF65-F5344CB8AC3E}">
        <p14:creationId xmlns:p14="http://schemas.microsoft.com/office/powerpoint/2010/main" val="39730441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640017" y="1755779"/>
            <a:ext cx="7127875" cy="5381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ตรวจสอบรายการที่จ่ายเงินไปแล้ว แต่ยังไม่ได้บันทึกรายการขอจ่าย 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631959" y="2693992"/>
            <a:ext cx="2879724" cy="443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จ่ายเงินในปีปัจจุบันที่ปิดงวดแล้ว</a:t>
            </a:r>
          </a:p>
        </p:txBody>
      </p:sp>
      <p:sp>
        <p:nvSpPr>
          <p:cNvPr id="4" name="TextBox 9"/>
          <p:cNvSpPr txBox="1"/>
          <p:nvPr/>
        </p:nvSpPr>
        <p:spPr>
          <a:xfrm>
            <a:off x="1870080" y="3322642"/>
            <a:ext cx="2403475" cy="443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บันทึกรายการขอจ่าย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6600830" y="2708279"/>
            <a:ext cx="2808288" cy="443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จ่ายเงินในปีงบประมาณก่อน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038606" y="4048129"/>
            <a:ext cx="1655763" cy="4143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กรณีไม่มีภาษี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2200280" y="4781555"/>
            <a:ext cx="3673475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ใบสำคัญค้างจ่าย/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เจ้าหนี้การค้า-บุคคลภายนอก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เงินฝากธนาคาร </a:t>
            </a:r>
          </a:p>
          <a:p>
            <a:pPr eaLnBrk="1" hangingPunct="1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(เงินงบประมาณ/เงินนอกงบประมาณ)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555040" y="4035428"/>
            <a:ext cx="1655762" cy="4111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กรณีมีภาษี</a:t>
            </a:r>
          </a:p>
        </p:txBody>
      </p:sp>
      <p:sp>
        <p:nvSpPr>
          <p:cNvPr id="9" name="TextBox 18"/>
          <p:cNvSpPr txBox="1"/>
          <p:nvPr/>
        </p:nvSpPr>
        <p:spPr>
          <a:xfrm>
            <a:off x="6744078" y="4622806"/>
            <a:ext cx="3744541" cy="10425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ใบสำคัญค้างจ่าย/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เจ้าหนี้การค้า-บุคคลภายนอก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</a:t>
            </a:r>
            <a:r>
              <a:rPr lang="th-TH" sz="2000" b="1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ผสส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.จากการแก้ไขข้อผิดพลาด </a:t>
            </a:r>
          </a:p>
        </p:txBody>
      </p:sp>
      <p:cxnSp>
        <p:nvCxnSpPr>
          <p:cNvPr id="10" name="ลูกศรเชื่อมต่อแบบตรง 9"/>
          <p:cNvCxnSpPr>
            <a:stCxn id="3" idx="2"/>
            <a:endCxn id="4" idx="0"/>
          </p:cNvCxnSpPr>
          <p:nvPr/>
        </p:nvCxnSpPr>
        <p:spPr>
          <a:xfrm flipH="1">
            <a:off x="3071818" y="3137544"/>
            <a:ext cx="3" cy="18509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>
            <a:stCxn id="5" idx="2"/>
            <a:endCxn id="15" idx="0"/>
          </p:cNvCxnSpPr>
          <p:nvPr/>
        </p:nvCxnSpPr>
        <p:spPr>
          <a:xfrm flipH="1">
            <a:off x="7989099" y="3151831"/>
            <a:ext cx="15875" cy="1708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23"/>
          <p:cNvSpPr txBox="1"/>
          <p:nvPr/>
        </p:nvSpPr>
        <p:spPr>
          <a:xfrm>
            <a:off x="6744078" y="5729295"/>
            <a:ext cx="3744541" cy="10425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</a:t>
            </a:r>
            <a:r>
              <a:rPr lang="th-TH" sz="2000" b="1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ผสส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.จากการแก้ไขข้อผิดพลาด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เงินฝากธนาคาร 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(เงินงบประมาณ/เงินนอกงบประมาณ)</a:t>
            </a:r>
          </a:p>
        </p:txBody>
      </p:sp>
      <p:cxnSp>
        <p:nvCxnSpPr>
          <p:cNvPr id="13" name="ตัวเชื่อมต่อหักมุม 12"/>
          <p:cNvCxnSpPr>
            <a:stCxn id="2" idx="2"/>
            <a:endCxn id="3" idx="0"/>
          </p:cNvCxnSpPr>
          <p:nvPr/>
        </p:nvCxnSpPr>
        <p:spPr>
          <a:xfrm rot="5400000">
            <a:off x="4437863" y="927901"/>
            <a:ext cx="400050" cy="3132134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ตัวเชื่อมต่อหักมุม 13"/>
          <p:cNvCxnSpPr>
            <a:stCxn id="15" idx="2"/>
            <a:endCxn id="8" idx="0"/>
          </p:cNvCxnSpPr>
          <p:nvPr/>
        </p:nvCxnSpPr>
        <p:spPr>
          <a:xfrm rot="16200000" flipH="1">
            <a:off x="8535655" y="3188162"/>
            <a:ext cx="300708" cy="1393823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5"/>
          <p:cNvSpPr txBox="1"/>
          <p:nvPr/>
        </p:nvSpPr>
        <p:spPr>
          <a:xfrm>
            <a:off x="7024693" y="3322644"/>
            <a:ext cx="1928812" cy="4120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000" b="1" dirty="0">
                <a:latin typeface="Angsana New" pitchFamily="18" charset="-34"/>
                <a:cs typeface="Angsana New" pitchFamily="18" charset="-34"/>
              </a:rPr>
              <a:t>ปรับปรุงบัญชี</a:t>
            </a:r>
          </a:p>
        </p:txBody>
      </p:sp>
      <p:cxnSp>
        <p:nvCxnSpPr>
          <p:cNvPr id="16" name="ตัวเชื่อมต่อหักมุม 15"/>
          <p:cNvCxnSpPr>
            <a:stCxn id="2" idx="2"/>
            <a:endCxn id="5" idx="0"/>
          </p:cNvCxnSpPr>
          <p:nvPr/>
        </p:nvCxnSpPr>
        <p:spPr>
          <a:xfrm rot="16200000" flipH="1">
            <a:off x="6897298" y="1600601"/>
            <a:ext cx="414336" cy="1801019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หักมุม 16"/>
          <p:cNvCxnSpPr>
            <a:stCxn id="15" idx="2"/>
            <a:endCxn id="6" idx="0"/>
          </p:cNvCxnSpPr>
          <p:nvPr/>
        </p:nvCxnSpPr>
        <p:spPr>
          <a:xfrm rot="5400000">
            <a:off x="6271089" y="2330118"/>
            <a:ext cx="313408" cy="312261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>
            <a:stCxn id="6" idx="2"/>
          </p:cNvCxnSpPr>
          <p:nvPr/>
        </p:nvCxnSpPr>
        <p:spPr>
          <a:xfrm flipH="1">
            <a:off x="4867275" y="4462465"/>
            <a:ext cx="0" cy="3190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9402763" y="4446588"/>
            <a:ext cx="0" cy="180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3"/>
          <p:cNvSpPr/>
          <p:nvPr/>
        </p:nvSpPr>
        <p:spPr>
          <a:xfrm>
            <a:off x="1811345" y="1092841"/>
            <a:ext cx="5213350" cy="492759"/>
          </a:xfrm>
          <a:prstGeom prst="rect">
            <a:avLst/>
          </a:prstGeom>
          <a:solidFill>
            <a:srgbClr val="FFFF00"/>
          </a:solidFill>
          <a:ln w="28575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ไม่ได้บันทึกรายการจ่ายเงินในระบบ</a:t>
            </a:r>
            <a:endParaRPr lang="th-TH" sz="3200" b="1" dirty="0">
              <a:ln w="0"/>
              <a:solidFill>
                <a:srgbClr val="FF0000"/>
              </a:solidFill>
              <a:cs typeface="+mj-cs"/>
            </a:endParaRPr>
          </a:p>
        </p:txBody>
      </p:sp>
      <p:sp>
        <p:nvSpPr>
          <p:cNvPr id="22" name="สี่เหลี่ยมผืนผ้ามุมมน 21"/>
          <p:cNvSpPr/>
          <p:nvPr/>
        </p:nvSpPr>
        <p:spPr>
          <a:xfrm>
            <a:off x="1811342" y="4406109"/>
            <a:ext cx="1657350" cy="431800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ZF_53_PM/</a:t>
            </a:r>
            <a:r>
              <a:rPr lang="th-TH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ขจ</a:t>
            </a: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05</a:t>
            </a:r>
            <a:endParaRPr lang="th-TH" sz="2000" dirty="0"/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6165430" y="5006003"/>
            <a:ext cx="1008062" cy="3667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ZJ9_C01</a:t>
            </a:r>
            <a:endParaRPr lang="th-TH" sz="2000" dirty="0"/>
          </a:p>
        </p:txBody>
      </p:sp>
      <p:sp>
        <p:nvSpPr>
          <p:cNvPr id="24" name="สี่เหลี่ยมผืนผ้ามุมมน 23"/>
          <p:cNvSpPr/>
          <p:nvPr/>
        </p:nvSpPr>
        <p:spPr>
          <a:xfrm>
            <a:off x="6165430" y="6379827"/>
            <a:ext cx="1015282" cy="3651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ZJ9_501</a:t>
            </a:r>
            <a:endParaRPr lang="th-TH" sz="2000" dirty="0"/>
          </a:p>
        </p:txBody>
      </p:sp>
      <p:sp>
        <p:nvSpPr>
          <p:cNvPr id="26" name="Oval 10"/>
          <p:cNvSpPr>
            <a:spLocks noChangeArrowheads="1"/>
          </p:cNvSpPr>
          <p:nvPr/>
        </p:nvSpPr>
        <p:spPr bwMode="auto">
          <a:xfrm>
            <a:off x="7662024" y="9837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บัญชีเงินฝากธนาคาร</a:t>
            </a:r>
          </a:p>
        </p:txBody>
      </p:sp>
    </p:spTree>
    <p:extLst>
      <p:ext uri="{BB962C8B-B14F-4D97-AF65-F5344CB8AC3E}">
        <p14:creationId xmlns:p14="http://schemas.microsoft.com/office/powerpoint/2010/main" val="38753601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3010452" y="1604106"/>
            <a:ext cx="5245100" cy="53816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ตรวจสอบรายการที่บันทึกรายการจ่ายเงินซ้ำ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194730" y="2471769"/>
            <a:ext cx="2879724" cy="443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บันทึกซ้ำในปีปัจจุบันที่ปิดงวดแล้ว</a:t>
            </a:r>
          </a:p>
        </p:txBody>
      </p:sp>
      <p:sp>
        <p:nvSpPr>
          <p:cNvPr id="4" name="TextBox 9"/>
          <p:cNvSpPr txBox="1"/>
          <p:nvPr/>
        </p:nvSpPr>
        <p:spPr>
          <a:xfrm>
            <a:off x="3594654" y="3035328"/>
            <a:ext cx="4105274" cy="443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กลับรายการ </a:t>
            </a:r>
            <a:r>
              <a:rPr lang="en-US" sz="2200" b="1" dirty="0">
                <a:latin typeface="Angsana New" pitchFamily="18" charset="-34"/>
                <a:cs typeface="Angsana New" pitchFamily="18" charset="-34"/>
              </a:rPr>
              <a:t>ZFB08  </a:t>
            </a: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(เหตุผล 06) หรือ กลับรายการ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278613" y="3862417"/>
            <a:ext cx="1655763" cy="4143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กรณีไม่มีภาษี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1748390" y="4592668"/>
            <a:ext cx="3987577" cy="16095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เงินฝากธนาคาร(เงินงบประมาณ)/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เงินฝากธนาคาร (เงินนอกงบประมาณ)            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ใบสำคัญค้างจ่าย/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 เจ้าหนี้การค้า-บุคคลภายนอก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604799" y="3851303"/>
            <a:ext cx="1655762" cy="4111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กรณีมีภาษี</a:t>
            </a:r>
          </a:p>
        </p:txBody>
      </p:sp>
      <p:cxnSp>
        <p:nvCxnSpPr>
          <p:cNvPr id="8" name="ลูกศรเชื่อมต่อแบบตรง 7"/>
          <p:cNvCxnSpPr/>
          <p:nvPr/>
        </p:nvCxnSpPr>
        <p:spPr>
          <a:xfrm flipH="1">
            <a:off x="5640933" y="2179669"/>
            <a:ext cx="6350" cy="27463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 rot="5400000">
            <a:off x="5548859" y="2955955"/>
            <a:ext cx="184150" cy="158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หักมุม 9"/>
          <p:cNvCxnSpPr/>
          <p:nvPr/>
        </p:nvCxnSpPr>
        <p:spPr>
          <a:xfrm rot="16200000" flipH="1">
            <a:off x="7328453" y="1782791"/>
            <a:ext cx="409575" cy="3800475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หักมุม 10"/>
          <p:cNvCxnSpPr/>
          <p:nvPr/>
        </p:nvCxnSpPr>
        <p:spPr>
          <a:xfrm rot="10800000" flipV="1">
            <a:off x="3094584" y="3689378"/>
            <a:ext cx="2538413" cy="171450"/>
          </a:xfrm>
          <a:prstGeom prst="bentConnector2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H="1">
            <a:off x="3096171" y="4278340"/>
            <a:ext cx="0" cy="3190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/>
          <p:nvPr/>
        </p:nvCxnSpPr>
        <p:spPr>
          <a:xfrm>
            <a:off x="9452521" y="4262467"/>
            <a:ext cx="0" cy="2016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6"/>
          <p:cNvSpPr txBox="1"/>
          <p:nvPr/>
        </p:nvSpPr>
        <p:spPr>
          <a:xfrm>
            <a:off x="6582329" y="4479956"/>
            <a:ext cx="3822977" cy="14836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เงินฝากธนาคาร(เงินงบประมาณ)/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เงินฝากธนาคาร (เงินนอกงบประมาณ)            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ใบสำคัญค้างจ่าย/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 เจ้าหนี้การค้า-บุคคลภายนอก</a:t>
            </a:r>
          </a:p>
        </p:txBody>
      </p:sp>
      <p:sp>
        <p:nvSpPr>
          <p:cNvPr id="16" name="Rounded Rectangle 37"/>
          <p:cNvSpPr/>
          <p:nvPr/>
        </p:nvSpPr>
        <p:spPr>
          <a:xfrm>
            <a:off x="6582329" y="5942380"/>
            <a:ext cx="3822977" cy="8849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รายได้ระหว่างหน่วยงาน-รับงบ (ระบุงบ)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เครดิต ภาษีหัก ณ ที่จ่ายรอนำส่ง (ระบุประเภท)</a:t>
            </a:r>
          </a:p>
        </p:txBody>
      </p:sp>
      <p:sp>
        <p:nvSpPr>
          <p:cNvPr id="17" name="Oval 3"/>
          <p:cNvSpPr/>
          <p:nvPr/>
        </p:nvSpPr>
        <p:spPr>
          <a:xfrm>
            <a:off x="1667800" y="844137"/>
            <a:ext cx="5059362" cy="593893"/>
          </a:xfrm>
          <a:prstGeom prst="rect">
            <a:avLst/>
          </a:prstGeom>
          <a:solidFill>
            <a:srgbClr val="FFFF00"/>
          </a:solidFill>
          <a:ln w="28575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บันทึกรายการขอจ่ายในระบบซ้ำ</a:t>
            </a:r>
            <a:endParaRPr lang="th-TH" sz="3200" b="1" dirty="0">
              <a:ln w="0"/>
              <a:solidFill>
                <a:srgbClr val="FF0000"/>
              </a:solidFill>
              <a:cs typeface="+mj-cs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6838328" y="839375"/>
            <a:ext cx="1499772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ปีปัจจุบัน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ดาว 7 แฉก 18"/>
          <p:cNvSpPr/>
          <p:nvPr/>
        </p:nvSpPr>
        <p:spPr>
          <a:xfrm>
            <a:off x="7662029" y="3572518"/>
            <a:ext cx="1247572" cy="874104"/>
          </a:xfrm>
          <a:prstGeom prst="star7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แจ้ง บก.</a:t>
            </a:r>
            <a:endParaRPr lang="en-US" sz="2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7662024" y="9837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บัญชีเงินฝากธนาคาร</a:t>
            </a:r>
          </a:p>
        </p:txBody>
      </p:sp>
    </p:spTree>
    <p:extLst>
      <p:ext uri="{BB962C8B-B14F-4D97-AF65-F5344CB8AC3E}">
        <p14:creationId xmlns:p14="http://schemas.microsoft.com/office/powerpoint/2010/main" val="9983513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968631" y="1816645"/>
            <a:ext cx="5245100" cy="53816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ตรวจสอบรายการที่บันทึกรายการจ่ายเงินซ้ำ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144972" y="2655893"/>
            <a:ext cx="2879724" cy="443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บันทึกซ้ำในปีก่อน</a:t>
            </a:r>
          </a:p>
        </p:txBody>
      </p:sp>
      <p:sp>
        <p:nvSpPr>
          <p:cNvPr id="4" name="TextBox 9"/>
          <p:cNvSpPr txBox="1"/>
          <p:nvPr/>
        </p:nvSpPr>
        <p:spPr>
          <a:xfrm>
            <a:off x="1698629" y="4027491"/>
            <a:ext cx="4110038" cy="443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กลับรายการ </a:t>
            </a:r>
            <a:r>
              <a:rPr lang="en-US" sz="2200" b="1" dirty="0">
                <a:latin typeface="Angsana New" pitchFamily="18" charset="-34"/>
                <a:cs typeface="Angsana New" pitchFamily="18" charset="-34"/>
              </a:rPr>
              <a:t>ZFB08  </a:t>
            </a: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(เหตุผล 06) หรือกลับรายการ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217742" y="3452816"/>
            <a:ext cx="1655762" cy="4143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กรณีไม่มีภาษี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1698629" y="4776793"/>
            <a:ext cx="4110038" cy="1609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เงินฝากธนาคาร(เงินงบประมาณ)/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เงินฝากธนาคาร (เงินนอกงบประมาณ)            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ใบสำคัญค้างจ่าย/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 เจ้าหนี้การค้า-บุคคลภายนอก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7968214" y="3509969"/>
            <a:ext cx="1655763" cy="4111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กรณีมีภาษี</a:t>
            </a:r>
          </a:p>
        </p:txBody>
      </p:sp>
      <p:cxnSp>
        <p:nvCxnSpPr>
          <p:cNvPr id="8" name="ลูกศรเชื่อมต่อแบบตรง 7"/>
          <p:cNvCxnSpPr/>
          <p:nvPr/>
        </p:nvCxnSpPr>
        <p:spPr>
          <a:xfrm flipH="1">
            <a:off x="5591175" y="2363794"/>
            <a:ext cx="6350" cy="27463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หักมุม 8"/>
          <p:cNvCxnSpPr/>
          <p:nvPr/>
        </p:nvCxnSpPr>
        <p:spPr>
          <a:xfrm rot="16200000" flipH="1">
            <a:off x="6977177" y="1691962"/>
            <a:ext cx="432000" cy="32040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หักมุม 9"/>
          <p:cNvCxnSpPr/>
          <p:nvPr/>
        </p:nvCxnSpPr>
        <p:spPr>
          <a:xfrm rot="10800000" flipV="1">
            <a:off x="3044826" y="3305180"/>
            <a:ext cx="2538413" cy="169863"/>
          </a:xfrm>
          <a:prstGeom prst="bentConnector2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 flipH="1">
            <a:off x="3046413" y="4462465"/>
            <a:ext cx="0" cy="3190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>
            <a:off x="8807207" y="3923408"/>
            <a:ext cx="0" cy="2016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75"/>
          <p:cNvCxnSpPr/>
          <p:nvPr/>
        </p:nvCxnSpPr>
        <p:spPr>
          <a:xfrm>
            <a:off x="3044825" y="3833817"/>
            <a:ext cx="0" cy="2016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2"/>
          <p:cNvSpPr txBox="1"/>
          <p:nvPr/>
        </p:nvSpPr>
        <p:spPr>
          <a:xfrm>
            <a:off x="6708407" y="4165012"/>
            <a:ext cx="3686854" cy="11369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ผสส.จากการแก้ไขข้อผิดพลาด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ใบสำคัญค้างจ่าย/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เจ้าหนี้การค้า-บุคคลภายนอก</a:t>
            </a:r>
          </a:p>
        </p:txBody>
      </p:sp>
      <p:sp>
        <p:nvSpPr>
          <p:cNvPr id="16" name="สี่เหลี่ยมผืนผ้ามุมมน 40"/>
          <p:cNvSpPr/>
          <p:nvPr/>
        </p:nvSpPr>
        <p:spPr>
          <a:xfrm>
            <a:off x="6078751" y="4776793"/>
            <a:ext cx="1008063" cy="3667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ZJ9_C01</a:t>
            </a:r>
            <a:endParaRPr lang="th-TH" sz="2000" dirty="0"/>
          </a:p>
        </p:txBody>
      </p:sp>
      <p:sp>
        <p:nvSpPr>
          <p:cNvPr id="17" name="TextBox 29"/>
          <p:cNvSpPr txBox="1"/>
          <p:nvPr/>
        </p:nvSpPr>
        <p:spPr>
          <a:xfrm>
            <a:off x="6718446" y="5416595"/>
            <a:ext cx="3686854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เงินฝากธนาคาร(เงินงบประมาณ)/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เงินฝากธนาคาร (เงินนอกงบประมาณ)            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ผลสะสมจากการแก้ไขข้อผิดพลาด</a:t>
            </a:r>
          </a:p>
        </p:txBody>
      </p:sp>
      <p:sp>
        <p:nvSpPr>
          <p:cNvPr id="18" name="สี่เหลี่ยมผืนผ้ามุมมน 47"/>
          <p:cNvSpPr/>
          <p:nvPr/>
        </p:nvSpPr>
        <p:spPr>
          <a:xfrm>
            <a:off x="6096001" y="5989835"/>
            <a:ext cx="973556" cy="3651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ZJ9_501</a:t>
            </a:r>
            <a:endParaRPr lang="th-TH" sz="2000" dirty="0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7662024" y="9837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บัญชีเงินฝากธนาคาร</a:t>
            </a:r>
          </a:p>
        </p:txBody>
      </p:sp>
      <p:sp>
        <p:nvSpPr>
          <p:cNvPr id="23" name="Oval 3"/>
          <p:cNvSpPr/>
          <p:nvPr/>
        </p:nvSpPr>
        <p:spPr>
          <a:xfrm>
            <a:off x="1820199" y="996539"/>
            <a:ext cx="5059362" cy="593893"/>
          </a:xfrm>
          <a:prstGeom prst="rect">
            <a:avLst/>
          </a:prstGeom>
          <a:solidFill>
            <a:srgbClr val="FFFF00"/>
          </a:solidFill>
          <a:ln w="28575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dirty="0">
                <a:ln w="0"/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บันทึกรายการขอจ่ายในระบบซ้ำ</a:t>
            </a:r>
            <a:endParaRPr lang="th-TH" sz="3200" b="1" dirty="0">
              <a:ln w="0"/>
              <a:solidFill>
                <a:srgbClr val="FF0000"/>
              </a:solidFill>
              <a:cs typeface="+mj-cs"/>
            </a:endParaRPr>
          </a:p>
        </p:txBody>
      </p:sp>
      <p:sp>
        <p:nvSpPr>
          <p:cNvPr id="24" name="สี่เหลี่ยมผืนผ้า 23"/>
          <p:cNvSpPr/>
          <p:nvPr/>
        </p:nvSpPr>
        <p:spPr>
          <a:xfrm>
            <a:off x="6990727" y="991775"/>
            <a:ext cx="1499772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69598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8"/>
          <p:cNvSpPr/>
          <p:nvPr/>
        </p:nvSpPr>
        <p:spPr>
          <a:xfrm>
            <a:off x="5534817" y="2808623"/>
            <a:ext cx="3498850" cy="785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ZGL_JR </a:t>
            </a:r>
            <a:r>
              <a:rPr lang="th-TH" sz="3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/ บช </a:t>
            </a:r>
            <a:r>
              <a:rPr lang="en-US" sz="3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01</a:t>
            </a:r>
            <a:r>
              <a:rPr lang="th-TH" sz="3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3600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(JR)</a:t>
            </a:r>
            <a:endParaRPr lang="th-TH" sz="3600" b="1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Rounded Rectangle 9"/>
          <p:cNvSpPr/>
          <p:nvPr/>
        </p:nvSpPr>
        <p:spPr>
          <a:xfrm>
            <a:off x="2927651" y="4069033"/>
            <a:ext cx="6727173" cy="20002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th-TH" altLang="en-US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เดบิต  บัญชีเงินฝากธนาคาร (ระบุประเภท</a:t>
            </a:r>
            <a:r>
              <a:rPr lang="en-US" altLang="en-US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</a:t>
            </a:r>
            <a:r>
              <a:rPr lang="th-TH" altLang="en-US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บัญชีที่ผิด)</a:t>
            </a:r>
            <a:endParaRPr lang="en-US" altLang="en-US" sz="320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altLang="en-US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เครดิต  บัญชีเงินฝากธนาคาร (ระบุประเภท</a:t>
            </a:r>
            <a:r>
              <a:rPr lang="en-US" altLang="en-US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</a:t>
            </a:r>
            <a:r>
              <a:rPr lang="th-TH" altLang="en-US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บัญชีที่ถูก)</a:t>
            </a:r>
            <a:endParaRPr lang="en-US" altLang="en-US" sz="320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Striped Right Arrow 6"/>
          <p:cNvSpPr/>
          <p:nvPr/>
        </p:nvSpPr>
        <p:spPr>
          <a:xfrm>
            <a:off x="2639616" y="2636916"/>
            <a:ext cx="2664296" cy="1204123"/>
          </a:xfrm>
          <a:prstGeom prst="stripedRightArrow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001" b="1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ปีปัจจุบัน</a:t>
            </a:r>
            <a:r>
              <a:rPr lang="en-US" sz="3001" b="1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3001" b="1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</a:t>
            </a:r>
            <a:r>
              <a:rPr lang="en-US" sz="3001" b="1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3001" b="1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ปีก่อน</a:t>
            </a:r>
            <a:endParaRPr lang="en-US" sz="3001" b="1" dirty="0">
              <a:solidFill>
                <a:srgbClr val="00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7" name="Oval 3"/>
          <p:cNvSpPr/>
          <p:nvPr/>
        </p:nvSpPr>
        <p:spPr>
          <a:xfrm>
            <a:off x="1847534" y="1226025"/>
            <a:ext cx="6392606" cy="944562"/>
          </a:xfrm>
          <a:prstGeom prst="rect">
            <a:avLst/>
          </a:prstGeom>
          <a:solidFill>
            <a:srgbClr val="FFFF00"/>
          </a:solidFill>
          <a:ln w="28575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32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สาเหตุ </a:t>
            </a:r>
            <a:r>
              <a:rPr lang="en-US" sz="32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32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บันทึกจ่ายเงินในระบบ แต่ใช้บัญชีแยกประเภท</a:t>
            </a:r>
            <a:br>
              <a:rPr lang="th-TH" sz="32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32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    เงินฝากธนาคารไม่ถูกต้อง</a:t>
            </a: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7662024" y="9837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บัญชีเงินฝากธนาคาร</a:t>
            </a:r>
          </a:p>
        </p:txBody>
      </p:sp>
    </p:spTree>
    <p:extLst>
      <p:ext uri="{BB962C8B-B14F-4D97-AF65-F5344CB8AC3E}">
        <p14:creationId xmlns:p14="http://schemas.microsoft.com/office/powerpoint/2010/main" val="8543400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7662024" y="9837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บัญชีเงินฝากคลัง</a:t>
            </a:r>
          </a:p>
        </p:txBody>
      </p:sp>
      <p:sp>
        <p:nvSpPr>
          <p:cNvPr id="19" name="Frame 34"/>
          <p:cNvSpPr/>
          <p:nvPr/>
        </p:nvSpPr>
        <p:spPr bwMode="auto">
          <a:xfrm>
            <a:off x="2435149" y="3666644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ประเภทเอกสาร</a:t>
            </a:r>
          </a:p>
        </p:txBody>
      </p:sp>
      <p:sp>
        <p:nvSpPr>
          <p:cNvPr id="20" name="สี่เหลี่ยมผืนผ้า 19"/>
          <p:cNvSpPr/>
          <p:nvPr/>
        </p:nvSpPr>
        <p:spPr bwMode="auto">
          <a:xfrm>
            <a:off x="5227124" y="3553938"/>
            <a:ext cx="1785362" cy="102719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rgbClr val="0000CC"/>
                </a:solidFill>
                <a:latin typeface="Angsana New" pitchFamily="18" charset="-34"/>
              </a:rPr>
              <a:t>RX/RY</a:t>
            </a:r>
          </a:p>
          <a:p>
            <a:pPr algn="ctr">
              <a:defRPr/>
            </a:pPr>
            <a:r>
              <a:rPr lang="en-US" sz="2799" b="1" dirty="0">
                <a:solidFill>
                  <a:srgbClr val="0000CC"/>
                </a:solidFill>
                <a:latin typeface="Angsana New" pitchFamily="18" charset="-34"/>
              </a:rPr>
              <a:t>RI/RJ/RK/RL</a:t>
            </a:r>
            <a:endParaRPr lang="th-TH" sz="2799" b="1" dirty="0">
              <a:solidFill>
                <a:srgbClr val="0000CC"/>
              </a:solidFill>
              <a:latin typeface="Angsana New" pitchFamily="18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 bwMode="auto">
          <a:xfrm>
            <a:off x="7248132" y="3553938"/>
            <a:ext cx="1785362" cy="102719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rgbClr val="0000CC"/>
                </a:solidFill>
                <a:latin typeface="Angsana New" pitchFamily="18" charset="-34"/>
              </a:rPr>
              <a:t>J0</a:t>
            </a:r>
          </a:p>
          <a:p>
            <a:pPr algn="ctr">
              <a:defRPr/>
            </a:pPr>
            <a:r>
              <a:rPr lang="en-US" sz="2799" b="1" dirty="0">
                <a:solidFill>
                  <a:srgbClr val="0000CC"/>
                </a:solidFill>
                <a:latin typeface="Angsana New" pitchFamily="18" charset="-34"/>
              </a:rPr>
              <a:t>RI/RJ/RK/RL</a:t>
            </a:r>
            <a:endParaRPr lang="th-TH" sz="2799" b="1" dirty="0">
              <a:solidFill>
                <a:srgbClr val="0000CC"/>
              </a:solidFill>
              <a:latin typeface="Angsana New" pitchFamily="18" charset="-34"/>
            </a:endParaRPr>
          </a:p>
        </p:txBody>
      </p:sp>
      <p:sp>
        <p:nvSpPr>
          <p:cNvPr id="23" name="Snip Same Side Corner Rectangle 23"/>
          <p:cNvSpPr/>
          <p:nvPr/>
        </p:nvSpPr>
        <p:spPr bwMode="auto">
          <a:xfrm>
            <a:off x="7248131" y="2421373"/>
            <a:ext cx="1656184" cy="935623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ลดลง</a:t>
            </a:r>
          </a:p>
        </p:txBody>
      </p:sp>
      <p:sp>
        <p:nvSpPr>
          <p:cNvPr id="27" name="Frame 34"/>
          <p:cNvSpPr/>
          <p:nvPr/>
        </p:nvSpPr>
        <p:spPr bwMode="auto">
          <a:xfrm>
            <a:off x="2601148" y="1755243"/>
            <a:ext cx="1407223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รายการ</a:t>
            </a:r>
          </a:p>
        </p:txBody>
      </p:sp>
      <p:pic>
        <p:nvPicPr>
          <p:cNvPr id="29" name="Picture 2" descr="ผลการค้นหารูปภาพสำหรับ รับเงิน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085" y1="71450" x2="17085" y2="71450"/>
                        <a14:foregroundMark x1="45394" y1="75378" x2="45394" y2="75378"/>
                        <a14:foregroundMark x1="42211" y1="87915" x2="42211" y2="87915"/>
                        <a14:foregroundMark x1="22613" y1="75227" x2="22613" y2="75227"/>
                        <a14:foregroundMark x1="70519" y1="80665" x2="70519" y2="80665"/>
                        <a14:foregroundMark x1="65662" y1="93051" x2="65662" y2="93051"/>
                        <a14:foregroundMark x1="89615" y1="90332" x2="89615" y2="90332"/>
                        <a14:foregroundMark x1="88275" y1="68429" x2="88275" y2="68429"/>
                        <a14:foregroundMark x1="82915" y1="66012" x2="82915" y2="66012"/>
                        <a14:foregroundMark x1="85260" y1="57553" x2="85260" y2="57553"/>
                        <a14:foregroundMark x1="67169" y1="60876" x2="67169" y2="60876"/>
                        <a14:foregroundMark x1="66164" y1="70393" x2="66164" y2="70393"/>
                        <a14:foregroundMark x1="83920" y1="75680" x2="83920" y2="75680"/>
                        <a14:foregroundMark x1="91960" y1="80514" x2="91960" y2="80514"/>
                        <a14:foregroundMark x1="93635" y1="85952" x2="93635" y2="85952"/>
                        <a14:foregroundMark x1="91960" y1="67069" x2="91960" y2="67069"/>
                        <a14:foregroundMark x1="78727" y1="55438" x2="78392" y2="54834"/>
                        <a14:foregroundMark x1="76549" y1="41541" x2="76549" y2="41541"/>
                        <a14:foregroundMark x1="61307" y1="28550" x2="61307" y2="28550"/>
                        <a14:foregroundMark x1="84590" y1="31722" x2="84590" y2="31722"/>
                        <a14:foregroundMark x1="80570" y1="25982" x2="80570" y2="25982"/>
                        <a14:foregroundMark x1="75712" y1="35196" x2="75712" y2="35196"/>
                        <a14:foregroundMark x1="74372" y1="35952" x2="74372" y2="35952"/>
                        <a14:foregroundMark x1="72864" y1="27341" x2="72864" y2="27341"/>
                        <a14:foregroundMark x1="82580" y1="27039" x2="82580" y2="27039"/>
                        <a14:foregroundMark x1="87437" y1="32175" x2="87437" y2="32175"/>
                        <a14:foregroundMark x1="81240" y1="36858" x2="81240" y2="36858"/>
                        <a14:foregroundMark x1="59296" y1="35347" x2="59296" y2="35347"/>
                        <a14:foregroundMark x1="53266" y1="29909" x2="53266" y2="29909"/>
                        <a14:foregroundMark x1="35008" y1="69335" x2="35008" y2="69335"/>
                        <a14:foregroundMark x1="34003" y1="62236" x2="34003" y2="62236"/>
                        <a14:foregroundMark x1="39028" y1="67976" x2="39028" y2="67976"/>
                        <a14:foregroundMark x1="36516" y1="73414" x2="36516" y2="73414"/>
                        <a14:foregroundMark x1="32663" y1="77039" x2="32663" y2="77039"/>
                        <a14:foregroundMark x1="32496" y1="80665" x2="32496" y2="80665"/>
                        <a14:foregroundMark x1="32161" y1="84139" x2="32161" y2="84139"/>
                        <a14:foregroundMark x1="22446" y1="86707" x2="22446" y2="86707"/>
                        <a14:foregroundMark x1="17253" y1="86858" x2="17253" y2="86858"/>
                        <a14:foregroundMark x1="15075" y1="63142" x2="15075" y2="63142"/>
                        <a14:foregroundMark x1="11223" y1="66163" x2="11223" y2="66163"/>
                        <a14:foregroundMark x1="9548" y1="72508" x2="9213" y2="73414"/>
                        <a14:foregroundMark x1="7035" y1="79305" x2="7035" y2="79305"/>
                        <a14:foregroundMark x1="7035" y1="83384" x2="7035" y2="85196"/>
                        <a14:foregroundMark x1="7035" y1="89879" x2="7035" y2="89879"/>
                        <a14:foregroundMark x1="7538" y1="93958" x2="7538" y2="93958"/>
                        <a14:foregroundMark x1="13568" y1="93958" x2="13568" y2="93958"/>
                        <a14:foregroundMark x1="21106" y1="95317" x2="21943" y2="95317"/>
                        <a14:foregroundMark x1="28308" y1="95317" x2="28308" y2="95317"/>
                        <a14:foregroundMark x1="28978" y1="96073" x2="28141" y2="96073"/>
                        <a14:foregroundMark x1="13903" y1="94713" x2="13903" y2="94713"/>
                        <a14:foregroundMark x1="6868" y1="97885" x2="6868" y2="97885"/>
                        <a14:foregroundMark x1="15913" y1="98489" x2="16918" y2="98489"/>
                        <a14:foregroundMark x1="25126" y1="98338" x2="25126" y2="98338"/>
                        <a14:foregroundMark x1="31993" y1="96828" x2="31993" y2="96828"/>
                        <a14:foregroundMark x1="32663" y1="94864" x2="32663" y2="93958"/>
                        <a14:foregroundMark x1="22948" y1="77492" x2="22948" y2="77492"/>
                        <a14:foregroundMark x1="28978" y1="70393" x2="28978" y2="70393"/>
                        <a14:foregroundMark x1="31156" y1="65106" x2="31156" y2="65106"/>
                        <a14:foregroundMark x1="26968" y1="64955" x2="26968" y2="64955"/>
                        <a14:foregroundMark x1="20436" y1="65710" x2="20101" y2="66314"/>
                        <a14:foregroundMark x1="14908" y1="78550" x2="14908" y2="78550"/>
                        <a14:foregroundMark x1="19430" y1="77795" x2="19430" y2="77795"/>
                        <a14:foregroundMark x1="19430" y1="77795" x2="19430" y2="77795"/>
                        <a14:foregroundMark x1="15075" y1="60574" x2="15075" y2="60574"/>
                        <a14:foregroundMark x1="19430" y1="58006" x2="19430" y2="58006"/>
                        <a14:foregroundMark x1="22111" y1="58610" x2="22111" y2="58610"/>
                        <a14:foregroundMark x1="25293" y1="59366" x2="25293" y2="59970"/>
                        <a14:foregroundMark x1="23283" y1="67976" x2="23283" y2="67976"/>
                        <a14:foregroundMark x1="24288" y1="64502" x2="24288" y2="64502"/>
                        <a14:foregroundMark x1="30318" y1="63293" x2="30318" y2="63293"/>
                        <a14:foregroundMark x1="33333" y1="62991" x2="34003" y2="66163"/>
                        <a14:foregroundMark x1="34673" y1="68580" x2="34673" y2="68580"/>
                        <a14:foregroundMark x1="46399" y1="69335" x2="46734" y2="69940"/>
                        <a14:foregroundMark x1="45729" y1="75378" x2="45729" y2="75378"/>
                        <a14:foregroundMark x1="46566" y1="77492" x2="48409" y2="78852"/>
                        <a14:foregroundMark x1="55611" y1="79456" x2="55611" y2="79456"/>
                        <a14:foregroundMark x1="58794" y1="79758" x2="58794" y2="79758"/>
                        <a14:foregroundMark x1="61474" y1="75227" x2="61474" y2="75227"/>
                        <a14:foregroundMark x1="55611" y1="60272" x2="55611" y2="60272"/>
                        <a14:foregroundMark x1="51759" y1="61631" x2="51759" y2="61631"/>
                        <a14:foregroundMark x1="50419" y1="72054" x2="50419" y2="72054"/>
                        <a14:foregroundMark x1="50419" y1="75227" x2="50419" y2="75227"/>
                        <a14:foregroundMark x1="51591" y1="66616" x2="51591" y2="66616"/>
                        <a14:foregroundMark x1="53266" y1="71148" x2="53266" y2="71148"/>
                        <a14:foregroundMark x1="52094" y1="76284" x2="52094" y2="76284"/>
                        <a14:foregroundMark x1="53601" y1="70695" x2="53601" y2="70695"/>
                        <a14:foregroundMark x1="54271" y1="61631" x2="54271" y2="61631"/>
                        <a14:foregroundMark x1="54271" y1="62387" x2="54271" y2="62387"/>
                        <a14:foregroundMark x1="65327" y1="86254" x2="65327" y2="86254"/>
                        <a14:foregroundMark x1="57621" y1="87160" x2="57621" y2="87160"/>
                        <a14:foregroundMark x1="57621" y1="91088" x2="57621" y2="91088"/>
                        <a14:foregroundMark x1="54104" y1="88671" x2="54104" y2="88671"/>
                        <a14:foregroundMark x1="52261" y1="85650" x2="52261" y2="85650"/>
                        <a14:foregroundMark x1="61139" y1="91088" x2="61139" y2="91088"/>
                        <a14:foregroundMark x1="63484" y1="93807" x2="63484" y2="93807"/>
                        <a14:foregroundMark x1="65494" y1="96073" x2="65494" y2="96073"/>
                        <a14:foregroundMark x1="73367" y1="95921" x2="74372" y2="95921"/>
                        <a14:foregroundMark x1="81240" y1="95921" x2="81240" y2="95921"/>
                        <a14:foregroundMark x1="81407" y1="90785" x2="81407" y2="90785"/>
                        <a14:foregroundMark x1="72697" y1="84290" x2="73199" y2="82628"/>
                        <a14:foregroundMark x1="75712" y1="71450" x2="75712" y2="71450"/>
                        <a14:foregroundMark x1="70519" y1="63444" x2="70519" y2="63444"/>
                        <a14:foregroundMark x1="68509" y1="64199" x2="67839" y2="65257"/>
                        <a14:foregroundMark x1="65829" y1="67069" x2="65829" y2="67069"/>
                        <a14:foregroundMark x1="63484" y1="69033" x2="63484" y2="69033"/>
                        <a14:foregroundMark x1="65662" y1="63142" x2="65662" y2="63142"/>
                        <a14:foregroundMark x1="63149" y1="65106" x2="63149" y2="65106"/>
                        <a14:foregroundMark x1="71692" y1="58761" x2="71692" y2="58761"/>
                        <a14:foregroundMark x1="73367" y1="58459" x2="73367" y2="58459"/>
                        <a14:foregroundMark x1="80235" y1="57855" x2="80235" y2="57855"/>
                        <a14:foregroundMark x1="83920" y1="55287" x2="83920" y2="55287"/>
                        <a14:foregroundMark x1="90452" y1="60272" x2="90452" y2="60272"/>
                        <a14:foregroundMark x1="91792" y1="62236" x2="91792" y2="62236"/>
                        <a14:foregroundMark x1="94640" y1="66918" x2="94640" y2="67825"/>
                        <a14:foregroundMark x1="94975" y1="73565" x2="94975" y2="73565"/>
                        <a14:foregroundMark x1="94807" y1="77644" x2="94807" y2="78097"/>
                        <a14:foregroundMark x1="95310" y1="83384" x2="95477" y2="84894"/>
                        <a14:foregroundMark x1="93970" y1="88520" x2="93802" y2="89275"/>
                        <a14:foregroundMark x1="92965" y1="91390" x2="92295" y2="92598"/>
                        <a14:foregroundMark x1="90955" y1="93958" x2="90955" y2="94411"/>
                        <a14:foregroundMark x1="89782" y1="95166" x2="89782" y2="95166"/>
                        <a14:foregroundMark x1="86600" y1="94864" x2="86600" y2="94864"/>
                        <a14:foregroundMark x1="82412" y1="92900" x2="82412" y2="92145"/>
                        <a14:foregroundMark x1="88945" y1="82326" x2="88945" y2="82326"/>
                        <a14:foregroundMark x1="84757" y1="74018" x2="84757" y2="73263"/>
                        <a14:foregroundMark x1="84590" y1="66314" x2="84590" y2="65861"/>
                        <a14:foregroundMark x1="81742" y1="56949" x2="81742" y2="56949"/>
                        <a14:foregroundMark x1="86935" y1="60725" x2="86935" y2="60725"/>
                        <a14:foregroundMark x1="92295" y1="67825" x2="92295" y2="67825"/>
                        <a14:foregroundMark x1="87437" y1="59819" x2="87437" y2="59819"/>
                        <a14:foregroundMark x1="34673" y1="64199" x2="35678" y2="64350"/>
                        <a14:foregroundMark x1="37688" y1="64502" x2="37688" y2="64502"/>
                        <a14:foregroundMark x1="33333" y1="60725" x2="33333" y2="60725"/>
                        <a14:foregroundMark x1="29648" y1="70544" x2="29648" y2="70544"/>
                        <a14:foregroundMark x1="19933" y1="73112" x2="19933" y2="73112"/>
                        <a14:foregroundMark x1="16415" y1="59366" x2="16415" y2="59366"/>
                        <a14:foregroundMark x1="13233" y1="61782" x2="13065" y2="62689"/>
                        <a14:foregroundMark x1="8878" y1="64048" x2="8878" y2="64048"/>
                        <a14:foregroundMark x1="8208" y1="68429" x2="8208" y2="68882"/>
                        <a14:foregroundMark x1="7370" y1="71601" x2="7370" y2="72356"/>
                        <a14:foregroundMark x1="7370" y1="75076" x2="7370" y2="75982"/>
                        <a14:foregroundMark x1="7370" y1="79003" x2="7370" y2="79003"/>
                        <a14:foregroundMark x1="7873" y1="82175" x2="7873" y2="83233"/>
                        <a14:foregroundMark x1="7873" y1="85801" x2="7873" y2="86707"/>
                        <a14:foregroundMark x1="8040" y1="89426" x2="8040" y2="89426"/>
                        <a14:foregroundMark x1="8543" y1="90332" x2="8543" y2="90332"/>
                        <a14:foregroundMark x1="10888" y1="92447" x2="10888" y2="93051"/>
                        <a14:foregroundMark x1="10218" y1="94864" x2="10218" y2="94864"/>
                        <a14:foregroundMark x1="9380" y1="96224" x2="9380" y2="96224"/>
                        <a14:foregroundMark x1="14070" y1="97130" x2="15075" y2="96979"/>
                        <a14:foregroundMark x1="17923" y1="96677" x2="18928" y2="96677"/>
                        <a14:foregroundMark x1="23451" y1="96979" x2="23451" y2="96979"/>
                        <a14:foregroundMark x1="25126" y1="96979" x2="25126" y2="96979"/>
                        <a14:foregroundMark x1="19263" y1="89879" x2="19263" y2="89879"/>
                        <a14:foregroundMark x1="23618" y1="88671" x2="23618" y2="88671"/>
                        <a14:foregroundMark x1="23953" y1="88520" x2="23953" y2="88520"/>
                        <a14:foregroundMark x1="15410" y1="81118" x2="15410" y2="81118"/>
                        <a14:foregroundMark x1="15075" y1="76586" x2="15075" y2="75982"/>
                        <a14:foregroundMark x1="14573" y1="70393" x2="14573" y2="70393"/>
                        <a14:foregroundMark x1="12228" y1="74320" x2="12228" y2="75378"/>
                        <a14:foregroundMark x1="12228" y1="77946" x2="12395" y2="79758"/>
                        <a14:foregroundMark x1="13903" y1="83233" x2="13903" y2="83233"/>
                        <a14:foregroundMark x1="14573" y1="84894" x2="16248" y2="85650"/>
                        <a14:foregroundMark x1="22111" y1="86858" x2="22111" y2="86858"/>
                        <a14:foregroundMark x1="25963" y1="88973" x2="25963" y2="89728"/>
                        <a14:foregroundMark x1="25963" y1="90483" x2="25963" y2="90483"/>
                        <a14:foregroundMark x1="26131" y1="91088" x2="26131" y2="91088"/>
                        <a14:foregroundMark x1="27638" y1="82175" x2="27638" y2="82175"/>
                        <a14:foregroundMark x1="28141" y1="79305" x2="28141" y2="79305"/>
                        <a14:foregroundMark x1="25293" y1="77190" x2="25293" y2="77190"/>
                        <a14:foregroundMark x1="21608" y1="80363" x2="21608" y2="81269"/>
                        <a14:foregroundMark x1="21608" y1="84894" x2="21608" y2="84894"/>
                        <a14:foregroundMark x1="20101" y1="88066" x2="20436" y2="89879"/>
                        <a14:foregroundMark x1="23618" y1="91541" x2="23618" y2="91541"/>
                        <a14:foregroundMark x1="22613" y1="78701" x2="22613" y2="78701"/>
                        <a14:foregroundMark x1="17923" y1="76737" x2="17588" y2="75378"/>
                        <a14:foregroundMark x1="14908" y1="68580" x2="14908" y2="68580"/>
                        <a14:foregroundMark x1="14238" y1="67069" x2="14238" y2="67069"/>
                        <a14:foregroundMark x1="13065" y1="67069" x2="13065" y2="67069"/>
                        <a14:foregroundMark x1="11055" y1="65861" x2="11055" y2="65861"/>
                        <a14:foregroundMark x1="19598" y1="63293" x2="19598" y2="63293"/>
                        <a14:foregroundMark x1="19263" y1="68580" x2="19263" y2="68580"/>
                        <a14:foregroundMark x1="19430" y1="70393" x2="19430" y2="70393"/>
                        <a14:foregroundMark x1="26633" y1="72659" x2="26633" y2="72659"/>
                        <a14:foregroundMark x1="30151" y1="66163" x2="30151" y2="66163"/>
                        <a14:foregroundMark x1="28476" y1="73565" x2="28476" y2="73565"/>
                        <a14:foregroundMark x1="28476" y1="76888" x2="28476" y2="76888"/>
                        <a14:foregroundMark x1="34171" y1="72205" x2="34171" y2="72205"/>
                        <a14:foregroundMark x1="34338" y1="74471" x2="34338" y2="74471"/>
                        <a14:foregroundMark x1="26131" y1="79607" x2="25963" y2="80363"/>
                        <a14:foregroundMark x1="26633" y1="85801" x2="26633" y2="85801"/>
                        <a14:foregroundMark x1="39531" y1="76133" x2="39531" y2="76133"/>
                        <a14:foregroundMark x1="40536" y1="80665" x2="40536" y2="80665"/>
                        <a14:foregroundMark x1="47404" y1="83082" x2="47404" y2="83082"/>
                        <a14:foregroundMark x1="52429" y1="59063" x2="52429" y2="59063"/>
                        <a14:foregroundMark x1="75712" y1="73263" x2="75879" y2="73867"/>
                        <a14:foregroundMark x1="70352" y1="76737" x2="70352" y2="77190"/>
                        <a14:foregroundMark x1="70352" y1="81571" x2="70352" y2="81571"/>
                        <a14:foregroundMark x1="74707" y1="67976" x2="74707" y2="67976"/>
                        <a14:foregroundMark x1="69514" y1="77039" x2="69849" y2="79003"/>
                        <a14:foregroundMark x1="70519" y1="82628" x2="70519" y2="82628"/>
                        <a14:foregroundMark x1="67839" y1="78550" x2="69179" y2="76133"/>
                        <a14:foregroundMark x1="71524" y1="68580" x2="71524" y2="68580"/>
                        <a14:foregroundMark x1="64322" y1="75831" x2="65159" y2="77039"/>
                        <a14:foregroundMark x1="68677" y1="70544" x2="68677" y2="70544"/>
                        <a14:foregroundMark x1="71357" y1="66012" x2="71357" y2="66012"/>
                        <a14:foregroundMark x1="69347" y1="75076" x2="69347" y2="75076"/>
                        <a14:foregroundMark x1="81742" y1="67976" x2="81742" y2="67976"/>
                        <a14:foregroundMark x1="83752" y1="69637" x2="83752" y2="70242"/>
                        <a14:foregroundMark x1="86767" y1="73867" x2="86935" y2="72659"/>
                        <a14:foregroundMark x1="81240" y1="62689" x2="81240" y2="62689"/>
                        <a14:foregroundMark x1="79229" y1="60725" x2="79229" y2="60725"/>
                        <a14:foregroundMark x1="75544" y1="62538" x2="75544" y2="62538"/>
                        <a14:foregroundMark x1="76214" y1="63897" x2="76214" y2="63897"/>
                        <a14:foregroundMark x1="81240" y1="70242" x2="81742" y2="71299"/>
                        <a14:foregroundMark x1="83250" y1="79909" x2="83417" y2="81420"/>
                        <a14:foregroundMark x1="79397" y1="90634" x2="78727" y2="90785"/>
                        <a14:foregroundMark x1="70519" y1="91994" x2="70352" y2="92447"/>
                        <a14:foregroundMark x1="68509" y1="94260" x2="67504" y2="95166"/>
                        <a14:foregroundMark x1="67169" y1="95317" x2="67169" y2="95317"/>
                        <a14:foregroundMark x1="71357" y1="95770" x2="71357" y2="95770"/>
                        <a14:foregroundMark x1="84255" y1="92296" x2="84255" y2="92296"/>
                        <a14:foregroundMark x1="90787" y1="89728" x2="90787" y2="89728"/>
                        <a14:foregroundMark x1="90787" y1="85347" x2="90787" y2="84441"/>
                        <a14:foregroundMark x1="90285" y1="82326" x2="90285" y2="82326"/>
                        <a14:foregroundMark x1="89280" y1="78097" x2="89280" y2="78097"/>
                        <a14:foregroundMark x1="88610" y1="72961" x2="88610" y2="72961"/>
                        <a14:foregroundMark x1="81407" y1="65861" x2="81407" y2="65861"/>
                        <a14:foregroundMark x1="86600" y1="60272" x2="86600" y2="60272"/>
                        <a14:foregroundMark x1="90620" y1="65710" x2="90620" y2="65710"/>
                        <a14:foregroundMark x1="92797" y1="67825" x2="93300" y2="69789"/>
                        <a14:foregroundMark x1="93635" y1="77644" x2="93635" y2="77644"/>
                        <a14:foregroundMark x1="93635" y1="80665" x2="93635" y2="81420"/>
                        <a14:foregroundMark x1="90452" y1="86254" x2="90452" y2="87009"/>
                        <a14:foregroundMark x1="86935" y1="90483" x2="85930" y2="91390"/>
                        <a14:foregroundMark x1="84590" y1="91692" x2="84590" y2="91692"/>
                        <a14:foregroundMark x1="71357" y1="90634" x2="71357" y2="90634"/>
                        <a14:foregroundMark x1="72194" y1="91541" x2="72194" y2="91541"/>
                        <a14:foregroundMark x1="72194" y1="91541" x2="72194" y2="91541"/>
                        <a14:foregroundMark x1="72529" y1="87160" x2="72529" y2="87160"/>
                        <a14:foregroundMark x1="75879" y1="80665" x2="75879" y2="80665"/>
                        <a14:foregroundMark x1="74874" y1="70393" x2="74874" y2="69335"/>
                        <a14:foregroundMark x1="76549" y1="62991" x2="76549" y2="62991"/>
                        <a14:foregroundMark x1="46064" y1="76586" x2="46064" y2="76586"/>
                        <a14:foregroundMark x1="51089" y1="66012" x2="51089" y2="66012"/>
                        <a14:foregroundMark x1="46064" y1="68882" x2="45226" y2="70393"/>
                        <a14:foregroundMark x1="40201" y1="72205" x2="40201" y2="72659"/>
                        <a14:foregroundMark x1="57621" y1="69637" x2="58459" y2="69637"/>
                        <a14:foregroundMark x1="35511" y1="77039" x2="35511" y2="770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441" y="4925806"/>
            <a:ext cx="1236725" cy="137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Frame 34"/>
          <p:cNvSpPr/>
          <p:nvPr/>
        </p:nvSpPr>
        <p:spPr bwMode="auto">
          <a:xfrm>
            <a:off x="5416194" y="6245779"/>
            <a:ext cx="1407223" cy="39607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รับเงิน</a:t>
            </a:r>
          </a:p>
        </p:txBody>
      </p:sp>
      <p:pic>
        <p:nvPicPr>
          <p:cNvPr id="64516" name="Picture 4" descr="ผลการค้นหารูปภาพสำหรับ หีบเงิน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2" b="93279" l="9667" r="92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49" r="6733" b="6722"/>
          <a:stretch/>
        </p:blipFill>
        <p:spPr bwMode="auto">
          <a:xfrm>
            <a:off x="7335810" y="4581133"/>
            <a:ext cx="1610004" cy="180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rame 34"/>
          <p:cNvSpPr/>
          <p:nvPr/>
        </p:nvSpPr>
        <p:spPr bwMode="auto">
          <a:xfrm>
            <a:off x="7217899" y="6226750"/>
            <a:ext cx="1860811" cy="434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เบิกเงินจากคลัง</a:t>
            </a:r>
          </a:p>
        </p:txBody>
      </p:sp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460546"/>
              </p:ext>
            </p:extLst>
          </p:nvPr>
        </p:nvGraphicFramePr>
        <p:xfrm>
          <a:off x="1942219" y="964019"/>
          <a:ext cx="8501064" cy="126974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21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8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29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652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ยกมา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ยกไป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093">
                <a:tc>
                  <a:txBody>
                    <a:bodyPr/>
                    <a:lstStyle/>
                    <a:p>
                      <a:pPr algn="ctr"/>
                      <a:r>
                        <a:rPr lang="th-TH" sz="2800" b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เงินฝากคลัง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70</a:t>
                      </a:r>
                      <a:endParaRPr lang="th-TH" sz="28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Snip Same Side Corner Rectangle 23"/>
          <p:cNvSpPr/>
          <p:nvPr/>
        </p:nvSpPr>
        <p:spPr bwMode="auto">
          <a:xfrm>
            <a:off x="5169408" y="2421373"/>
            <a:ext cx="1820301" cy="935623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เพิ่มขึ้น</a:t>
            </a:r>
          </a:p>
        </p:txBody>
      </p:sp>
      <p:sp>
        <p:nvSpPr>
          <p:cNvPr id="24" name="Frame 34"/>
          <p:cNvSpPr/>
          <p:nvPr/>
        </p:nvSpPr>
        <p:spPr bwMode="auto">
          <a:xfrm>
            <a:off x="2451184" y="5373217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รายการ</a:t>
            </a:r>
          </a:p>
        </p:txBody>
      </p:sp>
    </p:spTree>
    <p:extLst>
      <p:ext uri="{BB962C8B-B14F-4D97-AF65-F5344CB8AC3E}">
        <p14:creationId xmlns:p14="http://schemas.microsoft.com/office/powerpoint/2010/main" val="36326555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4"/>
          <p:cNvSpPr txBox="1"/>
          <p:nvPr/>
        </p:nvSpPr>
        <p:spPr>
          <a:xfrm>
            <a:off x="4727850" y="5385994"/>
            <a:ext cx="1952403" cy="9481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เงินฝากคลัง</a:t>
            </a:r>
          </a:p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เครดิต  ผสส.จากการแก้ไข</a:t>
            </a:r>
            <a:br>
              <a:rPr lang="en-US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</a:t>
            </a: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ข้อผิดพลาด </a:t>
            </a:r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2620969" y="1628779"/>
            <a:ext cx="7127875" cy="538163"/>
          </a:xfrm>
          <a:prstGeom prst="roundRect">
            <a:avLst/>
          </a:prstGeom>
          <a:solidFill>
            <a:srgbClr val="FF669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ตรวจสอบการนำเงินส่งธนาคาร แต่ไม่บันทึกข้อมูลนำส่งในระบบ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1612909" y="2528891"/>
            <a:ext cx="2879724" cy="443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ปีปัจจุบัน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1590681" y="3171829"/>
            <a:ext cx="3862388" cy="443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บันทึกนำส่งคลัง (</a:t>
            </a:r>
            <a:r>
              <a:rPr lang="en-US" sz="2200" b="1" dirty="0">
                <a:latin typeface="Angsana New" pitchFamily="18" charset="-34"/>
                <a:cs typeface="Angsana New" pitchFamily="18" charset="-34"/>
              </a:rPr>
              <a:t>ZRP_R2_RX</a:t>
            </a: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) หรือ นส 02-1</a:t>
            </a:r>
          </a:p>
        </p:txBody>
      </p:sp>
      <p:sp>
        <p:nvSpPr>
          <p:cNvPr id="6" name="TextBox 10"/>
          <p:cNvSpPr txBox="1"/>
          <p:nvPr/>
        </p:nvSpPr>
        <p:spPr>
          <a:xfrm>
            <a:off x="6581779" y="2543178"/>
            <a:ext cx="2808288" cy="443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ปีงบประมาณก่อน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181605" y="3944942"/>
            <a:ext cx="1655763" cy="4159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ตั้งแต่ปี 2556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1589092" y="3811596"/>
            <a:ext cx="2442285" cy="7273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พักเงินนำส่ง            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เงินสดในมือ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8535992" y="3870328"/>
            <a:ext cx="1655762" cy="4111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ก่อนปี 2556</a:t>
            </a:r>
          </a:p>
        </p:txBody>
      </p:sp>
      <p:cxnSp>
        <p:nvCxnSpPr>
          <p:cNvPr id="10" name="ลูกศรเชื่อมต่อแบบตรง 9"/>
          <p:cNvCxnSpPr>
            <a:stCxn id="6" idx="2"/>
            <a:endCxn id="13" idx="0"/>
          </p:cNvCxnSpPr>
          <p:nvPr/>
        </p:nvCxnSpPr>
        <p:spPr>
          <a:xfrm>
            <a:off x="7985924" y="2986731"/>
            <a:ext cx="1" cy="185057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หักมุม 10"/>
          <p:cNvCxnSpPr>
            <a:stCxn id="3" idx="2"/>
            <a:endCxn id="4" idx="0"/>
          </p:cNvCxnSpPr>
          <p:nvPr/>
        </p:nvCxnSpPr>
        <p:spPr>
          <a:xfrm rot="5400000">
            <a:off x="4437865" y="781848"/>
            <a:ext cx="361950" cy="3132135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45"/>
          <p:cNvSpPr txBox="1"/>
          <p:nvPr/>
        </p:nvSpPr>
        <p:spPr>
          <a:xfrm>
            <a:off x="7021518" y="3171788"/>
            <a:ext cx="1928812" cy="4120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000" b="1" dirty="0">
                <a:latin typeface="Angsana New" pitchFamily="18" charset="-34"/>
                <a:cs typeface="Angsana New" pitchFamily="18" charset="-34"/>
              </a:rPr>
              <a:t>ปรับปรุงบัญชี</a:t>
            </a:r>
          </a:p>
        </p:txBody>
      </p:sp>
      <p:cxnSp>
        <p:nvCxnSpPr>
          <p:cNvPr id="14" name="ตัวเชื่อมต่อหักมุม 13"/>
          <p:cNvCxnSpPr>
            <a:stCxn id="3" idx="2"/>
            <a:endCxn id="6" idx="0"/>
          </p:cNvCxnSpPr>
          <p:nvPr/>
        </p:nvCxnSpPr>
        <p:spPr>
          <a:xfrm rot="16200000" flipH="1">
            <a:off x="6897296" y="1454552"/>
            <a:ext cx="376237" cy="1801017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>
            <a:stCxn id="7" idx="2"/>
          </p:cNvCxnSpPr>
          <p:nvPr/>
        </p:nvCxnSpPr>
        <p:spPr>
          <a:xfrm flipH="1">
            <a:off x="6010275" y="4360868"/>
            <a:ext cx="0" cy="3175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9383713" y="4281493"/>
            <a:ext cx="0" cy="201612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748117" y="4688581"/>
            <a:ext cx="1949657" cy="66435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พักเงินนำส่ง</a:t>
            </a:r>
          </a:p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เงินสดในมือ</a:t>
            </a:r>
            <a:r>
              <a:rPr lang="en-US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1801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" name="สี่เหลี่ยมผืนผ้ามุมมน 19"/>
          <p:cNvSpPr/>
          <p:nvPr/>
        </p:nvSpPr>
        <p:spPr>
          <a:xfrm>
            <a:off x="4178467" y="4390348"/>
            <a:ext cx="928687" cy="366712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ZRP_O9</a:t>
            </a:r>
            <a:endParaRPr lang="th-TH" sz="2000" dirty="0"/>
          </a:p>
        </p:txBody>
      </p:sp>
      <p:sp>
        <p:nvSpPr>
          <p:cNvPr id="21" name="สี่เหลี่ยมผืนผ้ามุมมน 20"/>
          <p:cNvSpPr/>
          <p:nvPr/>
        </p:nvSpPr>
        <p:spPr>
          <a:xfrm>
            <a:off x="4031378" y="5965144"/>
            <a:ext cx="963613" cy="365125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ZRP_OX</a:t>
            </a:r>
            <a:endParaRPr lang="th-TH" sz="2000" dirty="0"/>
          </a:p>
        </p:txBody>
      </p:sp>
      <p:cxnSp>
        <p:nvCxnSpPr>
          <p:cNvPr id="22" name="ลูกศรเชื่อมต่อแบบตรง 19"/>
          <p:cNvCxnSpPr/>
          <p:nvPr/>
        </p:nvCxnSpPr>
        <p:spPr>
          <a:xfrm flipH="1">
            <a:off x="2943225" y="3598865"/>
            <a:ext cx="0" cy="2143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4"/>
          <p:cNvSpPr txBox="1"/>
          <p:nvPr/>
        </p:nvSpPr>
        <p:spPr>
          <a:xfrm>
            <a:off x="1589088" y="4573783"/>
            <a:ext cx="244809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เงินฝากคลัง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</a:t>
            </a:r>
            <a:r>
              <a:rPr lang="en-US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TR-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ปรับเงินฝากคลัง</a:t>
            </a:r>
          </a:p>
        </p:txBody>
      </p:sp>
      <p:sp>
        <p:nvSpPr>
          <p:cNvPr id="24" name="TextBox 37"/>
          <p:cNvSpPr txBox="1"/>
          <p:nvPr/>
        </p:nvSpPr>
        <p:spPr>
          <a:xfrm>
            <a:off x="7662027" y="4467232"/>
            <a:ext cx="2984000" cy="6643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พักเงินนำส่ง</a:t>
            </a:r>
          </a:p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 </a:t>
            </a:r>
            <a:r>
              <a:rPr lang="th-TH" sz="1801" b="1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ผสส</a:t>
            </a: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.จากการแก้ไขข้อผิดพลาด </a:t>
            </a:r>
          </a:p>
        </p:txBody>
      </p:sp>
      <p:sp>
        <p:nvSpPr>
          <p:cNvPr id="25" name="TextBox 38"/>
          <p:cNvSpPr txBox="1"/>
          <p:nvPr/>
        </p:nvSpPr>
        <p:spPr>
          <a:xfrm>
            <a:off x="7662027" y="5234676"/>
            <a:ext cx="2984000" cy="6643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เดบิต  </a:t>
            </a:r>
            <a:r>
              <a:rPr lang="th-TH" sz="1801" b="1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ผสส</a:t>
            </a: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.จากการแก้ไขข้อผิดพลาด</a:t>
            </a:r>
          </a:p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เครดิต  เงินสดในมือ</a:t>
            </a:r>
          </a:p>
        </p:txBody>
      </p:sp>
      <p:sp>
        <p:nvSpPr>
          <p:cNvPr id="26" name="สี่เหลี่ยมผืนผ้ามุมมน 40"/>
          <p:cNvSpPr/>
          <p:nvPr/>
        </p:nvSpPr>
        <p:spPr>
          <a:xfrm>
            <a:off x="6872332" y="4744371"/>
            <a:ext cx="928688" cy="3667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ZJ9_C01</a:t>
            </a:r>
            <a:endParaRPr lang="th-TH" sz="2000" dirty="0"/>
          </a:p>
        </p:txBody>
      </p:sp>
      <p:sp>
        <p:nvSpPr>
          <p:cNvPr id="27" name="สี่เหลี่ยมผืนผ้ามุมมน 47"/>
          <p:cNvSpPr/>
          <p:nvPr/>
        </p:nvSpPr>
        <p:spPr>
          <a:xfrm>
            <a:off x="6809131" y="5456020"/>
            <a:ext cx="1055091" cy="4984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1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ZF_02_PP</a:t>
            </a:r>
            <a:r>
              <a:rPr lang="th-TH" sz="1801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/ </a:t>
            </a:r>
            <a:br>
              <a:rPr lang="th-TH" sz="1801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1801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บช 01 (</a:t>
            </a:r>
            <a:r>
              <a:rPr lang="en-US" sz="1801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PP</a:t>
            </a:r>
            <a:r>
              <a:rPr lang="th-TH" sz="1801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1801" dirty="0"/>
          </a:p>
        </p:txBody>
      </p:sp>
      <p:cxnSp>
        <p:nvCxnSpPr>
          <p:cNvPr id="28" name="ลูกศรเชื่อมต่อแบบตรง 19"/>
          <p:cNvCxnSpPr/>
          <p:nvPr/>
        </p:nvCxnSpPr>
        <p:spPr>
          <a:xfrm flipH="1">
            <a:off x="2989263" y="2970216"/>
            <a:ext cx="0" cy="2143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48"/>
          <p:cNvSpPr txBox="1"/>
          <p:nvPr/>
        </p:nvSpPr>
        <p:spPr>
          <a:xfrm>
            <a:off x="7662027" y="6017385"/>
            <a:ext cx="2984000" cy="6643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 เงินฝากคลัง</a:t>
            </a:r>
          </a:p>
          <a:p>
            <a:pPr eaLnBrk="1" hangingPunct="1"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เครดิต ผสส.จากการแก้ไขข้อผิดพลาด</a:t>
            </a:r>
          </a:p>
        </p:txBody>
      </p:sp>
      <p:sp>
        <p:nvSpPr>
          <p:cNvPr id="30" name="สี่เหลี่ยมผืนผ้ามุมมน 47"/>
          <p:cNvSpPr/>
          <p:nvPr/>
        </p:nvSpPr>
        <p:spPr>
          <a:xfrm>
            <a:off x="6938963" y="6340545"/>
            <a:ext cx="963612" cy="3651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ZJ9_502</a:t>
            </a:r>
            <a:endParaRPr lang="th-TH" sz="2000" dirty="0"/>
          </a:p>
        </p:txBody>
      </p:sp>
      <p:sp>
        <p:nvSpPr>
          <p:cNvPr id="32" name="Oval 3"/>
          <p:cNvSpPr/>
          <p:nvPr/>
        </p:nvSpPr>
        <p:spPr>
          <a:xfrm>
            <a:off x="1827214" y="722318"/>
            <a:ext cx="4754563" cy="700087"/>
          </a:xfrm>
          <a:prstGeom prst="rect">
            <a:avLst/>
          </a:prstGeom>
          <a:solidFill>
            <a:srgbClr val="FFFF00"/>
          </a:solidFill>
          <a:ln w="28575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ไม่ได้บันทึกรายการนำส่งคลัง</a:t>
            </a:r>
            <a:endParaRPr lang="th-TH" sz="3200" b="1" dirty="0">
              <a:solidFill>
                <a:srgbClr val="FF0000"/>
              </a:solidFill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7662024" y="9837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บัญชีเงินฝากคลัง</a:t>
            </a:r>
          </a:p>
        </p:txBody>
      </p:sp>
      <p:cxnSp>
        <p:nvCxnSpPr>
          <p:cNvPr id="35" name="ตัวเชื่อมต่อหักมุม 34"/>
          <p:cNvCxnSpPr>
            <a:stCxn id="7" idx="0"/>
            <a:endCxn id="9" idx="0"/>
          </p:cNvCxnSpPr>
          <p:nvPr/>
        </p:nvCxnSpPr>
        <p:spPr>
          <a:xfrm rot="5400000" flipH="1" flipV="1">
            <a:off x="7649372" y="2230444"/>
            <a:ext cx="74613" cy="3354387"/>
          </a:xfrm>
          <a:prstGeom prst="bentConnector3">
            <a:avLst>
              <a:gd name="adj1" fmla="val 277378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ลูกศรเชื่อมต่อแบบตรง 38"/>
          <p:cNvCxnSpPr/>
          <p:nvPr/>
        </p:nvCxnSpPr>
        <p:spPr>
          <a:xfrm>
            <a:off x="8001276" y="3590179"/>
            <a:ext cx="919" cy="162175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5085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510861"/>
              </p:ext>
            </p:extLst>
          </p:nvPr>
        </p:nvGraphicFramePr>
        <p:xfrm>
          <a:off x="1922389" y="1134618"/>
          <a:ext cx="8501064" cy="192030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62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708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ยกมา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ยกไป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ลน.เงินยืม งปม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ลน.เงินยืม นอกงปม</a:t>
                      </a:r>
                      <a:endParaRPr lang="en-US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ลน.</a:t>
                      </a:r>
                      <a:r>
                        <a:rPr lang="th-TH" sz="2800" b="0" baseline="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เงินยืม </a:t>
                      </a:r>
                      <a:r>
                        <a:rPr lang="th-TH" sz="2800" b="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พาณิชย์</a:t>
                      </a: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50</a:t>
                      </a:r>
                      <a:endParaRPr lang="th-TH" sz="2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80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9" marR="91439"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Oval 10"/>
          <p:cNvSpPr>
            <a:spLocks noChangeArrowheads="1"/>
          </p:cNvSpPr>
          <p:nvPr/>
        </p:nvSpPr>
        <p:spPr bwMode="auto">
          <a:xfrm>
            <a:off x="7680176" y="260650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5" name="Snip Same Side Corner Rectangle 23"/>
          <p:cNvSpPr/>
          <p:nvPr/>
        </p:nvSpPr>
        <p:spPr bwMode="auto">
          <a:xfrm>
            <a:off x="7269683" y="3112940"/>
            <a:ext cx="1656184" cy="885830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ลดลง</a:t>
            </a:r>
          </a:p>
        </p:txBody>
      </p:sp>
      <p:sp>
        <p:nvSpPr>
          <p:cNvPr id="6" name="Snip Same Side Corner Rectangle 23"/>
          <p:cNvSpPr/>
          <p:nvPr/>
        </p:nvSpPr>
        <p:spPr bwMode="auto">
          <a:xfrm>
            <a:off x="5354458" y="3104897"/>
            <a:ext cx="1846569" cy="885831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เพิ่มขึ้น</a:t>
            </a:r>
          </a:p>
        </p:txBody>
      </p:sp>
      <p:sp>
        <p:nvSpPr>
          <p:cNvPr id="7" name="Frame 34"/>
          <p:cNvSpPr/>
          <p:nvPr/>
        </p:nvSpPr>
        <p:spPr bwMode="auto">
          <a:xfrm>
            <a:off x="5465122" y="5209568"/>
            <a:ext cx="1673106" cy="1265234"/>
          </a:xfrm>
          <a:prstGeom prst="star7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ยืมเงิน</a:t>
            </a:r>
          </a:p>
        </p:txBody>
      </p:sp>
      <p:sp>
        <p:nvSpPr>
          <p:cNvPr id="8" name="Frame 34"/>
          <p:cNvSpPr/>
          <p:nvPr/>
        </p:nvSpPr>
        <p:spPr bwMode="auto">
          <a:xfrm>
            <a:off x="7184946" y="5178067"/>
            <a:ext cx="2028069" cy="1328247"/>
          </a:xfrm>
          <a:prstGeom prst="star7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ชดใช้ใบสำคัญ/</a:t>
            </a:r>
            <a:endParaRPr 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algn="ctr" eaLnBrk="1" hangingPunct="1">
              <a:defRPr/>
            </a:pPr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เงินสด</a:t>
            </a:r>
          </a:p>
        </p:txBody>
      </p:sp>
      <p:sp>
        <p:nvSpPr>
          <p:cNvPr id="9" name="Frame 34"/>
          <p:cNvSpPr/>
          <p:nvPr/>
        </p:nvSpPr>
        <p:spPr bwMode="auto">
          <a:xfrm>
            <a:off x="2642051" y="4244598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ประเภทเอกสาร</a:t>
            </a:r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5511987" y="4240316"/>
            <a:ext cx="1580686" cy="7191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</a:rPr>
              <a:t>K1 , PP</a:t>
            </a:r>
            <a:endParaRPr lang="th-TH" sz="2799" b="1" dirty="0">
              <a:solidFill>
                <a:schemeClr val="tx1"/>
              </a:solidFill>
              <a:latin typeface="Angsana New" pitchFamily="18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7365728" y="4244598"/>
            <a:ext cx="1580686" cy="7191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</a:rPr>
              <a:t>G1 , BE</a:t>
            </a:r>
          </a:p>
          <a:p>
            <a:pPr algn="ctr"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</a:rPr>
              <a:t>RE , JV</a:t>
            </a:r>
            <a:endParaRPr lang="th-TH" sz="2799" b="1" dirty="0">
              <a:solidFill>
                <a:schemeClr val="tx1"/>
              </a:solidFill>
              <a:latin typeface="Angsana New" pitchFamily="18" charset="-34"/>
            </a:endParaRPr>
          </a:p>
        </p:txBody>
      </p:sp>
      <p:sp>
        <p:nvSpPr>
          <p:cNvPr id="12" name="Frame 34"/>
          <p:cNvSpPr/>
          <p:nvPr/>
        </p:nvSpPr>
        <p:spPr bwMode="auto">
          <a:xfrm>
            <a:off x="2642051" y="5514121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รายการ</a:t>
            </a:r>
          </a:p>
        </p:txBody>
      </p:sp>
    </p:spTree>
    <p:extLst>
      <p:ext uri="{BB962C8B-B14F-4D97-AF65-F5344CB8AC3E}">
        <p14:creationId xmlns:p14="http://schemas.microsoft.com/office/powerpoint/2010/main" val="2582543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161676" y="1305567"/>
            <a:ext cx="6696744" cy="601132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ลูกหนี้เงินยืม ใน งปม./นอก งปม. /เงินฝากธนาคารพาณิชย์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035911" y="5013179"/>
            <a:ext cx="6768752" cy="1224136"/>
          </a:xfrm>
          <a:prstGeom prst="rect">
            <a:avLst/>
          </a:prstGeom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  <a:defRPr/>
            </a:pPr>
            <a:r>
              <a:rPr lang="th-TH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ระบุรหัสบัญชีแยกประเภทไม่ตรงกับสัญญาการยืมเงิน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th-TH" altLang="th-TH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ลูกหนี้ส่งใช้เงินยืมแล้ว ยังไม่ได้บันทึกล้างเงินยืม</a:t>
            </a:r>
          </a:p>
          <a:p>
            <a:pPr marL="0" indent="0">
              <a:buNone/>
              <a:defRPr/>
            </a:pPr>
            <a:endParaRPr lang="th-TH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0" indent="0">
              <a:buNone/>
              <a:defRPr/>
            </a:pPr>
            <a:endParaRPr lang="th-TH" kern="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พับมุม 5"/>
          <p:cNvSpPr/>
          <p:nvPr/>
        </p:nvSpPr>
        <p:spPr>
          <a:xfrm>
            <a:off x="4799857" y="2133718"/>
            <a:ext cx="3240856" cy="1977601"/>
          </a:xfrm>
          <a:prstGeom prst="foldedCorner">
            <a:avLst/>
          </a:prstGeom>
          <a:ln w="28575">
            <a:solidFill>
              <a:srgbClr val="FF99CC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anchor="t"/>
          <a:lstStyle/>
          <a:p>
            <a:pPr>
              <a:defRPr/>
            </a:pPr>
            <a:r>
              <a:rPr lang="th-TH" sz="32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1. บัญชีแยกประเภท                              </a:t>
            </a:r>
          </a:p>
          <a:p>
            <a:pPr>
              <a:defRPr/>
            </a:pPr>
            <a:r>
              <a:rPr lang="th-TH" sz="32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2. หลักฐานส่งเงินยืม                                </a:t>
            </a:r>
          </a:p>
          <a:p>
            <a:pPr>
              <a:defRPr/>
            </a:pPr>
            <a:r>
              <a:rPr lang="th-TH" sz="32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3. สัญญาการยืมเงิน                            </a:t>
            </a:r>
          </a:p>
          <a:p>
            <a:pPr>
              <a:defRPr/>
            </a:pPr>
            <a:r>
              <a:rPr lang="th-TH" sz="32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4. งบทดลอง</a:t>
            </a:r>
          </a:p>
        </p:txBody>
      </p:sp>
      <p:sp>
        <p:nvSpPr>
          <p:cNvPr id="7" name="ลูกศรขวาท้ายขีด 6"/>
          <p:cNvSpPr/>
          <p:nvPr/>
        </p:nvSpPr>
        <p:spPr>
          <a:xfrm>
            <a:off x="2783637" y="2333126"/>
            <a:ext cx="1800199" cy="1330325"/>
          </a:xfrm>
          <a:prstGeom prst="striped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ตรวจสอบ</a:t>
            </a: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7752184" y="33343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2063555" y="4310218"/>
            <a:ext cx="2196246" cy="576063"/>
          </a:xfrm>
          <a:prstGeom prst="rect">
            <a:avLst/>
          </a:prstGeom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th-TH" sz="36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ข้อคลาดเคลื่อน</a:t>
            </a:r>
            <a:endParaRPr lang="th-TH" sz="3600" b="1" kern="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874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กลุ่ม 36"/>
          <p:cNvGrpSpPr>
            <a:grpSpLocks/>
          </p:cNvGrpSpPr>
          <p:nvPr/>
        </p:nvGrpSpPr>
        <p:grpSpPr bwMode="auto">
          <a:xfrm>
            <a:off x="1611320" y="1949452"/>
            <a:ext cx="9199562" cy="2354181"/>
            <a:chOff x="96740" y="1777573"/>
            <a:chExt cx="9199660" cy="2353661"/>
          </a:xfrm>
        </p:grpSpPr>
        <p:grpSp>
          <p:nvGrpSpPr>
            <p:cNvPr id="28696" name="กลุ่ม 15"/>
            <p:cNvGrpSpPr>
              <a:grpSpLocks/>
            </p:cNvGrpSpPr>
            <p:nvPr/>
          </p:nvGrpSpPr>
          <p:grpSpPr bwMode="auto">
            <a:xfrm>
              <a:off x="1104900" y="2266950"/>
              <a:ext cx="7898389" cy="1809750"/>
              <a:chOff x="304800" y="6459"/>
              <a:chExt cx="4222528" cy="1159152"/>
            </a:xfrm>
          </p:grpSpPr>
          <p:sp>
            <p:nvSpPr>
              <p:cNvPr id="17" name="สี่เหลี่ยมมุมมน 16"/>
              <p:cNvSpPr/>
              <p:nvPr/>
            </p:nvSpPr>
            <p:spPr>
              <a:xfrm>
                <a:off x="304753" y="6116"/>
                <a:ext cx="3829318" cy="1159913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  <a:alpha val="9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สี่เหลี่ยมมุมมน 5"/>
              <p:cNvSpPr/>
              <p:nvPr/>
            </p:nvSpPr>
            <p:spPr>
              <a:xfrm>
                <a:off x="349735" y="50846"/>
                <a:ext cx="4177284" cy="8264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/>
              </a:p>
            </p:txBody>
          </p:sp>
        </p:grpSp>
        <p:sp>
          <p:nvSpPr>
            <p:cNvPr id="12" name="สี่เหลี่ยมผืนผ้า 11"/>
            <p:cNvSpPr/>
            <p:nvPr/>
          </p:nvSpPr>
          <p:spPr>
            <a:xfrm>
              <a:off x="1209674" y="1777573"/>
              <a:ext cx="8086726" cy="2353661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endParaRPr lang="th-TH" sz="32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ยอดคงเหลือของบัญชีเงินฝากคลัง ณ วันที่ ๓๐ กันยายน ๒๕๖๑ </a:t>
              </a: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ตรงกับรายงานการเคลื่อนไหวเงินฝากกระทรวงการคลัง / </a:t>
              </a:r>
              <a:r>
                <a:rPr lang="en-US" sz="2799" dirty="0">
                  <a:latin typeface="TH SarabunPSK" pitchFamily="34" charset="-34"/>
                  <a:cs typeface="TH SarabunPSK" pitchFamily="34" charset="-34"/>
                </a:rPr>
                <a:t>ZGL_RPT013</a:t>
              </a:r>
              <a:endParaRPr lang="th-TH" sz="2799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และรายงานสถานะเงินฝากคลังและเงินรับฝากของรัฐบาล (</a:t>
              </a:r>
              <a:r>
                <a:rPr lang="en-US" sz="2799" dirty="0">
                  <a:latin typeface="TH SarabunPSK" pitchFamily="34" charset="-34"/>
                  <a:cs typeface="TH SarabunPSK" pitchFamily="34" charset="-34"/>
                </a:rPr>
                <a:t>ZGL_RPT016</a:t>
              </a: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) </a:t>
              </a: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ในระบบ </a:t>
              </a:r>
              <a:r>
                <a:rPr lang="en-US" sz="2799" dirty="0">
                  <a:latin typeface="TH SarabunPSK" pitchFamily="34" charset="-34"/>
                  <a:cs typeface="TH SarabunPSK" pitchFamily="34" charset="-34"/>
                </a:rPr>
                <a:t>GFMIS</a:t>
              </a:r>
              <a:endParaRPr lang="th-TH" sz="2799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8698" name="รูปภาพ 18" descr="tb-16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96740" y="260273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75" name="กลุ่ม 35"/>
          <p:cNvGrpSpPr>
            <a:grpSpLocks/>
          </p:cNvGrpSpPr>
          <p:nvPr/>
        </p:nvGrpSpPr>
        <p:grpSpPr bwMode="auto">
          <a:xfrm>
            <a:off x="1924053" y="4946659"/>
            <a:ext cx="6556375" cy="1051732"/>
            <a:chOff x="1085851" y="4182237"/>
            <a:chExt cx="6270528" cy="837438"/>
          </a:xfrm>
        </p:grpSpPr>
        <p:grpSp>
          <p:nvGrpSpPr>
            <p:cNvPr id="28692" name="กลุ่ม 24"/>
            <p:cNvGrpSpPr>
              <a:grpSpLocks/>
            </p:cNvGrpSpPr>
            <p:nvPr/>
          </p:nvGrpSpPr>
          <p:grpSpPr bwMode="auto">
            <a:xfrm>
              <a:off x="1397339" y="4419599"/>
              <a:ext cx="5959040" cy="600076"/>
              <a:chOff x="349472" y="2863452"/>
              <a:chExt cx="4177856" cy="1127010"/>
            </a:xfrm>
          </p:grpSpPr>
          <p:sp>
            <p:nvSpPr>
              <p:cNvPr id="29" name="สี่เหลี่ยมมุมมน 28"/>
              <p:cNvSpPr/>
              <p:nvPr/>
            </p:nvSpPr>
            <p:spPr>
              <a:xfrm>
                <a:off x="357821" y="3075262"/>
                <a:ext cx="4087544" cy="916368"/>
              </a:xfrm>
              <a:prstGeom prst="roundRect">
                <a:avLst/>
              </a:prstGeom>
              <a:solidFill>
                <a:schemeClr val="accent1">
                  <a:lumMod val="75000"/>
                  <a:alpha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th-TH" sz="1801" dirty="0"/>
              </a:p>
            </p:txBody>
          </p:sp>
          <p:sp>
            <p:nvSpPr>
              <p:cNvPr id="30" name="สี่เหลี่ยมมุมมน 5"/>
              <p:cNvSpPr/>
              <p:nvPr/>
            </p:nvSpPr>
            <p:spPr>
              <a:xfrm>
                <a:off x="349305" y="2863974"/>
                <a:ext cx="4178023" cy="8261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/>
              </a:p>
            </p:txBody>
          </p:sp>
        </p:grpSp>
        <p:sp>
          <p:nvSpPr>
            <p:cNvPr id="28693" name="สี่เหลี่ยมผืนผ้า 26"/>
            <p:cNvSpPr>
              <a:spLocks noChangeArrowheads="1"/>
            </p:cNvSpPr>
            <p:nvPr/>
          </p:nvSpPr>
          <p:spPr bwMode="auto">
            <a:xfrm>
              <a:off x="1085851" y="4182237"/>
              <a:ext cx="6153151" cy="820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  <a:endPara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งบเทียบยอดเงินฝากคลัง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8676" name="กลุ่ม 24"/>
          <p:cNvGrpSpPr>
            <a:grpSpLocks/>
          </p:cNvGrpSpPr>
          <p:nvPr/>
        </p:nvGrpSpPr>
        <p:grpSpPr bwMode="auto">
          <a:xfrm>
            <a:off x="1385887" y="498477"/>
            <a:ext cx="6118226" cy="1243013"/>
            <a:chOff x="-339496" y="328611"/>
            <a:chExt cx="6093173" cy="1262063"/>
          </a:xfrm>
        </p:grpSpPr>
        <p:grpSp>
          <p:nvGrpSpPr>
            <p:cNvPr id="28686" name="กลุ่ม 23"/>
            <p:cNvGrpSpPr>
              <a:grpSpLocks/>
            </p:cNvGrpSpPr>
            <p:nvPr/>
          </p:nvGrpSpPr>
          <p:grpSpPr bwMode="auto">
            <a:xfrm>
              <a:off x="-339496" y="328611"/>
              <a:ext cx="6044974" cy="1262063"/>
              <a:chOff x="-320119" y="328612"/>
              <a:chExt cx="6025597" cy="1128712"/>
            </a:xfrm>
          </p:grpSpPr>
          <p:pic>
            <p:nvPicPr>
              <p:cNvPr id="28690" name="รูปภาพ 21" descr="576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22" t="-1437" r="31805" b="35139"/>
              <a:stretch>
                <a:fillRect/>
              </a:stretch>
            </p:blipFill>
            <p:spPr bwMode="auto">
              <a:xfrm rot="-5400000">
                <a:off x="2128324" y="-2119831"/>
                <a:ext cx="1128712" cy="6025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สี่เหลี่ยมผืนผ้า 22"/>
              <p:cNvSpPr/>
              <p:nvPr/>
            </p:nvSpPr>
            <p:spPr>
              <a:xfrm rot="16200000">
                <a:off x="3622611" y="-686147"/>
                <a:ext cx="991767" cy="31250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/>
              </a:p>
            </p:txBody>
          </p:sp>
        </p:grpSp>
        <p:grpSp>
          <p:nvGrpSpPr>
            <p:cNvPr id="28687" name="กลุ่ม 10"/>
            <p:cNvGrpSpPr>
              <a:grpSpLocks/>
            </p:cNvGrpSpPr>
            <p:nvPr/>
          </p:nvGrpSpPr>
          <p:grpSpPr bwMode="auto">
            <a:xfrm>
              <a:off x="2536343" y="418874"/>
              <a:ext cx="3217334" cy="1122582"/>
              <a:chOff x="1988129" y="133124"/>
              <a:chExt cx="2431472" cy="1122582"/>
            </a:xfrm>
          </p:grpSpPr>
          <p:sp>
            <p:nvSpPr>
              <p:cNvPr id="8" name="สี่เหลี่ยมผืนผ้า 7"/>
              <p:cNvSpPr/>
              <p:nvPr/>
            </p:nvSpPr>
            <p:spPr>
              <a:xfrm rot="16200000">
                <a:off x="2673577" y="-552324"/>
                <a:ext cx="991276" cy="23621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/>
              </a:p>
            </p:txBody>
          </p:sp>
          <p:sp>
            <p:nvSpPr>
              <p:cNvPr id="28689" name="TextBox 9"/>
              <p:cNvSpPr txBox="1">
                <a:spLocks noChangeArrowheads="1"/>
              </p:cNvSpPr>
              <p:nvPr/>
            </p:nvSpPr>
            <p:spPr bwMode="auto">
              <a:xfrm>
                <a:off x="1991796" y="133350"/>
                <a:ext cx="2427805" cy="1122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บัญชีเงินฝากคลัง</a:t>
                </a:r>
                <a:endParaRPr lang="en-US" sz="32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(1101020501)</a:t>
                </a:r>
              </a:p>
            </p:txBody>
          </p:sp>
        </p:grpSp>
      </p:grpSp>
      <p:pic>
        <p:nvPicPr>
          <p:cNvPr id="28677" name="รูปภาพ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95740">
            <a:off x="8521704" y="4987934"/>
            <a:ext cx="762000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รูปภาพ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2551">
            <a:off x="8629651" y="5816600"/>
            <a:ext cx="71913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9" name="กลุ่ม 10"/>
          <p:cNvGrpSpPr>
            <a:grpSpLocks/>
          </p:cNvGrpSpPr>
          <p:nvPr/>
        </p:nvGrpSpPr>
        <p:grpSpPr bwMode="auto">
          <a:xfrm>
            <a:off x="8050215" y="-78594"/>
            <a:ext cx="2271712" cy="2516996"/>
            <a:chOff x="6055800" y="275436"/>
            <a:chExt cx="2272319" cy="2017085"/>
          </a:xfrm>
        </p:grpSpPr>
        <p:grpSp>
          <p:nvGrpSpPr>
            <p:cNvPr id="28682" name="กลุ่ม 6"/>
            <p:cNvGrpSpPr>
              <a:grpSpLocks/>
            </p:cNvGrpSpPr>
            <p:nvPr/>
          </p:nvGrpSpPr>
          <p:grpSpPr bwMode="auto">
            <a:xfrm>
              <a:off x="6055800" y="275436"/>
              <a:ext cx="2272319" cy="2017085"/>
              <a:chOff x="3334533" y="2661445"/>
              <a:chExt cx="2722976" cy="2530383"/>
            </a:xfrm>
          </p:grpSpPr>
          <p:pic>
            <p:nvPicPr>
              <p:cNvPr id="28684" name="รูปภาพ 3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3" t="5997" r="65698" b="41136"/>
              <a:stretch>
                <a:fillRect/>
              </a:stretch>
            </p:blipFill>
            <p:spPr bwMode="auto">
              <a:xfrm>
                <a:off x="3334533" y="2661445"/>
                <a:ext cx="2722976" cy="25303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5" name="สี่เหลี่ยมผืนผ้า 39"/>
              <p:cNvSpPr>
                <a:spLocks noChangeArrowheads="1"/>
              </p:cNvSpPr>
              <p:nvPr/>
            </p:nvSpPr>
            <p:spPr bwMode="auto">
              <a:xfrm rot="21183587">
                <a:off x="3557755" y="2941732"/>
                <a:ext cx="876474" cy="4660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28683" name="สี่เหลี่ยมผืนผ้า 40"/>
            <p:cNvSpPr>
              <a:spLocks noChangeArrowheads="1"/>
            </p:cNvSpPr>
            <p:nvPr/>
          </p:nvSpPr>
          <p:spPr bwMode="auto">
            <a:xfrm rot="21078477">
              <a:off x="6119767" y="291687"/>
              <a:ext cx="1004496" cy="77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solidFill>
                    <a:srgbClr val="C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40คะแนน</a:t>
              </a:r>
            </a:p>
          </p:txBody>
        </p:sp>
      </p:grpSp>
      <p:pic>
        <p:nvPicPr>
          <p:cNvPr id="28680" name="รูปภาพ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7" t="64020"/>
          <a:stretch>
            <a:fillRect/>
          </a:stretch>
        </p:blipFill>
        <p:spPr bwMode="auto">
          <a:xfrm>
            <a:off x="6807204" y="1079501"/>
            <a:ext cx="12954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Heptagon 30"/>
          <p:cNvSpPr/>
          <p:nvPr/>
        </p:nvSpPr>
        <p:spPr>
          <a:xfrm>
            <a:off x="1789118" y="107954"/>
            <a:ext cx="987425" cy="407988"/>
          </a:xfrm>
          <a:prstGeom prst="heptagon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1.1.3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735143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367811" y="4509126"/>
            <a:ext cx="5819775" cy="1122362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บัญชีลูกหนี้เงินยืม (ระบุประเภท - บัญชีที่ผิด)</a:t>
            </a:r>
          </a:p>
          <a:p>
            <a:pPr marL="0" indent="0">
              <a:buNone/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 บัญชีลูกหนี้เงินยืม (ระบุประเภท - บัญชีที่ถูก)</a:t>
            </a:r>
          </a:p>
          <a:p>
            <a:pPr marL="0" indent="0">
              <a:buNone/>
              <a:defRPr/>
            </a:pPr>
            <a:endParaRPr lang="th-TH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2062086" y="2295802"/>
            <a:ext cx="3733826" cy="712124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ZGL_JV / 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บช 01 (</a:t>
            </a: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JV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4367811" y="3148004"/>
            <a:ext cx="5819775" cy="1184109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บัญชีลูกหนี้เงินยืม (ระบุประเภท </a:t>
            </a:r>
            <a:r>
              <a:rPr lang="en-US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-</a:t>
            </a: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บัญชีที่ถูก)</a:t>
            </a:r>
          </a:p>
          <a:p>
            <a:pPr marL="0" indent="0">
              <a:buNone/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 บัญชีลูกหนี้เงินยืม (ระบุประเภท - บัญชีที่ผิด)</a:t>
            </a:r>
          </a:p>
          <a:p>
            <a:pPr marL="0" indent="0">
              <a:buNone/>
              <a:defRPr/>
            </a:pPr>
            <a:endParaRPr lang="th-TH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5" name="ลูกศรขวาท้ายขีด 13"/>
          <p:cNvSpPr/>
          <p:nvPr/>
        </p:nvSpPr>
        <p:spPr>
          <a:xfrm>
            <a:off x="2512029" y="3269243"/>
            <a:ext cx="1597025" cy="869950"/>
          </a:xfrm>
          <a:prstGeom prst="striped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ขอเบิกผิด</a:t>
            </a:r>
          </a:p>
        </p:txBody>
      </p:sp>
      <p:sp>
        <p:nvSpPr>
          <p:cNvPr id="16" name="ลูกศรขวาท้ายขีด 13"/>
          <p:cNvSpPr/>
          <p:nvPr/>
        </p:nvSpPr>
        <p:spPr>
          <a:xfrm>
            <a:off x="2513614" y="4635330"/>
            <a:ext cx="1595437" cy="869950"/>
          </a:xfrm>
          <a:prstGeom prst="striped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ชดใช้ผิด</a:t>
            </a:r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7810463" y="19608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1846538" y="1318369"/>
            <a:ext cx="6295474" cy="537979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สาเหตุ </a:t>
            </a:r>
            <a:r>
              <a:rPr lang="en-US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</a:t>
            </a: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ระบุรหัสบัญชีแยกประเภทไม่ตรงกับสัญญาการยืมเงิน</a:t>
            </a: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8184232" y="1284879"/>
            <a:ext cx="2160240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ปีปัจจุบัน</a:t>
            </a:r>
            <a:r>
              <a:rPr lang="en-US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/ 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860547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7824192" y="177730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940655" y="1217511"/>
            <a:ext cx="4312295" cy="53797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1. ลูกหนี้ส่งใช้ใบสำคัญเท่ากับเงินยืม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941735" y="582740"/>
            <a:ext cx="3802215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ลูกหนี้เงินยืมคงค้างของปีปัจจุบัน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147743" y="1864375"/>
            <a:ext cx="5425760" cy="1351004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ZF_02_G1 /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บช 01 (</a:t>
            </a: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G1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 (ระบุประเภท) </a:t>
            </a: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 บัญชีลูกหนี้เงินยืม (ระบุประเภท)</a:t>
            </a:r>
            <a:endParaRPr lang="en-US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925203" y="3339020"/>
            <a:ext cx="4312295" cy="53797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2. เงินเหลือจ่ายที่ได้รับชดใช้เงินยืม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8" name="สี่เหลี่ยมผืนผ้ามุมมน 17"/>
          <p:cNvSpPr/>
          <p:nvPr/>
        </p:nvSpPr>
        <p:spPr>
          <a:xfrm>
            <a:off x="4147743" y="4030149"/>
            <a:ext cx="5460069" cy="130615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ZGL_BD4 / 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บช 01 (</a:t>
            </a: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BD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99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บัญชีเงินสดในมือ </a:t>
            </a: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 บัญชีเบิกเกินส่งคืนรอนำส่ง</a:t>
            </a:r>
          </a:p>
        </p:txBody>
      </p:sp>
      <p:sp>
        <p:nvSpPr>
          <p:cNvPr id="19" name="รูปห้าเหลี่ยม 18"/>
          <p:cNvSpPr/>
          <p:nvPr/>
        </p:nvSpPr>
        <p:spPr>
          <a:xfrm>
            <a:off x="2496378" y="4386165"/>
            <a:ext cx="1491518" cy="676015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รับเงิน</a:t>
            </a:r>
          </a:p>
        </p:txBody>
      </p:sp>
      <p:sp>
        <p:nvSpPr>
          <p:cNvPr id="20" name="รูปห้าเหลี่ยม 19"/>
          <p:cNvSpPr/>
          <p:nvPr/>
        </p:nvSpPr>
        <p:spPr>
          <a:xfrm>
            <a:off x="2474968" y="2182096"/>
            <a:ext cx="1491518" cy="772436"/>
          </a:xfrm>
          <a:prstGeom prst="homePlate">
            <a:avLst/>
          </a:prstGeom>
          <a:solidFill>
            <a:srgbClr val="00B050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ล้างลูกหนี้</a:t>
            </a:r>
          </a:p>
        </p:txBody>
      </p:sp>
      <p:sp>
        <p:nvSpPr>
          <p:cNvPr id="21" name="สี่เหลี่ยมผืนผ้ามุมมน 20"/>
          <p:cNvSpPr/>
          <p:nvPr/>
        </p:nvSpPr>
        <p:spPr>
          <a:xfrm>
            <a:off x="2233100" y="5460527"/>
            <a:ext cx="8008788" cy="127190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นำส่งเงินที่ ธนาคารกรุงไทย ระบุ “เบิกเกินส่งคืน</a:t>
            </a:r>
            <a:r>
              <a:rPr lang="en-US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</a:t>
            </a: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เงินฝากคลัง” (ประเภทเอกสาร </a:t>
            </a:r>
            <a:r>
              <a:rPr lang="en-US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CJ</a:t>
            </a: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0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0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บัญชีค่าใช้จ่ายระหว่างหน่วยงาน - หน่วยงานส่งเงินเบิกเกินส่งคืนให้กรมบัญชีกลาง /</a:t>
            </a:r>
          </a:p>
          <a:p>
            <a:pPr>
              <a:defRPr/>
            </a:pPr>
            <a:r>
              <a:rPr lang="th-TH" sz="20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บัญชีค่าใช้จ่ายระหว่างหน่วยงาน - หน่วยงานโอนเงินนอกงบประมาณให้กรมบัญชีกลาง</a:t>
            </a:r>
          </a:p>
          <a:p>
            <a:pPr>
              <a:defRPr/>
            </a:pPr>
            <a:r>
              <a:rPr lang="th-TH" sz="20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    เครดิต บัญชีพักเงินนำส่ง</a:t>
            </a:r>
            <a:endParaRPr lang="th-TH" sz="20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9797655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มุมมน 8"/>
          <p:cNvSpPr/>
          <p:nvPr/>
        </p:nvSpPr>
        <p:spPr>
          <a:xfrm>
            <a:off x="3441941" y="1628802"/>
            <a:ext cx="6784652" cy="330479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ZRP_R6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(เงินงบประมาณ) /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ZRP_R7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(เงินนอกงบประมาณฝากคลัง) </a:t>
            </a:r>
          </a:p>
          <a:p>
            <a:pPr>
              <a:defRPr/>
            </a:pP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นส.02-1 (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R6/R7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บัญชีพักเงินนำส่ง </a:t>
            </a: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บัญชีเงินสดในมือ </a:t>
            </a:r>
          </a:p>
          <a:p>
            <a:pPr>
              <a:defRPr/>
            </a:pPr>
            <a:r>
              <a:rPr lang="th-TH" sz="2700" b="1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ปรับเพิ่มเงินฝากคลัง </a:t>
            </a:r>
            <a:r>
              <a:rPr lang="th-TH" sz="27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กรณีลูกหนี้เงินนอกงบประมาณฝากคลัง</a:t>
            </a:r>
          </a:p>
          <a:p>
            <a:pPr>
              <a:defRPr/>
            </a:pPr>
            <a:r>
              <a:rPr lang="th-TH" sz="27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(ประเภทเอกสาร </a:t>
            </a:r>
            <a:r>
              <a:rPr lang="en-US" sz="27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RX</a:t>
            </a:r>
            <a:r>
              <a:rPr lang="th-TH" sz="27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</a:p>
          <a:p>
            <a:r>
              <a:rPr lang="th-TH" sz="27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เดบิต เงินฝากคลัง</a:t>
            </a:r>
          </a:p>
          <a:p>
            <a:r>
              <a:rPr lang="th-TH" sz="27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           เครดิต รายได้ระหว่างหน่วยงาน </a:t>
            </a:r>
            <a:r>
              <a:rPr lang="en-US" sz="27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</a:t>
            </a:r>
            <a:r>
              <a:rPr lang="th-TH" sz="27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ปรับเพิ่มเงินฝากคลัง</a:t>
            </a:r>
          </a:p>
        </p:txBody>
      </p:sp>
      <p:sp>
        <p:nvSpPr>
          <p:cNvPr id="12" name="รูปห้าเหลี่ยม 11"/>
          <p:cNvSpPr/>
          <p:nvPr/>
        </p:nvSpPr>
        <p:spPr>
          <a:xfrm>
            <a:off x="2041852" y="2770920"/>
            <a:ext cx="1368152" cy="1020562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</a:t>
            </a:r>
          </a:p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</a:t>
            </a: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7810463" y="19608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047553" y="908723"/>
            <a:ext cx="4312295" cy="53797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2. เงินเหลือจ่ายที่ได้รับชดใช้เงินยืม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2" name="สี่เหลี่ยมผืนผ้ามุมมน 21"/>
          <p:cNvSpPr/>
          <p:nvPr/>
        </p:nvSpPr>
        <p:spPr>
          <a:xfrm>
            <a:off x="4079778" y="5100741"/>
            <a:ext cx="5802121" cy="147679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ZGL_BE / 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บช 01 (</a:t>
            </a: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BE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99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บัญชีเบิกเกินส่งคืนรอนำส่ง </a:t>
            </a: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 บัญชีลูกหนี้เงินยืม (ระบุประเภท)</a:t>
            </a:r>
            <a:endParaRPr lang="en-US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3" name="รูปห้าเหลี่ยม 22"/>
          <p:cNvSpPr/>
          <p:nvPr/>
        </p:nvSpPr>
        <p:spPr>
          <a:xfrm>
            <a:off x="2041850" y="5165330"/>
            <a:ext cx="1893912" cy="1216002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ล้างเบิกเกินส่งฯและลูกหนี้</a:t>
            </a:r>
          </a:p>
        </p:txBody>
      </p:sp>
    </p:spTree>
    <p:extLst>
      <p:ext uri="{BB962C8B-B14F-4D97-AF65-F5344CB8AC3E}">
        <p14:creationId xmlns:p14="http://schemas.microsoft.com/office/powerpoint/2010/main" val="10847094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7824192" y="9879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6" name="ลูกศรขวาท้ายบาก 5"/>
          <p:cNvSpPr/>
          <p:nvPr/>
        </p:nvSpPr>
        <p:spPr>
          <a:xfrm>
            <a:off x="5998546" y="763165"/>
            <a:ext cx="3651294" cy="1944962"/>
          </a:xfrm>
          <a:prstGeom prst="notched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ลูกหนี้เงินยืมในงบประมาณ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051696" y="997894"/>
            <a:ext cx="3802215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ลูกหนี้เงินยืมคงค้างของปีก่อน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147743" y="2677024"/>
            <a:ext cx="5425760" cy="170864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ZF_02_G1 /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บช 01 (</a:t>
            </a: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G1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 (ระบุประเภท) </a:t>
            </a: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บัญชีลูกหนี้เงินยืม (ระบุประเภท)</a:t>
            </a:r>
            <a:endParaRPr lang="en-US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0" name="รูปห้าเหลี่ยม 19"/>
          <p:cNvSpPr/>
          <p:nvPr/>
        </p:nvSpPr>
        <p:spPr>
          <a:xfrm>
            <a:off x="2461284" y="3072590"/>
            <a:ext cx="1491518" cy="958876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ล้างลูกหนี้</a:t>
            </a: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4175161" y="4869162"/>
            <a:ext cx="5398345" cy="1553294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ZGL_JV / 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บช 01 (</a:t>
            </a: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JV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en-US" sz="2799" kern="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99" kern="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บัญชีผลสะสมจากการแก้ไขข้อผิดพลาด</a:t>
            </a:r>
          </a:p>
          <a:p>
            <a:pPr>
              <a:defRPr/>
            </a:pPr>
            <a:r>
              <a:rPr lang="th-TH" sz="2799" kern="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 บัญชีค่าใช้จ่าย (ระบุประเภท)</a:t>
            </a:r>
          </a:p>
        </p:txBody>
      </p:sp>
      <p:sp>
        <p:nvSpPr>
          <p:cNvPr id="14" name="รูปห้าเหลี่ยม 13"/>
          <p:cNvSpPr/>
          <p:nvPr/>
        </p:nvSpPr>
        <p:spPr>
          <a:xfrm>
            <a:off x="2476177" y="5033747"/>
            <a:ext cx="1476630" cy="1224135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ปรับปรุงค่าใช้จ่าย</a:t>
            </a:r>
          </a:p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ปีก่อน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071670" y="1786616"/>
            <a:ext cx="4312295" cy="53797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1. ลูกหนี้ส่งใช้ใบสำคัญเท่ากับเงินยืม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513621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31508" y="798955"/>
            <a:ext cx="8676408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2. เงินเหลือจ่ายที่ได้รับชดใช้เงินยืม และนำส่งคลังไม่ทันในปีงบประมาณก่อนให้นำส่งเป็นรายได้แผ่นดิน</a:t>
            </a:r>
            <a:endParaRPr lang="en-US" sz="2400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7824192" y="44948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783635" y="1319295"/>
            <a:ext cx="5688632" cy="5230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กรณี บันทึกรับเงินเป็นเบิกเกินส่งคืนในปีงบประมาณก่อน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2211638" y="3207439"/>
            <a:ext cx="7776864" cy="1035892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นำส่งเงินที่ ธนาคารกรุงไทย ระบุ “รายได้แผ่นดิน” (ประเภทเอกสาร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CJ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4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บัญชีค่าใช้จ่ายระหว่างหน่วยงาน - หน่วยงานโอนเงินรายได้แผ่นดินให้กรมบัญชีกลาง </a:t>
            </a: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   เครดิต บัญชีพักเงินนำส่ง</a:t>
            </a:r>
            <a:endParaRPr lang="th-TH" sz="2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4439821" y="4323306"/>
            <a:ext cx="5536584" cy="1122521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/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นส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02-1 (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1)</a:t>
            </a:r>
            <a:endParaRPr lang="th-TH" sz="27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บัญชีพักเงินนำส่ง </a:t>
            </a: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บัญชีเงินสดในมือ </a:t>
            </a:r>
          </a:p>
        </p:txBody>
      </p:sp>
      <p:sp>
        <p:nvSpPr>
          <p:cNvPr id="10" name="รูปห้าเหลี่ยม 9"/>
          <p:cNvSpPr/>
          <p:nvPr/>
        </p:nvSpPr>
        <p:spPr>
          <a:xfrm>
            <a:off x="2233262" y="4486014"/>
            <a:ext cx="2016224" cy="745927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</a:t>
            </a:r>
          </a:p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</a:t>
            </a: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4439821" y="5525805"/>
            <a:ext cx="5536584" cy="1122521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ZGL_BF / </a:t>
            </a:r>
            <a:r>
              <a:rPr lang="th-TH" sz="2700" b="1" dirty="0" err="1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บช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01 (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BF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บัญชีเบิกเกินส่งคืนรอนำส่ง</a:t>
            </a: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บัญชีรายได้เงินเหลือจ่ายปีเก่า</a:t>
            </a:r>
          </a:p>
        </p:txBody>
      </p:sp>
      <p:sp>
        <p:nvSpPr>
          <p:cNvPr id="13" name="รูปห้าเหลี่ยม 12"/>
          <p:cNvSpPr/>
          <p:nvPr/>
        </p:nvSpPr>
        <p:spPr>
          <a:xfrm>
            <a:off x="2263647" y="5661249"/>
            <a:ext cx="2016224" cy="949806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ล้างเบิกเกินส่งฯเป็นรายได้แผ่นดิน</a:t>
            </a: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4495229" y="1966718"/>
            <a:ext cx="5425760" cy="118379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ZF_02_G1 /</a:t>
            </a:r>
            <a:r>
              <a:rPr lang="th-TH" sz="27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บช 01 (</a:t>
            </a:r>
            <a:r>
              <a:rPr lang="en-US" sz="27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G1</a:t>
            </a:r>
            <a:r>
              <a:rPr lang="th-TH" sz="27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00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บัญชีค่าใช้จ่ายผลักส่งเป็นรายได้แผ่นดิน</a:t>
            </a:r>
            <a:endParaRPr lang="en-US" sz="2700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เครดิต บัญชีลูกหนี้เงินยืม (ระบุประเภท)</a:t>
            </a:r>
            <a:endParaRPr lang="en-US" sz="2700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4" name="รูปห้าเหลี่ยม 13"/>
          <p:cNvSpPr/>
          <p:nvPr/>
        </p:nvSpPr>
        <p:spPr>
          <a:xfrm>
            <a:off x="2332763" y="2206563"/>
            <a:ext cx="1916722" cy="664333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ล้างลูกหนี้</a:t>
            </a:r>
          </a:p>
        </p:txBody>
      </p:sp>
    </p:spTree>
    <p:extLst>
      <p:ext uri="{BB962C8B-B14F-4D97-AF65-F5344CB8AC3E}">
        <p14:creationId xmlns:p14="http://schemas.microsoft.com/office/powerpoint/2010/main" val="1489970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2639622" y="1139001"/>
            <a:ext cx="6408712" cy="537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กรณี ยังไม่ได้บันทึกรับเงินเหลือจ่ายที่ได้รับชดใช้คืนเงินยืม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7824192" y="9879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2347023" y="3400109"/>
            <a:ext cx="7776864" cy="127190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นำส่งเงินที่ ธนาคารกรุงไทย ระบุ “รายได้แผ่นดิน” (ประเภทเอกสาร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CJ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4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บัญชีค่าใช้จ่ายระหว่างหน่วยงาน - หน่วยงานโอนเงินรายได้แผ่นดินให้กรมบัญชีกลาง </a:t>
            </a: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   เครดิต บัญชีพักเงินนำส่ง</a:t>
            </a:r>
            <a:endParaRPr lang="th-TH" sz="2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4522122" y="5012245"/>
            <a:ext cx="5536584" cy="128487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/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นส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02-1 (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1)</a:t>
            </a:r>
            <a:endParaRPr lang="th-TH" sz="27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บัญชีพักเงินนำส่ง </a:t>
            </a: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บัญชีเงินสดในมือ </a:t>
            </a:r>
          </a:p>
        </p:txBody>
      </p:sp>
      <p:sp>
        <p:nvSpPr>
          <p:cNvPr id="9" name="รูปห้าเหลี่ยม 8"/>
          <p:cNvSpPr/>
          <p:nvPr/>
        </p:nvSpPr>
        <p:spPr>
          <a:xfrm>
            <a:off x="2315067" y="5176870"/>
            <a:ext cx="2016224" cy="955628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</a:t>
            </a:r>
          </a:p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</a:t>
            </a: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4511829" y="1988843"/>
            <a:ext cx="5536584" cy="128487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ZRP_RA /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นส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01 (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RA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บัญชีเงินสด</a:t>
            </a: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บัญชีรายได้เงินเหลือจ่ายปีเก่า</a:t>
            </a:r>
          </a:p>
        </p:txBody>
      </p:sp>
      <p:sp>
        <p:nvSpPr>
          <p:cNvPr id="13" name="รูปห้าเหลี่ยม 12"/>
          <p:cNvSpPr/>
          <p:nvPr/>
        </p:nvSpPr>
        <p:spPr>
          <a:xfrm>
            <a:off x="2316182" y="2097383"/>
            <a:ext cx="2016224" cy="955628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</a:t>
            </a:r>
          </a:p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รับเงิน</a:t>
            </a:r>
          </a:p>
        </p:txBody>
      </p:sp>
    </p:spTree>
    <p:extLst>
      <p:ext uri="{BB962C8B-B14F-4D97-AF65-F5344CB8AC3E}">
        <p14:creationId xmlns:p14="http://schemas.microsoft.com/office/powerpoint/2010/main" val="31870194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7824192" y="9879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6" name="ลูกศรขวาท้ายบาก 5"/>
          <p:cNvSpPr/>
          <p:nvPr/>
        </p:nvSpPr>
        <p:spPr>
          <a:xfrm>
            <a:off x="5998546" y="763165"/>
            <a:ext cx="3651294" cy="1944962"/>
          </a:xfrm>
          <a:prstGeom prst="notched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ลูกหนี้เงินยืมนอกงบประมาณ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051696" y="997894"/>
            <a:ext cx="3802215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ลูกหนี้เงินยืมคงค้างของปีก่อน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147743" y="2677024"/>
            <a:ext cx="5425760" cy="170864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ZF_02_G1 /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บช 01 (</a:t>
            </a:r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G1</a:t>
            </a: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 (ระบุประเภท) </a:t>
            </a:r>
          </a:p>
          <a:p>
            <a:pPr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บัญชีลูกหนี้เงินยืม (ระบุประเภท)</a:t>
            </a:r>
            <a:endParaRPr lang="en-US" sz="2799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0" name="รูปห้าเหลี่ยม 19"/>
          <p:cNvSpPr/>
          <p:nvPr/>
        </p:nvSpPr>
        <p:spPr>
          <a:xfrm>
            <a:off x="2461284" y="3072590"/>
            <a:ext cx="1491518" cy="958876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ล้างลูกหนี้</a:t>
            </a: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4175161" y="4869162"/>
            <a:ext cx="5398345" cy="1553294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ZGL_JV / 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บช 01 (</a:t>
            </a: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JV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en-US" sz="2799" kern="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99" kern="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บัญชีผลสะสมจากการแก้ไขข้อผิดพลาด</a:t>
            </a:r>
          </a:p>
          <a:p>
            <a:pPr>
              <a:defRPr/>
            </a:pPr>
            <a:r>
              <a:rPr lang="th-TH" sz="2799" kern="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 บัญชีค่าใช้จ่าย (ระบุประเภท)</a:t>
            </a:r>
          </a:p>
        </p:txBody>
      </p:sp>
      <p:sp>
        <p:nvSpPr>
          <p:cNvPr id="14" name="รูปห้าเหลี่ยม 13"/>
          <p:cNvSpPr/>
          <p:nvPr/>
        </p:nvSpPr>
        <p:spPr>
          <a:xfrm>
            <a:off x="2476177" y="5033747"/>
            <a:ext cx="1476630" cy="1224135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ปรับปรุงค่าใช้จ่าย</a:t>
            </a:r>
          </a:p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ปีก่อน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071670" y="1786616"/>
            <a:ext cx="4312295" cy="53797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1. ลูกหนี้ส่งใช้ใบสำคัญเท่ากับเงินยืม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276755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991594" y="973505"/>
            <a:ext cx="7704808" cy="53797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2. เงินเหลือจ่ายที่ได้รับชดใช้เงินยืม และนำฝากคลังไม่ทันในปีงบประมาณก่อน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7824192" y="9879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783635" y="1700810"/>
            <a:ext cx="5688632" cy="5230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กรณี บันทึกรับเงินเป็นเบิกเกินส่งคืนในปีงบประมาณก่อน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2315558" y="2309779"/>
            <a:ext cx="7956907" cy="127190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นำส่งเงินที่ ธนาคารกรุงไทย ระบุ “เงินฝากคลัง” (ประเภทเอกสาร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CJ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4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บัญชีค่าใช้จ่ายระหว่างหน่วยงาน - หน่วยงานโอนเงินนอกงบประมาณให้กรมบัญชีกลาง </a:t>
            </a: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   เครดิต บัญชีพักเงินนำส่ง</a:t>
            </a:r>
            <a:endParaRPr lang="th-TH" sz="2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3946088" y="3695981"/>
            <a:ext cx="6290956" cy="128487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</a:t>
            </a:r>
            <a:r>
              <a:rPr lang="th-TH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</a:t>
            </a:r>
            <a:r>
              <a:rPr lang="en-US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_RX / </a:t>
            </a:r>
            <a:r>
              <a:rPr lang="th-TH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นส</a:t>
            </a:r>
            <a:r>
              <a:rPr lang="en-US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02-1 (</a:t>
            </a:r>
            <a:r>
              <a:rPr lang="en-US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R2</a:t>
            </a:r>
            <a:r>
              <a:rPr lang="th-TH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6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6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บัญชีพักเงินนำส่ง </a:t>
            </a:r>
          </a:p>
          <a:p>
            <a:pPr>
              <a:defRPr/>
            </a:pPr>
            <a:r>
              <a:rPr lang="th-TH" sz="26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บัญชีเงินสดในมือ </a:t>
            </a:r>
          </a:p>
        </p:txBody>
      </p:sp>
      <p:sp>
        <p:nvSpPr>
          <p:cNvPr id="10" name="รูปห้าเหลี่ยม 9"/>
          <p:cNvSpPr/>
          <p:nvPr/>
        </p:nvSpPr>
        <p:spPr>
          <a:xfrm>
            <a:off x="2315564" y="3876414"/>
            <a:ext cx="1548196" cy="955628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</a:t>
            </a:r>
          </a:p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</a:t>
            </a: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3944398" y="5092274"/>
            <a:ext cx="6328070" cy="1594407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600" b="1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ระบบปรับเพิ่มเงินฝากคลัง </a:t>
            </a:r>
            <a:r>
              <a:rPr lang="th-TH" sz="26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(ประเภทเอกสาร </a:t>
            </a:r>
            <a:r>
              <a:rPr lang="en-US" sz="26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RX</a:t>
            </a:r>
            <a:r>
              <a:rPr lang="th-TH" sz="26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</a:p>
          <a:p>
            <a:r>
              <a:rPr lang="th-TH" sz="26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เดบิต บัญชีเงินฝากคลัง</a:t>
            </a:r>
          </a:p>
          <a:p>
            <a:r>
              <a:rPr lang="th-TH" sz="26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           เครดิต บัญชีรายได้ระหว่างหน่วยงาน </a:t>
            </a:r>
            <a:r>
              <a:rPr lang="en-US" sz="26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</a:t>
            </a:r>
            <a:r>
              <a:rPr lang="th-TH" sz="26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ปรับเพิ่มเงินฝากคลัง</a:t>
            </a:r>
          </a:p>
        </p:txBody>
      </p:sp>
    </p:spTree>
    <p:extLst>
      <p:ext uri="{BB962C8B-B14F-4D97-AF65-F5344CB8AC3E}">
        <p14:creationId xmlns:p14="http://schemas.microsoft.com/office/powerpoint/2010/main" val="392508081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มุมมน 4"/>
          <p:cNvSpPr/>
          <p:nvPr/>
        </p:nvSpPr>
        <p:spPr>
          <a:xfrm>
            <a:off x="4439821" y="1988843"/>
            <a:ext cx="5536584" cy="12848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ZGL_BF / </a:t>
            </a:r>
            <a:r>
              <a:rPr lang="th-TH" sz="2700" b="1" dirty="0" err="1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บช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01 (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BF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บัญชีเบิกเกินส่งคืนรอนำส่ง</a:t>
            </a: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บัญชีรายได้อื่น</a:t>
            </a:r>
          </a:p>
        </p:txBody>
      </p:sp>
      <p:sp>
        <p:nvSpPr>
          <p:cNvPr id="6" name="รูปห้าเหลี่ยม 5"/>
          <p:cNvSpPr/>
          <p:nvPr/>
        </p:nvSpPr>
        <p:spPr>
          <a:xfrm>
            <a:off x="2244175" y="1988845"/>
            <a:ext cx="2016224" cy="1216002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ล้างเบิกเกินส่งฯเป็นรายได้อื่น</a:t>
            </a: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7824192" y="9879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783635" y="1124746"/>
            <a:ext cx="5688632" cy="5230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กรณี บันทึกรับเงินเป็นเบิกเกินส่งคืนในปีงบประมาณก่อน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783638" y="3731288"/>
            <a:ext cx="6408712" cy="537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กรณี ยังไม่ได้บันทึกรับเงินเหลือจ่ายที่ได้รับชดใช้คืนเงินยืม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655846" y="4581130"/>
            <a:ext cx="5536584" cy="128487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ZRP_RB /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นส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01 (</a:t>
            </a:r>
            <a:r>
              <a:rPr lang="en-US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RB</a:t>
            </a:r>
            <a:r>
              <a:rPr lang="th-TH" sz="27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7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บัญชีเงินสด</a:t>
            </a:r>
          </a:p>
          <a:p>
            <a:pPr>
              <a:defRPr/>
            </a:pPr>
            <a:r>
              <a:rPr lang="th-TH" sz="27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บัญชีรายได้อื่น</a:t>
            </a:r>
          </a:p>
        </p:txBody>
      </p:sp>
      <p:sp>
        <p:nvSpPr>
          <p:cNvPr id="14" name="รูปห้าเหลี่ยม 13"/>
          <p:cNvSpPr/>
          <p:nvPr/>
        </p:nvSpPr>
        <p:spPr>
          <a:xfrm>
            <a:off x="2460198" y="4689671"/>
            <a:ext cx="2016224" cy="955628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</a:t>
            </a:r>
          </a:p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รับเงิน</a:t>
            </a:r>
          </a:p>
        </p:txBody>
      </p:sp>
    </p:spTree>
    <p:extLst>
      <p:ext uri="{BB962C8B-B14F-4D97-AF65-F5344CB8AC3E}">
        <p14:creationId xmlns:p14="http://schemas.microsoft.com/office/powerpoint/2010/main" val="414122455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7810463" y="19608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  <p:sp>
        <p:nvSpPr>
          <p:cNvPr id="20" name="สี่เหลี่ยมผืนผ้ามุมมน 19"/>
          <p:cNvSpPr/>
          <p:nvPr/>
        </p:nvSpPr>
        <p:spPr>
          <a:xfrm>
            <a:off x="2207568" y="2178843"/>
            <a:ext cx="7920880" cy="127190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นำส่งเงินที่ ธนาคารกรุงไทย ระบุ “เงินฝากคลัง” (ประเภทเอกสาร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CJ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4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บัญชีค่าใช้จ่ายระหว่างหน่วยงาน - หน่วยงานโอนเงินนอกงบประมาณให้กรมบัญชีกลาง </a:t>
            </a: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   เครดิต บัญชีพักเงินนำส่ง</a:t>
            </a:r>
            <a:endParaRPr lang="th-TH" sz="2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4" name="สี่เหลี่ยมผืนผ้ามุมมน 23"/>
          <p:cNvSpPr/>
          <p:nvPr/>
        </p:nvSpPr>
        <p:spPr>
          <a:xfrm>
            <a:off x="3844906" y="3645027"/>
            <a:ext cx="6290956" cy="128487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</a:t>
            </a:r>
            <a:r>
              <a:rPr lang="th-TH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</a:t>
            </a:r>
            <a:r>
              <a:rPr lang="en-US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_RX / </a:t>
            </a:r>
            <a:r>
              <a:rPr lang="th-TH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นส</a:t>
            </a:r>
            <a:r>
              <a:rPr lang="en-US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02-1 (</a:t>
            </a:r>
            <a:r>
              <a:rPr lang="en-US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R2</a:t>
            </a:r>
            <a:r>
              <a:rPr lang="th-TH" sz="26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2600" b="1" kern="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6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บัญชีพักเงินนำส่ง </a:t>
            </a:r>
          </a:p>
          <a:p>
            <a:pPr>
              <a:defRPr/>
            </a:pPr>
            <a:r>
              <a:rPr lang="th-TH" sz="26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บัญชีเงินสดในมือ </a:t>
            </a:r>
          </a:p>
        </p:txBody>
      </p:sp>
      <p:sp>
        <p:nvSpPr>
          <p:cNvPr id="25" name="รูปห้าเหลี่ยม 24"/>
          <p:cNvSpPr/>
          <p:nvPr/>
        </p:nvSpPr>
        <p:spPr>
          <a:xfrm>
            <a:off x="2214382" y="3825459"/>
            <a:ext cx="1548196" cy="955628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</a:t>
            </a:r>
          </a:p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นำส่งเงิน</a:t>
            </a:r>
          </a:p>
        </p:txBody>
      </p:sp>
      <p:sp>
        <p:nvSpPr>
          <p:cNvPr id="26" name="สี่เหลี่ยมผืนผ้ามุมมน 25"/>
          <p:cNvSpPr/>
          <p:nvPr/>
        </p:nvSpPr>
        <p:spPr>
          <a:xfrm>
            <a:off x="3843214" y="5041320"/>
            <a:ext cx="6328070" cy="1594407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600" b="1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ระบบปรับเพิ่มเงินฝากคลัง </a:t>
            </a:r>
            <a:r>
              <a:rPr lang="th-TH" sz="26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(ประเภทเอกสาร </a:t>
            </a:r>
            <a:r>
              <a:rPr lang="en-US" sz="26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RX</a:t>
            </a:r>
            <a:r>
              <a:rPr lang="th-TH" sz="26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</a:p>
          <a:p>
            <a:r>
              <a:rPr lang="th-TH" sz="26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เดบิต บัญชีเงินฝากคลัง</a:t>
            </a:r>
          </a:p>
          <a:p>
            <a:r>
              <a:rPr lang="th-TH" sz="26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           เครดิต บัญชีรายได้ระหว่างหน่วยงาน </a:t>
            </a:r>
            <a:r>
              <a:rPr lang="en-US" sz="26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</a:t>
            </a:r>
            <a:r>
              <a:rPr lang="th-TH" sz="26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ปรับเพิ่มเงินฝากคลัง</a:t>
            </a: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2774549" y="1296873"/>
            <a:ext cx="6408712" cy="537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กรณี ยังไม่ได้บันทึกรับเงินเหลือจ่ายที่ได้รับชดใช้คืนเงินยืม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24312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กลุ่ม 33"/>
          <p:cNvGrpSpPr>
            <a:grpSpLocks/>
          </p:cNvGrpSpPr>
          <p:nvPr/>
        </p:nvGrpSpPr>
        <p:grpSpPr bwMode="auto">
          <a:xfrm>
            <a:off x="2109792" y="176214"/>
            <a:ext cx="7851775" cy="2511921"/>
            <a:chOff x="590994" y="-10633"/>
            <a:chExt cx="7852588" cy="2401717"/>
          </a:xfrm>
        </p:grpSpPr>
        <p:pic>
          <p:nvPicPr>
            <p:cNvPr id="29721" name="รูปภาพ 24" descr="tHiMkvFFxyrz4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918"/>
            <a:stretch>
              <a:fillRect/>
            </a:stretch>
          </p:blipFill>
          <p:spPr bwMode="auto">
            <a:xfrm>
              <a:off x="590994" y="-10633"/>
              <a:ext cx="7852588" cy="2401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2" name="สี่เหลี่ยมผืนผ้า 30"/>
            <p:cNvSpPr>
              <a:spLocks noChangeArrowheads="1"/>
            </p:cNvSpPr>
            <p:nvPr/>
          </p:nvSpPr>
          <p:spPr bwMode="auto">
            <a:xfrm>
              <a:off x="1952623" y="247650"/>
              <a:ext cx="4981577" cy="493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บัญชีลูกหนี้เงินยืมในงบประมาณ (1102010101)</a:t>
              </a:r>
            </a:p>
          </p:txBody>
        </p:sp>
        <p:sp>
          <p:nvSpPr>
            <p:cNvPr id="29723" name="สี่เหลี่ยมผืนผ้า 32"/>
            <p:cNvSpPr>
              <a:spLocks noChangeArrowheads="1"/>
            </p:cNvSpPr>
            <p:nvPr/>
          </p:nvSpPr>
          <p:spPr bwMode="auto">
            <a:xfrm>
              <a:off x="2238373" y="1266825"/>
              <a:ext cx="5257802" cy="50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บัญชีลูกหนี้เงินยืมนอกงบประมาณ (1102010102)</a:t>
              </a:r>
              <a:endParaRPr lang="en-US" sz="2799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9699" name="กลุ่ม 36"/>
          <p:cNvGrpSpPr>
            <a:grpSpLocks/>
          </p:cNvGrpSpPr>
          <p:nvPr/>
        </p:nvGrpSpPr>
        <p:grpSpPr bwMode="auto">
          <a:xfrm>
            <a:off x="1846263" y="2241556"/>
            <a:ext cx="8945562" cy="1939925"/>
            <a:chOff x="58640" y="1822120"/>
            <a:chExt cx="8944649" cy="1940254"/>
          </a:xfrm>
        </p:grpSpPr>
        <p:grpSp>
          <p:nvGrpSpPr>
            <p:cNvPr id="29716" name="กลุ่ม 15"/>
            <p:cNvGrpSpPr>
              <a:grpSpLocks/>
            </p:cNvGrpSpPr>
            <p:nvPr/>
          </p:nvGrpSpPr>
          <p:grpSpPr bwMode="auto">
            <a:xfrm>
              <a:off x="1104898" y="2266950"/>
              <a:ext cx="7898391" cy="1495424"/>
              <a:chOff x="304799" y="6459"/>
              <a:chExt cx="4222529" cy="957825"/>
            </a:xfrm>
          </p:grpSpPr>
          <p:sp>
            <p:nvSpPr>
              <p:cNvPr id="17" name="สี่เหลี่ยมมุมมน 16"/>
              <p:cNvSpPr/>
              <p:nvPr/>
            </p:nvSpPr>
            <p:spPr>
              <a:xfrm>
                <a:off x="304690" y="6296"/>
                <a:ext cx="3590430" cy="957988"/>
              </a:xfrm>
              <a:prstGeom prst="roundRect">
                <a:avLst/>
              </a:prstGeom>
              <a:solidFill>
                <a:srgbClr val="E7B5F5">
                  <a:alpha val="89804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สี่เหลี่ยมมุมมน 5"/>
              <p:cNvSpPr/>
              <p:nvPr/>
            </p:nvSpPr>
            <p:spPr>
              <a:xfrm>
                <a:off x="349667" y="51042"/>
                <a:ext cx="4177661" cy="82578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/>
              </a:p>
            </p:txBody>
          </p:sp>
        </p:grpSp>
        <p:sp>
          <p:nvSpPr>
            <p:cNvPr id="12" name="สี่เหลี่ยมผืนผ้า 11"/>
            <p:cNvSpPr/>
            <p:nvPr/>
          </p:nvSpPr>
          <p:spPr>
            <a:xfrm>
              <a:off x="1205561" y="1822120"/>
              <a:ext cx="6933386" cy="1913376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endParaRPr lang="th-TH" sz="32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ยอดคงเหลือของบัญชีลูกหนี้เงินยืมในงบประมาณ </a:t>
              </a: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และบัญชีลูกหนี้เงินยืมนอกงบประมาณ ณ วันที่ ๓๐ กันยายน ๒๕๖๑ </a:t>
              </a:r>
            </a:p>
            <a:p>
              <a:pPr>
                <a:defRPr/>
              </a:pPr>
              <a:r>
                <a:rPr lang="th-TH" sz="2799" dirty="0">
                  <a:latin typeface="TH SarabunPSK" pitchFamily="34" charset="-34"/>
                  <a:cs typeface="TH SarabunPSK" pitchFamily="34" charset="-34"/>
                </a:rPr>
                <a:t>ตรงกับสรุปรายการสัญญาการยืมเงินที่ยังไม่ส่งใช้ใบสำคัญ</a:t>
              </a:r>
              <a:endParaRPr lang="th-TH" sz="2799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9718" name="รูปภาพ 18" descr="tb-16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58640" y="260273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0" name="กลุ่ม 19"/>
          <p:cNvGrpSpPr>
            <a:grpSpLocks/>
          </p:cNvGrpSpPr>
          <p:nvPr/>
        </p:nvGrpSpPr>
        <p:grpSpPr bwMode="auto">
          <a:xfrm>
            <a:off x="1662115" y="4381502"/>
            <a:ext cx="2049462" cy="2028825"/>
            <a:chOff x="496276" y="4964591"/>
            <a:chExt cx="1743407" cy="1819957"/>
          </a:xfrm>
        </p:grpSpPr>
        <p:grpSp>
          <p:nvGrpSpPr>
            <p:cNvPr id="29712" name="กลุ่ม 20"/>
            <p:cNvGrpSpPr>
              <a:grpSpLocks/>
            </p:cNvGrpSpPr>
            <p:nvPr/>
          </p:nvGrpSpPr>
          <p:grpSpPr bwMode="auto">
            <a:xfrm>
              <a:off x="496276" y="5021553"/>
              <a:ext cx="1743407" cy="1762995"/>
              <a:chOff x="496276" y="5021553"/>
              <a:chExt cx="1743407" cy="1762995"/>
            </a:xfrm>
          </p:grpSpPr>
          <p:pic>
            <p:nvPicPr>
              <p:cNvPr id="29714" name="รูปภาพ 22" descr="facebook-ads-relevance-score-1024x536.jp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88" t="5423" r="32500" b="40845"/>
              <a:stretch>
                <a:fillRect/>
              </a:stretch>
            </p:blipFill>
            <p:spPr bwMode="auto">
              <a:xfrm>
                <a:off x="496276" y="5021553"/>
                <a:ext cx="1743407" cy="1762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5" name="สี่เหลี่ยมผืนผ้า 23"/>
              <p:cNvSpPr>
                <a:spLocks noChangeArrowheads="1"/>
              </p:cNvSpPr>
              <p:nvPr/>
            </p:nvSpPr>
            <p:spPr bwMode="auto">
              <a:xfrm>
                <a:off x="1480664" y="5163168"/>
                <a:ext cx="624583" cy="4158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29713" name="สี่เหลี่ยมผืนผ้า 21"/>
            <p:cNvSpPr>
              <a:spLocks noChangeArrowheads="1"/>
            </p:cNvSpPr>
            <p:nvPr/>
          </p:nvSpPr>
          <p:spPr bwMode="auto">
            <a:xfrm>
              <a:off x="1367979" y="4964591"/>
              <a:ext cx="871704" cy="868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solidFill>
                    <a:srgbClr val="C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50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solidFill>
                    <a:srgbClr val="C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คะแนน</a:t>
              </a:r>
            </a:p>
          </p:txBody>
        </p:sp>
      </p:grpSp>
      <p:grpSp>
        <p:nvGrpSpPr>
          <p:cNvPr id="29701" name="กลุ่ม 8"/>
          <p:cNvGrpSpPr>
            <a:grpSpLocks/>
          </p:cNvGrpSpPr>
          <p:nvPr/>
        </p:nvGrpSpPr>
        <p:grpSpPr bwMode="auto">
          <a:xfrm>
            <a:off x="3471867" y="4541842"/>
            <a:ext cx="6354762" cy="1785937"/>
            <a:chOff x="1290968" y="4490876"/>
            <a:chExt cx="6354868" cy="1786264"/>
          </a:xfrm>
        </p:grpSpPr>
        <p:grpSp>
          <p:nvGrpSpPr>
            <p:cNvPr id="29705" name="กลุ่ม 35"/>
            <p:cNvGrpSpPr>
              <a:grpSpLocks/>
            </p:cNvGrpSpPr>
            <p:nvPr/>
          </p:nvGrpSpPr>
          <p:grpSpPr bwMode="auto">
            <a:xfrm>
              <a:off x="1290968" y="4490876"/>
              <a:ext cx="6215945" cy="1476440"/>
              <a:chOff x="1143000" y="4006423"/>
              <a:chExt cx="6215945" cy="1476440"/>
            </a:xfrm>
          </p:grpSpPr>
          <p:grpSp>
            <p:nvGrpSpPr>
              <p:cNvPr id="29708" name="กลุ่ม 24"/>
              <p:cNvGrpSpPr>
                <a:grpSpLocks/>
              </p:cNvGrpSpPr>
              <p:nvPr/>
            </p:nvGrpSpPr>
            <p:grpSpPr bwMode="auto">
              <a:xfrm>
                <a:off x="1397339" y="4419599"/>
                <a:ext cx="5961606" cy="1063264"/>
                <a:chOff x="349472" y="2863452"/>
                <a:chExt cx="4179655" cy="1996929"/>
              </a:xfrm>
            </p:grpSpPr>
            <p:sp>
              <p:nvSpPr>
                <p:cNvPr id="29" name="สี่เหลี่ยมมุมมน 28"/>
                <p:cNvSpPr/>
                <p:nvPr/>
              </p:nvSpPr>
              <p:spPr>
                <a:xfrm>
                  <a:off x="517301" y="3008914"/>
                  <a:ext cx="4011280" cy="1851852"/>
                </a:xfrm>
                <a:prstGeom prst="roundRect">
                  <a:avLst/>
                </a:prstGeom>
                <a:solidFill>
                  <a:srgbClr val="C590EC">
                    <a:alpha val="49804"/>
                  </a:srgb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6">
                    <a:alpha val="90000"/>
                    <a:hueOff val="0"/>
                    <a:satOff val="0"/>
                    <a:lumOff val="0"/>
                    <a:alphaOff val="-40000"/>
                  </a:schemeClr>
                </a:fillRef>
                <a:effectRef idx="0">
                  <a:schemeClr val="accent6">
                    <a:alpha val="90000"/>
                    <a:hueOff val="0"/>
                    <a:satOff val="0"/>
                    <a:lumOff val="0"/>
                    <a:alphaOff val="-4000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0" name="สี่เหลี่ยมมุมมน 5"/>
                <p:cNvSpPr/>
                <p:nvPr/>
              </p:nvSpPr>
              <p:spPr>
                <a:xfrm>
                  <a:off x="349237" y="2862795"/>
                  <a:ext cx="4177118" cy="82602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161291" tIns="0" rIns="161291" bIns="0" spcCol="1270" anchor="ctr"/>
                <a:lstStyle/>
                <a:p>
                  <a:pPr defTabSz="1378025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th-TH" sz="3101"/>
                </a:p>
              </p:txBody>
            </p:sp>
          </p:grpSp>
          <p:sp>
            <p:nvSpPr>
              <p:cNvPr id="29709" name="สี่เหลี่ยมผืนผ้า 26"/>
              <p:cNvSpPr>
                <a:spLocks noChangeArrowheads="1"/>
              </p:cNvSpPr>
              <p:nvPr/>
            </p:nvSpPr>
            <p:spPr bwMode="auto">
              <a:xfrm>
                <a:off x="1143000" y="4006423"/>
                <a:ext cx="6153151" cy="1030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สิ่งที่ต้องจัดทำ</a:t>
                </a:r>
                <a:r>
                  <a:rPr lang="en-US" sz="3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  สรุปสัญญาการยืมเงินที่ยังไม่ส่งใช้ใบสำคัญ</a:t>
                </a:r>
                <a:endParaRPr lang="en-US" sz="2799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pic>
          <p:nvPicPr>
            <p:cNvPr id="29706" name="รูปภาพ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95740">
              <a:off x="5903933" y="5515936"/>
              <a:ext cx="761204" cy="761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7" name="รูปภาพ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92551">
              <a:off x="6926980" y="5470174"/>
              <a:ext cx="718856" cy="71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702" name="รูปภาพ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12" b="75360"/>
          <a:stretch>
            <a:fillRect/>
          </a:stretch>
        </p:blipFill>
        <p:spPr bwMode="auto">
          <a:xfrm>
            <a:off x="1522419" y="820744"/>
            <a:ext cx="1536701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รูปภาพ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12" b="75360"/>
          <a:stretch>
            <a:fillRect/>
          </a:stretch>
        </p:blipFill>
        <p:spPr bwMode="auto">
          <a:xfrm>
            <a:off x="9140825" y="358778"/>
            <a:ext cx="153670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Heptagon 35"/>
          <p:cNvSpPr/>
          <p:nvPr/>
        </p:nvSpPr>
        <p:spPr>
          <a:xfrm>
            <a:off x="1789118" y="107954"/>
            <a:ext cx="987425" cy="407988"/>
          </a:xfrm>
          <a:prstGeom prst="heptagon">
            <a:avLst/>
          </a:prstGeom>
          <a:ln>
            <a:solidFill>
              <a:srgbClr val="9900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1.1.4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6196167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4823853" y="2186055"/>
            <a:ext cx="5416500" cy="1372119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ZRP_RA/RB </a:t>
            </a:r>
            <a:r>
              <a:rPr lang="th-TH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/ นส 01 (</a:t>
            </a: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RA/RB)</a:t>
            </a:r>
            <a:endParaRPr lang="th-TH" sz="2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บัญชีเงินสดในมือ </a:t>
            </a: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เครดิตรายได้เงินเหลือจ่ายปีเก่า / รายได้อื่น</a:t>
            </a: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4799857" y="3789041"/>
            <a:ext cx="5437424" cy="252028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ZRP_R1/ZRP_R2_RX 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 นส 02-1 (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R1)/(R2)</a:t>
            </a:r>
            <a:endParaRPr lang="th-TH" sz="2400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บัญชีพักเงินนำส่ง </a:t>
            </a:r>
          </a:p>
          <a:p>
            <a:pPr>
              <a:defRPr/>
            </a:pPr>
            <a:r>
              <a:rPr lang="th-TH" sz="2400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     เครดิต บัญชีเงินสดในมือ </a:t>
            </a:r>
          </a:p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ปรับเพิ่มเงินฝากคลัง </a:t>
            </a:r>
            <a:r>
              <a:rPr lang="th-TH" sz="2400" b="1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กรณีลูกหนี้เงินนอกงบประมาณ</a:t>
            </a:r>
          </a:p>
          <a:p>
            <a:r>
              <a:rPr lang="th-TH" sz="24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เดบิต เงินฝากคลัง</a:t>
            </a:r>
          </a:p>
          <a:p>
            <a:r>
              <a:rPr lang="th-TH" sz="24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           เครดิต รายได้ระหว่างหน่วยงาน </a:t>
            </a:r>
            <a:r>
              <a:rPr lang="en-US" sz="24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</a:t>
            </a:r>
            <a:r>
              <a:rPr lang="th-TH" sz="240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ปรับเพิ่มเงินฝากคลัง</a:t>
            </a:r>
          </a:p>
        </p:txBody>
      </p:sp>
      <p:sp>
        <p:nvSpPr>
          <p:cNvPr id="11" name="รูปห้าเหลี่ยม 10"/>
          <p:cNvSpPr/>
          <p:nvPr/>
        </p:nvSpPr>
        <p:spPr>
          <a:xfrm>
            <a:off x="4058194" y="2454216"/>
            <a:ext cx="678779" cy="489172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</a:p>
        </p:txBody>
      </p:sp>
      <p:sp>
        <p:nvSpPr>
          <p:cNvPr id="12" name="รูปห้าเหลี่ยม 11"/>
          <p:cNvSpPr/>
          <p:nvPr/>
        </p:nvSpPr>
        <p:spPr>
          <a:xfrm>
            <a:off x="3983971" y="4559756"/>
            <a:ext cx="711368" cy="489426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</a:t>
            </a: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1873956" y="1161060"/>
            <a:ext cx="6238274" cy="53797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defRPr/>
            </a:pPr>
            <a:r>
              <a:rPr lang="th-TH" alt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สาเหตุ </a:t>
            </a:r>
            <a:r>
              <a:rPr lang="en-US" alt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</a:t>
            </a:r>
            <a:r>
              <a:rPr lang="th-TH" alt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ลูกหนี้ส่งใช้เงินสดปีก่อน แต่ยังไม่ได้บันทึกล้างเงินยืม</a:t>
            </a: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8184238" y="1130571"/>
            <a:ext cx="1728192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" name="ดาว 7 แฉก 20"/>
          <p:cNvSpPr/>
          <p:nvPr/>
        </p:nvSpPr>
        <p:spPr>
          <a:xfrm>
            <a:off x="1873954" y="1904149"/>
            <a:ext cx="1978556" cy="1710290"/>
          </a:xfrm>
          <a:prstGeom prst="star7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kern="0" dirty="0">
                <a:latin typeface="Angsana New" panose="02020603050405020304" pitchFamily="18" charset="-34"/>
                <a:cs typeface="Angsana New" panose="02020603050405020304" pitchFamily="18" charset="-34"/>
              </a:rPr>
              <a:t>ส่งใช้เป็นเงินสด</a:t>
            </a: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7810463" y="19608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บัญชีลูกหนี้เงินยืม</a:t>
            </a:r>
          </a:p>
        </p:txBody>
      </p:sp>
    </p:spTree>
    <p:extLst>
      <p:ext uri="{BB962C8B-B14F-4D97-AF65-F5344CB8AC3E}">
        <p14:creationId xmlns:p14="http://schemas.microsoft.com/office/powerpoint/2010/main" val="14279771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4921052" y="149893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  <p:pic>
        <p:nvPicPr>
          <p:cNvPr id="7" name="Picture 2" descr="ผลการค้นหารูปภาพสำหรับ จัดซื้อจัดจ้า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4" y="141277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4" name="Picture 2" descr="ผลการค้นหารูปภาพสำหรับ โอน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030" y="3276508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6" name="Picture 4" descr="ผลการค้นหารูปภาพสำหรับ บริจาค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612" y="1473843"/>
            <a:ext cx="2823758" cy="259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มุมมน 8"/>
          <p:cNvSpPr/>
          <p:nvPr/>
        </p:nvSpPr>
        <p:spPr>
          <a:xfrm>
            <a:off x="8472268" y="3356997"/>
            <a:ext cx="936104" cy="64807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Donate</a:t>
            </a:r>
          </a:p>
        </p:txBody>
      </p:sp>
      <p:sp>
        <p:nvSpPr>
          <p:cNvPr id="10" name="วงรี 9"/>
          <p:cNvSpPr/>
          <p:nvPr/>
        </p:nvSpPr>
        <p:spPr>
          <a:xfrm>
            <a:off x="3431710" y="943610"/>
            <a:ext cx="792088" cy="7200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72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  <a:endParaRPr lang="en-US" sz="72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8760301" y="4080427"/>
            <a:ext cx="792088" cy="72008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72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3</a:t>
            </a:r>
            <a:endParaRPr lang="en-US" sz="72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4212636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2322047"/>
              </p:ext>
            </p:extLst>
          </p:nvPr>
        </p:nvGraphicFramePr>
        <p:xfrm>
          <a:off x="3452799" y="1000111"/>
          <a:ext cx="550072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5"/>
          <p:cNvSpPr/>
          <p:nvPr/>
        </p:nvSpPr>
        <p:spPr>
          <a:xfrm>
            <a:off x="1703394" y="1047751"/>
            <a:ext cx="2917825" cy="1285875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itchFamily="18" charset="-34"/>
                <a:cs typeface="AngsanaUPC" pitchFamily="18" charset="-34"/>
              </a:rPr>
              <a:t>เดบิต  </a:t>
            </a:r>
            <a:r>
              <a:rPr lang="th-TH" sz="24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พักสินทรัพย์</a:t>
            </a:r>
          </a:p>
          <a:p>
            <a:pPr>
              <a:defRPr/>
            </a:pP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itchFamily="18" charset="-34"/>
                <a:cs typeface="AngsanaUPC" pitchFamily="18" charset="-34"/>
              </a:rPr>
              <a:t>    เครดิต  เจ้าหนี้การค้า-</a:t>
            </a:r>
          </a:p>
          <a:p>
            <a:pPr>
              <a:defRPr/>
            </a:pP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itchFamily="18" charset="-34"/>
                <a:cs typeface="AngsanaUPC" pitchFamily="18" charset="-34"/>
              </a:rPr>
              <a:t>                 บุคคลภายนอก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" name="Rounded Rectangle 6"/>
          <p:cNvSpPr/>
          <p:nvPr/>
        </p:nvSpPr>
        <p:spPr>
          <a:xfrm>
            <a:off x="7453318" y="1143001"/>
            <a:ext cx="3071812" cy="1285875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itchFamily="18" charset="-34"/>
                <a:cs typeface="AngsanaUPC" pitchFamily="18" charset="-34"/>
              </a:rPr>
              <a:t>เดบิต  </a:t>
            </a:r>
            <a:r>
              <a:rPr lang="th-TH" sz="24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พักสินทรัพย์</a:t>
            </a:r>
          </a:p>
          <a:p>
            <a:pPr algn="ctr">
              <a:defRPr/>
            </a:pP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itchFamily="18" charset="-34"/>
                <a:cs typeface="AngsanaUPC" pitchFamily="18" charset="-34"/>
              </a:rPr>
              <a:t>   เครดิต  รับสินค้า/ใบสำคัญ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Rounded Rectangle 7"/>
          <p:cNvSpPr/>
          <p:nvPr/>
        </p:nvSpPr>
        <p:spPr>
          <a:xfrm>
            <a:off x="2355851" y="3071813"/>
            <a:ext cx="3095625" cy="128587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itchFamily="18" charset="-34"/>
                <a:cs typeface="AngsanaUPC" pitchFamily="18" charset="-34"/>
              </a:rPr>
              <a:t>เดบิต  </a:t>
            </a:r>
            <a:r>
              <a:rPr lang="th-TH" sz="24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พักสินทรัพย์</a:t>
            </a:r>
          </a:p>
          <a:p>
            <a:pPr>
              <a:defRPr/>
            </a:pP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itchFamily="18" charset="-34"/>
                <a:cs typeface="AngsanaUPC" pitchFamily="18" charset="-34"/>
              </a:rPr>
              <a:t>    เครดิต  เจ้าหนี้อื่น-</a:t>
            </a:r>
          </a:p>
          <a:p>
            <a:pPr>
              <a:defRPr/>
            </a:pP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itchFamily="18" charset="-34"/>
                <a:cs typeface="AngsanaUPC" pitchFamily="18" charset="-34"/>
              </a:rPr>
              <a:t>                 บุคคลภายนอก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8" name="Rounded Rectangle 9"/>
          <p:cNvSpPr/>
          <p:nvPr/>
        </p:nvSpPr>
        <p:spPr>
          <a:xfrm>
            <a:off x="5151256" y="5229202"/>
            <a:ext cx="4604122" cy="1416050"/>
          </a:xfrm>
          <a:prstGeom prst="roundRect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F-04</a:t>
            </a:r>
            <a:r>
              <a:rPr lang="th-TH" sz="2799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(</a:t>
            </a:r>
            <a:r>
              <a:rPr lang="en-US" sz="2799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AA</a:t>
            </a:r>
            <a:r>
              <a:rPr lang="th-TH" sz="2799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) </a:t>
            </a:r>
            <a:r>
              <a:rPr lang="en-US" sz="2799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/</a:t>
            </a:r>
            <a:r>
              <a:rPr lang="th-TH" sz="2799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สท 13 (</a:t>
            </a:r>
            <a:r>
              <a:rPr lang="en-US" sz="2799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AA</a:t>
            </a:r>
            <a:r>
              <a:rPr lang="th-TH" sz="2799" b="1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)</a:t>
            </a:r>
          </a:p>
          <a:p>
            <a:pPr>
              <a:defRPr/>
            </a:pPr>
            <a:r>
              <a:rPr lang="th-TH" sz="2799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เดบิต  สินทรัพย์</a:t>
            </a:r>
          </a:p>
          <a:p>
            <a:pPr>
              <a:defRPr/>
            </a:pPr>
            <a:r>
              <a:rPr lang="th-TH" sz="2799" dirty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          เครดิต  พักสินทรัพย์</a:t>
            </a:r>
          </a:p>
        </p:txBody>
      </p:sp>
      <p:sp>
        <p:nvSpPr>
          <p:cNvPr id="9" name="ลูกศรขวาท้ายบาก 8"/>
          <p:cNvSpPr/>
          <p:nvPr/>
        </p:nvSpPr>
        <p:spPr>
          <a:xfrm>
            <a:off x="2135563" y="5029307"/>
            <a:ext cx="2808312" cy="163108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รหัสสินทรัพย์</a:t>
            </a:r>
          </a:p>
          <a:p>
            <a:pPr algn="ctr">
              <a:defRPr/>
            </a:pPr>
            <a:r>
              <a:rPr lang="en-US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AS01</a:t>
            </a: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/</a:t>
            </a:r>
            <a:r>
              <a:rPr lang="th-TH" sz="2799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สท 01</a:t>
            </a:r>
            <a:endParaRPr lang="en-US" sz="2799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4921052" y="149893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</p:spTree>
    <p:extLst>
      <p:ext uri="{BB962C8B-B14F-4D97-AF65-F5344CB8AC3E}">
        <p14:creationId xmlns:p14="http://schemas.microsoft.com/office/powerpoint/2010/main" val="33084659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8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661177906"/>
              </p:ext>
            </p:extLst>
          </p:nvPr>
        </p:nvGraphicFramePr>
        <p:xfrm>
          <a:off x="1847537" y="1340774"/>
          <a:ext cx="8569449" cy="12961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9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67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9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1053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บัญชีแยกประเภท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6" marR="91436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ยอดยกมา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6" marR="91436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6" marR="91436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6" marR="91436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ยอดยกไป</a:t>
                      </a:r>
                      <a:endParaRPr lang="th-TH" sz="2800" b="1" dirty="0">
                        <a:solidFill>
                          <a:srgbClr val="0033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6" marR="91436" marT="45710" marB="4571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5091">
                <a:tc>
                  <a:txBody>
                    <a:bodyPr/>
                    <a:lstStyle/>
                    <a:p>
                      <a:pPr algn="ctr"/>
                      <a:r>
                        <a:rPr lang="th-TH" sz="2800" b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พักสินทรัพย์</a:t>
                      </a:r>
                    </a:p>
                  </a:txBody>
                  <a:tcPr marL="91436" marR="91436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200</a:t>
                      </a:r>
                    </a:p>
                  </a:txBody>
                  <a:tcPr marL="91436" marR="91436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0" dirty="0">
                          <a:latin typeface="Angsana New" pitchFamily="18" charset="-34"/>
                          <a:cs typeface="Angsana New" pitchFamily="18" charset="-34"/>
                        </a:rPr>
                        <a:t>150</a:t>
                      </a:r>
                    </a:p>
                  </a:txBody>
                  <a:tcPr marL="91436" marR="91436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Angsana New" pitchFamily="18" charset="-34"/>
                          <a:cs typeface="Angsana New" pitchFamily="18" charset="-34"/>
                        </a:rPr>
                        <a:t>180</a:t>
                      </a:r>
                      <a:endParaRPr lang="th-TH" sz="28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6" marR="91436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170</a:t>
                      </a:r>
                      <a:endParaRPr lang="th-TH" sz="28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6" marR="91436" marT="45710" marB="4571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8"/>
          <p:cNvSpPr/>
          <p:nvPr/>
        </p:nvSpPr>
        <p:spPr>
          <a:xfrm>
            <a:off x="2927648" y="6169221"/>
            <a:ext cx="6624736" cy="549503"/>
          </a:xfrm>
          <a:prstGeom prst="rect">
            <a:avLst/>
          </a:prstGeom>
          <a:ln w="38100"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dirty="0">
                <a:latin typeface="Angsana New" pitchFamily="18" charset="-34"/>
                <a:cs typeface="Angsana New" pitchFamily="18" charset="-34"/>
              </a:rPr>
              <a:t>ไม่บันทึกล้างบัญชีพักเป็นสินทรัพย์ หรือค่าใช้จ่าย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6672064" y="18480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  <p:sp>
        <p:nvSpPr>
          <p:cNvPr id="7" name="Snip Same Side Corner Rectangle 23"/>
          <p:cNvSpPr/>
          <p:nvPr/>
        </p:nvSpPr>
        <p:spPr bwMode="auto">
          <a:xfrm>
            <a:off x="7176122" y="2841654"/>
            <a:ext cx="1536206" cy="947388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ลดลง</a:t>
            </a:r>
          </a:p>
        </p:txBody>
      </p:sp>
      <p:sp>
        <p:nvSpPr>
          <p:cNvPr id="8" name="Snip Same Side Corner Rectangle 23"/>
          <p:cNvSpPr/>
          <p:nvPr/>
        </p:nvSpPr>
        <p:spPr bwMode="auto">
          <a:xfrm>
            <a:off x="5209490" y="2841653"/>
            <a:ext cx="1822620" cy="885831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เพิ่มขึ้น</a:t>
            </a:r>
          </a:p>
        </p:txBody>
      </p:sp>
      <p:sp>
        <p:nvSpPr>
          <p:cNvPr id="10" name="Frame 34"/>
          <p:cNvSpPr/>
          <p:nvPr/>
        </p:nvSpPr>
        <p:spPr bwMode="auto">
          <a:xfrm>
            <a:off x="5302287" y="4894823"/>
            <a:ext cx="1636664" cy="1008763"/>
          </a:xfrm>
          <a:prstGeom prst="foldedCorner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sz="26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การตรวจรับ การขอเบิก</a:t>
            </a:r>
          </a:p>
        </p:txBody>
      </p:sp>
      <p:sp>
        <p:nvSpPr>
          <p:cNvPr id="12" name="Frame 34"/>
          <p:cNvSpPr/>
          <p:nvPr/>
        </p:nvSpPr>
        <p:spPr bwMode="auto">
          <a:xfrm>
            <a:off x="7232131" y="4894826"/>
            <a:ext cx="1561548" cy="1013289"/>
          </a:xfrm>
          <a:prstGeom prst="foldedCorner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6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ล้างสินทรัพย์/</a:t>
            </a:r>
            <a:endParaRPr lang="en-US" sz="260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algn="ctr" eaLnBrk="1" hangingPunct="1">
              <a:defRPr/>
            </a:pPr>
            <a:r>
              <a:rPr lang="th-TH" sz="26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ค่าใช้จ่าย</a:t>
            </a:r>
          </a:p>
        </p:txBody>
      </p:sp>
      <p:sp>
        <p:nvSpPr>
          <p:cNvPr id="13" name="Frame 34"/>
          <p:cNvSpPr/>
          <p:nvPr/>
        </p:nvSpPr>
        <p:spPr bwMode="auto">
          <a:xfrm>
            <a:off x="2712053" y="4022748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ประเภทเอกสาร</a:t>
            </a:r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5329227" y="4022756"/>
            <a:ext cx="1580686" cy="62778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itchFamily="18" charset="-34"/>
              </a:rPr>
              <a:t>WE , K*</a:t>
            </a:r>
            <a:endParaRPr lang="th-TH" sz="2799" b="1" dirty="0">
              <a:solidFill>
                <a:schemeClr val="tx1"/>
              </a:solidFill>
              <a:latin typeface="Angsana New" pitchFamily="18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 bwMode="auto">
          <a:xfrm>
            <a:off x="7232131" y="4022756"/>
            <a:ext cx="1561548" cy="62778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AA , JV</a:t>
            </a:r>
            <a:endParaRPr lang="th-TH" sz="2799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Frame 34"/>
          <p:cNvSpPr/>
          <p:nvPr/>
        </p:nvSpPr>
        <p:spPr bwMode="auto">
          <a:xfrm>
            <a:off x="2712053" y="4931049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รายการ</a:t>
            </a:r>
          </a:p>
        </p:txBody>
      </p:sp>
    </p:spTree>
    <p:extLst>
      <p:ext uri="{BB962C8B-B14F-4D97-AF65-F5344CB8AC3E}">
        <p14:creationId xmlns:p14="http://schemas.microsoft.com/office/powerpoint/2010/main" val="337902743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10"/>
          <p:cNvSpPr/>
          <p:nvPr/>
        </p:nvSpPr>
        <p:spPr>
          <a:xfrm>
            <a:off x="6458883" y="4652968"/>
            <a:ext cx="3309529" cy="792261"/>
          </a:xfrm>
          <a:prstGeom prst="roundRect">
            <a:avLst/>
          </a:prstGeom>
          <a:ln w="28575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วันที่ตรวจรับงาน</a:t>
            </a:r>
          </a:p>
        </p:txBody>
      </p:sp>
      <p:sp>
        <p:nvSpPr>
          <p:cNvPr id="8" name="สี่เหลี่ยมมุมมน 11"/>
          <p:cNvSpPr/>
          <p:nvPr/>
        </p:nvSpPr>
        <p:spPr>
          <a:xfrm>
            <a:off x="6478954" y="5668081"/>
            <a:ext cx="3288267" cy="857266"/>
          </a:xfrm>
          <a:prstGeom prst="roundRect">
            <a:avLst/>
          </a:prstGeom>
          <a:noFill/>
          <a:ln w="28575"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วันที่ </a:t>
            </a:r>
            <a:r>
              <a:rPr lang="en-US" sz="2799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1 </a:t>
            </a:r>
            <a:r>
              <a:rPr lang="th-TH" sz="2799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ของงวดเดือนปัจจุบัน</a:t>
            </a:r>
          </a:p>
        </p:txBody>
      </p:sp>
      <p:sp>
        <p:nvSpPr>
          <p:cNvPr id="11" name="สี่เหลี่ยมมุมมน 15"/>
          <p:cNvSpPr/>
          <p:nvPr/>
        </p:nvSpPr>
        <p:spPr>
          <a:xfrm>
            <a:off x="3287693" y="4594331"/>
            <a:ext cx="2448273" cy="949110"/>
          </a:xfrm>
          <a:prstGeom prst="notch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วันที่เอกสาร</a:t>
            </a:r>
          </a:p>
        </p:txBody>
      </p:sp>
      <p:sp>
        <p:nvSpPr>
          <p:cNvPr id="12" name="สี่เหลี่ยมมุมมน 16"/>
          <p:cNvSpPr/>
          <p:nvPr/>
        </p:nvSpPr>
        <p:spPr>
          <a:xfrm>
            <a:off x="3287693" y="5629809"/>
            <a:ext cx="2448273" cy="935773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วันที่ผ่านรายการ</a:t>
            </a:r>
          </a:p>
        </p:txBody>
      </p:sp>
      <p:sp>
        <p:nvSpPr>
          <p:cNvPr id="15" name="Cloud 20"/>
          <p:cNvSpPr/>
          <p:nvPr/>
        </p:nvSpPr>
        <p:spPr>
          <a:xfrm>
            <a:off x="7350079" y="2122525"/>
            <a:ext cx="2016223" cy="757457"/>
          </a:xfrm>
          <a:prstGeom prst="cloud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ค่าใช้จ่าย</a:t>
            </a:r>
          </a:p>
        </p:txBody>
      </p:sp>
      <p:sp>
        <p:nvSpPr>
          <p:cNvPr id="17" name="Rounded Rectangle 17"/>
          <p:cNvSpPr/>
          <p:nvPr/>
        </p:nvSpPr>
        <p:spPr>
          <a:xfrm>
            <a:off x="2049935" y="3014669"/>
            <a:ext cx="4059684" cy="14254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</a:t>
            </a:r>
          </a:p>
          <a:p>
            <a:pPr>
              <a:defRPr/>
            </a:pP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F-04 (AA)</a:t>
            </a:r>
            <a:r>
              <a:rPr lang="en-US" sz="2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 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สท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13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(AA)</a:t>
            </a:r>
            <a:endParaRPr lang="en-US" sz="24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เดบิต  สินทรัพย์ (ระบุประเภท)</a:t>
            </a:r>
          </a:p>
          <a:p>
            <a:pPr>
              <a:defRPr/>
            </a:pPr>
            <a:r>
              <a:rPr lang="th-TH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   เครดิต  พักสินทรัพย์ (ระบุประเภท)</a:t>
            </a:r>
          </a:p>
          <a:p>
            <a:pPr>
              <a:defRPr/>
            </a:pPr>
            <a:endParaRPr lang="th-TH" sz="2400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Rounded Rectangle 22"/>
          <p:cNvSpPr/>
          <p:nvPr/>
        </p:nvSpPr>
        <p:spPr>
          <a:xfrm>
            <a:off x="6387494" y="3001814"/>
            <a:ext cx="4059684" cy="1435251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</a:t>
            </a:r>
          </a:p>
          <a:p>
            <a:pPr>
              <a:defRPr/>
            </a:pP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F-04 (JV) / </a:t>
            </a:r>
            <a:r>
              <a:rPr lang="th-TH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สท 13 </a:t>
            </a: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(JV)</a:t>
            </a:r>
            <a:endParaRPr lang="en-US" sz="24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เดบิต  ครุภัณฑ์ต่ำกว่าเกณฑ์</a:t>
            </a:r>
            <a:r>
              <a:rPr lang="en-US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/</a:t>
            </a:r>
            <a:r>
              <a:rPr lang="en-US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defRPr/>
            </a:pPr>
            <a:r>
              <a:rPr lang="th-TH" sz="2400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   เครดิต  พักสินทรัพย์ (ระบุประเภท)</a:t>
            </a:r>
          </a:p>
          <a:p>
            <a:pPr>
              <a:defRPr/>
            </a:pPr>
            <a:endParaRPr lang="th-TH" sz="2400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วงรี 9"/>
          <p:cNvSpPr/>
          <p:nvPr/>
        </p:nvSpPr>
        <p:spPr>
          <a:xfrm>
            <a:off x="1847530" y="1268765"/>
            <a:ext cx="6768752" cy="547688"/>
          </a:xfrm>
          <a:prstGeom prst="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32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ไม่ล้างบัญชีพักสินทรัพย์ของเดือนก่อนที่</a:t>
            </a:r>
            <a:r>
              <a:rPr lang="th-TH" sz="3200" b="1" u="sng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ปิดงวดแล้ว</a:t>
            </a:r>
            <a:endParaRPr lang="th-TH" sz="3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6672064" y="184805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8718989" y="1262740"/>
            <a:ext cx="1728192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ปีปัจจุบัน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Cloud 20"/>
          <p:cNvSpPr/>
          <p:nvPr/>
        </p:nvSpPr>
        <p:spPr>
          <a:xfrm>
            <a:off x="3071667" y="2122525"/>
            <a:ext cx="2016223" cy="757457"/>
          </a:xfrm>
          <a:prstGeom prst="cloud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</p:spTree>
    <p:extLst>
      <p:ext uri="{BB962C8B-B14F-4D97-AF65-F5344CB8AC3E}">
        <p14:creationId xmlns:p14="http://schemas.microsoft.com/office/powerpoint/2010/main" val="186148707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59634" y="4847036"/>
            <a:ext cx="308372" cy="845343"/>
          </a:xfrm>
          <a:prstGeom prst="rect">
            <a:avLst/>
          </a:prstGeom>
          <a:solidFill>
            <a:srgbClr val="F4E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9939" name="Group 26"/>
          <p:cNvGrpSpPr>
            <a:grpSpLocks/>
          </p:cNvGrpSpPr>
          <p:nvPr/>
        </p:nvGrpSpPr>
        <p:grpSpPr bwMode="auto">
          <a:xfrm>
            <a:off x="1549011" y="462381"/>
            <a:ext cx="3682589" cy="1185863"/>
            <a:chOff x="2156219" y="1226894"/>
            <a:chExt cx="1935678" cy="855023"/>
          </a:xfrm>
        </p:grpSpPr>
        <p:grpSp>
          <p:nvGrpSpPr>
            <p:cNvPr id="39969" name="Group 28"/>
            <p:cNvGrpSpPr>
              <a:grpSpLocks/>
            </p:cNvGrpSpPr>
            <p:nvPr/>
          </p:nvGrpSpPr>
          <p:grpSpPr bwMode="auto">
            <a:xfrm>
              <a:off x="2156219" y="1226894"/>
              <a:ext cx="1935678" cy="855023"/>
              <a:chOff x="4488873" y="2481943"/>
              <a:chExt cx="3206337" cy="1757548"/>
            </a:xfrm>
          </p:grpSpPr>
          <p:pic>
            <p:nvPicPr>
              <p:cNvPr id="39971" name="Picture 3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047" t="34117" r="23180" b="36407"/>
              <a:stretch>
                <a:fillRect/>
              </a:stretch>
            </p:blipFill>
            <p:spPr bwMode="auto">
              <a:xfrm>
                <a:off x="4488873" y="2481943"/>
                <a:ext cx="3206337" cy="1757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Rectangle 37"/>
              <p:cNvSpPr/>
              <p:nvPr/>
            </p:nvSpPr>
            <p:spPr>
              <a:xfrm>
                <a:off x="4584200" y="2660168"/>
                <a:ext cx="3013107" cy="1104644"/>
              </a:xfrm>
              <a:prstGeom prst="rect">
                <a:avLst/>
              </a:prstGeom>
              <a:solidFill>
                <a:srgbClr val="8EC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39970" name="Rectangle 29"/>
            <p:cNvSpPr>
              <a:spLocks noChangeArrowheads="1"/>
            </p:cNvSpPr>
            <p:nvPr/>
          </p:nvSpPr>
          <p:spPr bwMode="auto">
            <a:xfrm>
              <a:off x="2368773" y="1432890"/>
              <a:ext cx="1510575" cy="3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/>
              <a:r>
                <a:rPr lang="th-TH" altLang="th-TH" sz="27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ปรับปรุงสินทรัพย์ของปีก่อน</a:t>
              </a:r>
            </a:p>
          </p:txBody>
        </p:sp>
      </p:grpSp>
      <p:grpSp>
        <p:nvGrpSpPr>
          <p:cNvPr id="39940" name="กลุ่ม 68"/>
          <p:cNvGrpSpPr>
            <a:grpSpLocks/>
          </p:cNvGrpSpPr>
          <p:nvPr/>
        </p:nvGrpSpPr>
        <p:grpSpPr bwMode="auto">
          <a:xfrm rot="-271728">
            <a:off x="4683813" y="325756"/>
            <a:ext cx="1038273" cy="756901"/>
            <a:chOff x="7328687" y="3470227"/>
            <a:chExt cx="2688609" cy="1940840"/>
          </a:xfrm>
        </p:grpSpPr>
        <p:pic>
          <p:nvPicPr>
            <p:cNvPr id="39967" name="รูปภาพ 6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94027">
              <a:off x="7328687" y="3470227"/>
              <a:ext cx="2688609" cy="194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68" name="สี่เหลี่ยมผืนผ้า 67"/>
            <p:cNvSpPr>
              <a:spLocks noChangeArrowheads="1"/>
            </p:cNvSpPr>
            <p:nvPr/>
          </p:nvSpPr>
          <p:spPr bwMode="auto">
            <a:xfrm rot="326511">
              <a:off x="7554497" y="3613510"/>
              <a:ext cx="2147381" cy="1218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/>
              <a:r>
                <a:rPr lang="th-TH" alt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แนวคิด</a:t>
              </a:r>
            </a:p>
          </p:txBody>
        </p:sp>
      </p:grpSp>
      <p:grpSp>
        <p:nvGrpSpPr>
          <p:cNvPr id="39941" name="Group 5"/>
          <p:cNvGrpSpPr>
            <a:grpSpLocks/>
          </p:cNvGrpSpPr>
          <p:nvPr/>
        </p:nvGrpSpPr>
        <p:grpSpPr bwMode="auto">
          <a:xfrm>
            <a:off x="2063558" y="1780043"/>
            <a:ext cx="8296076" cy="3495346"/>
            <a:chOff x="1686276" y="2156361"/>
            <a:chExt cx="9345899" cy="3110002"/>
          </a:xfrm>
        </p:grpSpPr>
        <p:pic>
          <p:nvPicPr>
            <p:cNvPr id="39947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94" b="48831"/>
            <a:stretch>
              <a:fillRect/>
            </a:stretch>
          </p:blipFill>
          <p:spPr bwMode="auto">
            <a:xfrm>
              <a:off x="4689882" y="2280756"/>
              <a:ext cx="700644" cy="71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948" name="Group 7"/>
            <p:cNvGrpSpPr>
              <a:grpSpLocks/>
            </p:cNvGrpSpPr>
            <p:nvPr/>
          </p:nvGrpSpPr>
          <p:grpSpPr bwMode="auto">
            <a:xfrm>
              <a:off x="8382257" y="2257006"/>
              <a:ext cx="700716" cy="713953"/>
              <a:chOff x="8930466" y="5216822"/>
              <a:chExt cx="700716" cy="713953"/>
            </a:xfrm>
          </p:grpSpPr>
          <p:pic>
            <p:nvPicPr>
              <p:cNvPr id="39964" name="Picture 3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988" b="48831"/>
              <a:stretch>
                <a:fillRect/>
              </a:stretch>
            </p:blipFill>
            <p:spPr bwMode="auto">
              <a:xfrm>
                <a:off x="8930466" y="5216822"/>
                <a:ext cx="700716" cy="713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5" name="Picture 3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113" t="16202" r="9764" b="69328"/>
              <a:stretch>
                <a:fillRect/>
              </a:stretch>
            </p:blipFill>
            <p:spPr bwMode="auto">
              <a:xfrm>
                <a:off x="9108667" y="5395669"/>
                <a:ext cx="380011" cy="201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6" name="Picture 4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113" t="16202" r="9764" b="69328"/>
              <a:stretch>
                <a:fillRect/>
              </a:stretch>
            </p:blipFill>
            <p:spPr bwMode="auto">
              <a:xfrm>
                <a:off x="9108667" y="5500879"/>
                <a:ext cx="380011" cy="201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6" name="Rectangle 55"/>
            <p:cNvSpPr/>
            <p:nvPr/>
          </p:nvSpPr>
          <p:spPr>
            <a:xfrm>
              <a:off x="9363661" y="2191287"/>
              <a:ext cx="1144623" cy="849337"/>
            </a:xfrm>
            <a:prstGeom prst="rect">
              <a:avLst/>
            </a:prstGeom>
            <a:solidFill>
              <a:srgbClr val="8DC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3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ทุน</a:t>
              </a:r>
            </a:p>
          </p:txBody>
        </p:sp>
        <p:grpSp>
          <p:nvGrpSpPr>
            <p:cNvPr id="39950" name="Group 4"/>
            <p:cNvGrpSpPr>
              <a:grpSpLocks/>
            </p:cNvGrpSpPr>
            <p:nvPr/>
          </p:nvGrpSpPr>
          <p:grpSpPr bwMode="auto">
            <a:xfrm>
              <a:off x="5390526" y="2186525"/>
              <a:ext cx="5641649" cy="3079838"/>
              <a:chOff x="5390526" y="2186525"/>
              <a:chExt cx="5641649" cy="3079838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5615459" y="2186525"/>
                <a:ext cx="2540078" cy="854099"/>
              </a:xfrm>
              <a:prstGeom prst="rect">
                <a:avLst/>
              </a:prstGeom>
              <a:solidFill>
                <a:srgbClr val="7DEBA2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799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สินทรัพย์ย่อย</a:t>
                </a:r>
              </a:p>
              <a:p>
                <a:pPr algn="ctr">
                  <a:defRPr/>
                </a:pPr>
                <a:r>
                  <a:rPr lang="en-US" sz="2799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AS11 / </a:t>
                </a:r>
                <a:r>
                  <a:rPr lang="th-TH" sz="2799" b="1" dirty="0" err="1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สท</a:t>
                </a:r>
                <a:r>
                  <a:rPr lang="th-TH" sz="2799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11</a:t>
                </a:r>
              </a:p>
            </p:txBody>
          </p:sp>
          <p:grpSp>
            <p:nvGrpSpPr>
              <p:cNvPr id="39959" name="Group 57"/>
              <p:cNvGrpSpPr>
                <a:grpSpLocks/>
              </p:cNvGrpSpPr>
              <p:nvPr/>
            </p:nvGrpSpPr>
            <p:grpSpPr bwMode="auto">
              <a:xfrm>
                <a:off x="5390526" y="3040852"/>
                <a:ext cx="462902" cy="2225511"/>
                <a:chOff x="1686276" y="2959084"/>
                <a:chExt cx="462902" cy="2225511"/>
              </a:xfrm>
            </p:grpSpPr>
            <p:cxnSp>
              <p:nvCxnSpPr>
                <p:cNvPr id="59" name="Straight Connector 58"/>
                <p:cNvCxnSpPr/>
                <p:nvPr/>
              </p:nvCxnSpPr>
              <p:spPr>
                <a:xfrm>
                  <a:off x="1947722" y="2958856"/>
                  <a:ext cx="0" cy="1970144"/>
                </a:xfrm>
                <a:prstGeom prst="line">
                  <a:avLst/>
                </a:prstGeom>
                <a:ln w="3810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pic>
              <p:nvPicPr>
                <p:cNvPr id="39963" name="Picture 59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147" t="33521" r="47676" b="41985"/>
                <a:stretch>
                  <a:fillRect/>
                </a:stretch>
              </p:blipFill>
              <p:spPr bwMode="auto">
                <a:xfrm flipV="1">
                  <a:off x="1686276" y="2994709"/>
                  <a:ext cx="462902" cy="2189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63" name="Rectangle 62"/>
              <p:cNvSpPr/>
              <p:nvPr/>
            </p:nvSpPr>
            <p:spPr>
              <a:xfrm>
                <a:off x="5791676" y="4639282"/>
                <a:ext cx="3570397" cy="531828"/>
              </a:xfrm>
              <a:prstGeom prst="rect">
                <a:avLst/>
              </a:prstGeom>
              <a:solidFill>
                <a:srgbClr val="7DEBA2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อายุการใช้งาน1 งวด (เดือน)</a:t>
                </a: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5791676" y="3350195"/>
                <a:ext cx="5240499" cy="793773"/>
              </a:xfrm>
              <a:prstGeom prst="rect">
                <a:avLst/>
              </a:prstGeom>
              <a:solidFill>
                <a:srgbClr val="7DEBA2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มูลค่าค่าเสื่อมราคาสะสมที่ได้ใช้ประโยชน์ไปแล้ว</a:t>
                </a:r>
              </a:p>
            </p:txBody>
          </p:sp>
        </p:grpSp>
        <p:grpSp>
          <p:nvGrpSpPr>
            <p:cNvPr id="39951" name="Group 3"/>
            <p:cNvGrpSpPr>
              <a:grpSpLocks/>
            </p:cNvGrpSpPr>
            <p:nvPr/>
          </p:nvGrpSpPr>
          <p:grpSpPr bwMode="auto">
            <a:xfrm>
              <a:off x="1686276" y="2156361"/>
              <a:ext cx="3001605" cy="3028234"/>
              <a:chOff x="1686276" y="2156361"/>
              <a:chExt cx="3001605" cy="3028234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1924408" y="2156361"/>
                <a:ext cx="2540078" cy="854100"/>
              </a:xfrm>
              <a:prstGeom prst="rect">
                <a:avLst/>
              </a:prstGeom>
              <a:solidFill>
                <a:srgbClr val="A1CF5D">
                  <a:alpha val="62745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799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สินทรัพย์หลัก</a:t>
                </a:r>
              </a:p>
              <a:p>
                <a:pPr algn="ctr">
                  <a:defRPr/>
                </a:pPr>
                <a:r>
                  <a:rPr lang="en-US" sz="2799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AS01 / </a:t>
                </a:r>
                <a:r>
                  <a:rPr lang="th-TH" sz="2799" b="1" dirty="0" err="1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สท</a:t>
                </a:r>
                <a:r>
                  <a:rPr lang="th-TH" sz="2799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01</a:t>
                </a:r>
              </a:p>
            </p:txBody>
          </p:sp>
          <p:grpSp>
            <p:nvGrpSpPr>
              <p:cNvPr id="39953" name="Group 11"/>
              <p:cNvGrpSpPr>
                <a:grpSpLocks/>
              </p:cNvGrpSpPr>
              <p:nvPr/>
            </p:nvGrpSpPr>
            <p:grpSpPr bwMode="auto">
              <a:xfrm>
                <a:off x="1686276" y="2959084"/>
                <a:ext cx="462902" cy="2225511"/>
                <a:chOff x="1686276" y="2959084"/>
                <a:chExt cx="462902" cy="2225511"/>
              </a:xfrm>
            </p:grpSpPr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948222" y="2959659"/>
                  <a:ext cx="0" cy="1968557"/>
                </a:xfrm>
                <a:prstGeom prst="line">
                  <a:avLst/>
                </a:prstGeom>
                <a:ln w="3810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pic>
              <p:nvPicPr>
                <p:cNvPr id="39957" name="Picture 8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147" t="33521" r="47676" b="41985"/>
                <a:stretch>
                  <a:fillRect/>
                </a:stretch>
              </p:blipFill>
              <p:spPr bwMode="auto">
                <a:xfrm flipV="1">
                  <a:off x="1686276" y="2994709"/>
                  <a:ext cx="462902" cy="2189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61" name="Rectangle 60"/>
              <p:cNvSpPr/>
              <p:nvPr/>
            </p:nvSpPr>
            <p:spPr>
              <a:xfrm>
                <a:off x="2148253" y="3458148"/>
                <a:ext cx="2540078" cy="485789"/>
              </a:xfrm>
              <a:prstGeom prst="rect">
                <a:avLst/>
              </a:prstGeom>
              <a:solidFill>
                <a:srgbClr val="A1CF5D">
                  <a:alpha val="62745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มูลค่าสินทรัพย์สุทธิ</a:t>
                </a: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2089513" y="4661508"/>
                <a:ext cx="2541666" cy="485789"/>
              </a:xfrm>
              <a:prstGeom prst="rect">
                <a:avLst/>
              </a:prstGeom>
              <a:solidFill>
                <a:srgbClr val="A1CF5D">
                  <a:alpha val="62745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อายุการใช้งานที่เหลือ</a:t>
                </a:r>
              </a:p>
            </p:txBody>
          </p:sp>
        </p:grpSp>
      </p:grpSp>
      <p:grpSp>
        <p:nvGrpSpPr>
          <p:cNvPr id="39942" name="Group 13"/>
          <p:cNvGrpSpPr>
            <a:grpSpLocks/>
          </p:cNvGrpSpPr>
          <p:nvPr/>
        </p:nvGrpSpPr>
        <p:grpSpPr bwMode="auto">
          <a:xfrm>
            <a:off x="3251302" y="5334944"/>
            <a:ext cx="6056709" cy="1032444"/>
            <a:chOff x="2311400" y="5524500"/>
            <a:chExt cx="8075613" cy="1376594"/>
          </a:xfrm>
          <a:solidFill>
            <a:srgbClr val="8DC53E"/>
          </a:solidFill>
        </p:grpSpPr>
        <p:sp>
          <p:nvSpPr>
            <p:cNvPr id="66" name="Rectangle 65">
              <a:extLst/>
            </p:cNvPr>
            <p:cNvSpPr/>
            <p:nvPr/>
          </p:nvSpPr>
          <p:spPr>
            <a:xfrm>
              <a:off x="2311400" y="5524500"/>
              <a:ext cx="8075613" cy="1193800"/>
            </a:xfrm>
            <a:prstGeom prst="rect">
              <a:avLst/>
            </a:prstGeom>
            <a:grp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135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9944" name="TextBox 2"/>
            <p:cNvSpPr txBox="1">
              <a:spLocks noChangeArrowheads="1"/>
            </p:cNvSpPr>
            <p:nvPr/>
          </p:nvSpPr>
          <p:spPr bwMode="auto">
            <a:xfrm>
              <a:off x="2514600" y="5668963"/>
              <a:ext cx="2463800" cy="10115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/>
              <a:r>
                <a:rPr lang="th-TH" altLang="th-TH" sz="21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ระบุวันที่เอกสาร และ</a:t>
              </a:r>
            </a:p>
            <a:p>
              <a:pPr eaLnBrk="1" hangingPunct="1"/>
              <a:r>
                <a:rPr lang="th-TH" altLang="th-TH" sz="21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ระบุวันที่ผ่านรายการ</a:t>
              </a:r>
            </a:p>
          </p:txBody>
        </p:sp>
        <p:sp>
          <p:nvSpPr>
            <p:cNvPr id="68" name="Right Arrow 67">
              <a:extLst/>
            </p:cNvPr>
            <p:cNvSpPr/>
            <p:nvPr/>
          </p:nvSpPr>
          <p:spPr>
            <a:xfrm>
              <a:off x="5040312" y="5867400"/>
              <a:ext cx="898525" cy="508000"/>
            </a:xfrm>
            <a:prstGeom prst="rightArrow">
              <a:avLst/>
            </a:prstGeom>
            <a:solidFill>
              <a:srgbClr val="E43959"/>
            </a:solidFill>
            <a:ln>
              <a:solidFill>
                <a:srgbClr val="FF7E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135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9946" name="TextBox 4"/>
            <p:cNvSpPr txBox="1">
              <a:spLocks noChangeArrowheads="1"/>
            </p:cNvSpPr>
            <p:nvPr/>
          </p:nvSpPr>
          <p:spPr bwMode="auto">
            <a:xfrm>
              <a:off x="6127139" y="5889566"/>
              <a:ext cx="3808412" cy="10115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/>
              <a:r>
                <a:rPr lang="th-TH" altLang="th-TH" sz="2100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วันที่ 1 ของงวดเดือนปัจจุบันที่เปิดอยู่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70489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59634" y="4847036"/>
            <a:ext cx="308372" cy="845343"/>
          </a:xfrm>
          <a:prstGeom prst="rect">
            <a:avLst/>
          </a:prstGeom>
          <a:solidFill>
            <a:srgbClr val="F4E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9939" name="Group 26"/>
          <p:cNvGrpSpPr>
            <a:grpSpLocks/>
          </p:cNvGrpSpPr>
          <p:nvPr/>
        </p:nvGrpSpPr>
        <p:grpSpPr bwMode="auto">
          <a:xfrm>
            <a:off x="1995650" y="746993"/>
            <a:ext cx="2963466" cy="1185863"/>
            <a:chOff x="2097115" y="943136"/>
            <a:chExt cx="1935678" cy="855023"/>
          </a:xfrm>
        </p:grpSpPr>
        <p:grpSp>
          <p:nvGrpSpPr>
            <p:cNvPr id="39969" name="Group 28"/>
            <p:cNvGrpSpPr>
              <a:grpSpLocks/>
            </p:cNvGrpSpPr>
            <p:nvPr/>
          </p:nvGrpSpPr>
          <p:grpSpPr bwMode="auto">
            <a:xfrm>
              <a:off x="2097115" y="943136"/>
              <a:ext cx="1935678" cy="855023"/>
              <a:chOff x="4390970" y="1898664"/>
              <a:chExt cx="3206337" cy="1757548"/>
            </a:xfrm>
          </p:grpSpPr>
          <p:pic>
            <p:nvPicPr>
              <p:cNvPr id="39971" name="Picture 3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047" t="34117" r="23180" b="36407"/>
              <a:stretch>
                <a:fillRect/>
              </a:stretch>
            </p:blipFill>
            <p:spPr bwMode="auto">
              <a:xfrm>
                <a:off x="4390970" y="1898664"/>
                <a:ext cx="3206337" cy="1757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Rectangle 37"/>
              <p:cNvSpPr/>
              <p:nvPr/>
            </p:nvSpPr>
            <p:spPr>
              <a:xfrm>
                <a:off x="4489988" y="2079868"/>
                <a:ext cx="3013107" cy="1104644"/>
              </a:xfrm>
              <a:prstGeom prst="rect">
                <a:avLst/>
              </a:prstGeom>
              <a:solidFill>
                <a:srgbClr val="8EC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39970" name="Rectangle 29"/>
            <p:cNvSpPr>
              <a:spLocks noChangeArrowheads="1"/>
            </p:cNvSpPr>
            <p:nvPr/>
          </p:nvSpPr>
          <p:spPr bwMode="auto">
            <a:xfrm>
              <a:off x="2615832" y="1101027"/>
              <a:ext cx="916164" cy="3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/>
              <a:r>
                <a:rPr lang="th-TH" altLang="th-TH" sz="27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คอมพิวเตอร์</a:t>
              </a:r>
            </a:p>
          </p:txBody>
        </p:sp>
      </p:grpSp>
      <p:grpSp>
        <p:nvGrpSpPr>
          <p:cNvPr id="39940" name="กลุ่ม 68"/>
          <p:cNvGrpSpPr>
            <a:grpSpLocks/>
          </p:cNvGrpSpPr>
          <p:nvPr/>
        </p:nvGrpSpPr>
        <p:grpSpPr bwMode="auto">
          <a:xfrm rot="-271728">
            <a:off x="4651063" y="602133"/>
            <a:ext cx="1025245" cy="754856"/>
            <a:chOff x="7141595" y="4165386"/>
            <a:chExt cx="2688609" cy="1940840"/>
          </a:xfrm>
        </p:grpSpPr>
        <p:pic>
          <p:nvPicPr>
            <p:cNvPr id="39967" name="รูปภาพ 6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94027">
              <a:off x="7141595" y="4165386"/>
              <a:ext cx="2688609" cy="194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68" name="สี่เหลี่ยมผืนผ้า 67"/>
            <p:cNvSpPr>
              <a:spLocks noChangeArrowheads="1"/>
            </p:cNvSpPr>
            <p:nvPr/>
          </p:nvSpPr>
          <p:spPr bwMode="auto">
            <a:xfrm rot="326511">
              <a:off x="7409081" y="4328945"/>
              <a:ext cx="2174667" cy="122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w Cen MT" panose="020B0602020104020603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/>
              <a:r>
                <a:rPr lang="th-TH" alt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แนวคิด</a:t>
              </a:r>
            </a:p>
          </p:txBody>
        </p:sp>
      </p:grpSp>
      <p:grpSp>
        <p:nvGrpSpPr>
          <p:cNvPr id="39941" name="Group 5"/>
          <p:cNvGrpSpPr>
            <a:grpSpLocks/>
          </p:cNvGrpSpPr>
          <p:nvPr/>
        </p:nvGrpSpPr>
        <p:grpSpPr bwMode="auto">
          <a:xfrm>
            <a:off x="1994165" y="2474126"/>
            <a:ext cx="8494325" cy="3525053"/>
            <a:chOff x="1686276" y="2156361"/>
            <a:chExt cx="9914396" cy="3965689"/>
          </a:xfrm>
        </p:grpSpPr>
        <p:pic>
          <p:nvPicPr>
            <p:cNvPr id="39947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94" b="48831"/>
            <a:stretch>
              <a:fillRect/>
            </a:stretch>
          </p:blipFill>
          <p:spPr bwMode="auto">
            <a:xfrm>
              <a:off x="4689882" y="2280756"/>
              <a:ext cx="700644" cy="71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948" name="Group 7"/>
            <p:cNvGrpSpPr>
              <a:grpSpLocks/>
            </p:cNvGrpSpPr>
            <p:nvPr/>
          </p:nvGrpSpPr>
          <p:grpSpPr bwMode="auto">
            <a:xfrm>
              <a:off x="8382257" y="2257006"/>
              <a:ext cx="700716" cy="713953"/>
              <a:chOff x="8930466" y="5216822"/>
              <a:chExt cx="700716" cy="713953"/>
            </a:xfrm>
          </p:grpSpPr>
          <p:pic>
            <p:nvPicPr>
              <p:cNvPr id="39964" name="Picture 3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988" b="48831"/>
              <a:stretch>
                <a:fillRect/>
              </a:stretch>
            </p:blipFill>
            <p:spPr bwMode="auto">
              <a:xfrm>
                <a:off x="8930466" y="5216822"/>
                <a:ext cx="700716" cy="713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5" name="Picture 3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113" t="16202" r="9764" b="69328"/>
              <a:stretch>
                <a:fillRect/>
              </a:stretch>
            </p:blipFill>
            <p:spPr bwMode="auto">
              <a:xfrm>
                <a:off x="9108667" y="5395669"/>
                <a:ext cx="380011" cy="201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6" name="Picture 4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113" t="16202" r="9764" b="69328"/>
              <a:stretch>
                <a:fillRect/>
              </a:stretch>
            </p:blipFill>
            <p:spPr bwMode="auto">
              <a:xfrm>
                <a:off x="9108667" y="5500879"/>
                <a:ext cx="380011" cy="201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6" name="Rectangle 55"/>
            <p:cNvSpPr/>
            <p:nvPr/>
          </p:nvSpPr>
          <p:spPr>
            <a:xfrm>
              <a:off x="9363661" y="2191287"/>
              <a:ext cx="1144623" cy="849337"/>
            </a:xfrm>
            <a:prstGeom prst="rect">
              <a:avLst/>
            </a:prstGeom>
            <a:solidFill>
              <a:srgbClr val="8DC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60,000.-</a:t>
              </a:r>
            </a:p>
          </p:txBody>
        </p:sp>
        <p:grpSp>
          <p:nvGrpSpPr>
            <p:cNvPr id="39950" name="Group 4"/>
            <p:cNvGrpSpPr>
              <a:grpSpLocks/>
            </p:cNvGrpSpPr>
            <p:nvPr/>
          </p:nvGrpSpPr>
          <p:grpSpPr bwMode="auto">
            <a:xfrm>
              <a:off x="5390526" y="2186525"/>
              <a:ext cx="6210146" cy="3079838"/>
              <a:chOff x="5390526" y="2186525"/>
              <a:chExt cx="6210146" cy="3079838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5615459" y="2186525"/>
                <a:ext cx="2540078" cy="854099"/>
              </a:xfrm>
              <a:prstGeom prst="rect">
                <a:avLst/>
              </a:prstGeom>
              <a:solidFill>
                <a:srgbClr val="7DEBA2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สินทรัพย์ย่อย</a:t>
                </a:r>
              </a:p>
              <a:p>
                <a:pPr algn="ctr">
                  <a:defRPr/>
                </a:pPr>
                <a:r>
                  <a: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AS11 / </a:t>
                </a:r>
                <a:r>
                  <a:rPr lang="th-TH" sz="2400" b="1" dirty="0" err="1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สท</a:t>
                </a: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11</a:t>
                </a:r>
              </a:p>
            </p:txBody>
          </p:sp>
          <p:grpSp>
            <p:nvGrpSpPr>
              <p:cNvPr id="39959" name="Group 57"/>
              <p:cNvGrpSpPr>
                <a:grpSpLocks/>
              </p:cNvGrpSpPr>
              <p:nvPr/>
            </p:nvGrpSpPr>
            <p:grpSpPr bwMode="auto">
              <a:xfrm>
                <a:off x="5390526" y="3040852"/>
                <a:ext cx="462902" cy="2225511"/>
                <a:chOff x="1686276" y="2959084"/>
                <a:chExt cx="462902" cy="2225511"/>
              </a:xfrm>
            </p:grpSpPr>
            <p:cxnSp>
              <p:nvCxnSpPr>
                <p:cNvPr id="59" name="Straight Connector 58"/>
                <p:cNvCxnSpPr/>
                <p:nvPr/>
              </p:nvCxnSpPr>
              <p:spPr>
                <a:xfrm>
                  <a:off x="1947722" y="2958856"/>
                  <a:ext cx="0" cy="1970144"/>
                </a:xfrm>
                <a:prstGeom prst="line">
                  <a:avLst/>
                </a:prstGeom>
                <a:ln w="3810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pic>
              <p:nvPicPr>
                <p:cNvPr id="39963" name="Picture 59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147" t="33521" r="47676" b="41985"/>
                <a:stretch>
                  <a:fillRect/>
                </a:stretch>
              </p:blipFill>
              <p:spPr bwMode="auto">
                <a:xfrm flipV="1">
                  <a:off x="1686276" y="2994709"/>
                  <a:ext cx="462902" cy="2189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63" name="Rectangle 62"/>
              <p:cNvSpPr/>
              <p:nvPr/>
            </p:nvSpPr>
            <p:spPr>
              <a:xfrm>
                <a:off x="5791676" y="4639282"/>
                <a:ext cx="3570397" cy="531828"/>
              </a:xfrm>
              <a:prstGeom prst="rect">
                <a:avLst/>
              </a:prstGeom>
              <a:solidFill>
                <a:srgbClr val="7DEBA2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อายุการใช้งาน 1 งวด (เดือน)</a:t>
                </a: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5791675" y="3350196"/>
                <a:ext cx="5808997" cy="878653"/>
              </a:xfrm>
              <a:prstGeom prst="rect">
                <a:avLst/>
              </a:prstGeom>
              <a:solidFill>
                <a:srgbClr val="7DEBA2">
                  <a:alpha val="5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29,000.- ( 29 เดือน)      – ปีก่อน 23,000.- (23</a:t>
                </a:r>
                <a:r>
                  <a: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m</a:t>
                </a: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)</a:t>
                </a:r>
              </a:p>
              <a:p>
                <a:pPr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	                     –  ปีปัจจุบัน 6,000.- (6</a:t>
                </a:r>
                <a:r>
                  <a: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m)</a:t>
                </a:r>
                <a:endParaRPr lang="th-TH" sz="24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39951" name="Group 3"/>
            <p:cNvGrpSpPr>
              <a:grpSpLocks/>
            </p:cNvGrpSpPr>
            <p:nvPr/>
          </p:nvGrpSpPr>
          <p:grpSpPr bwMode="auto">
            <a:xfrm>
              <a:off x="1686276" y="2156361"/>
              <a:ext cx="3704244" cy="3965689"/>
              <a:chOff x="1686276" y="2156361"/>
              <a:chExt cx="3704244" cy="3965689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1924408" y="2156361"/>
                <a:ext cx="2540078" cy="854100"/>
              </a:xfrm>
              <a:prstGeom prst="rect">
                <a:avLst/>
              </a:prstGeom>
              <a:solidFill>
                <a:srgbClr val="A1CF5D">
                  <a:alpha val="62745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สินทรัพย์หลัก</a:t>
                </a:r>
              </a:p>
              <a:p>
                <a:pPr algn="ctr">
                  <a:defRPr/>
                </a:pPr>
                <a:r>
                  <a: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AS01 / </a:t>
                </a:r>
                <a:r>
                  <a:rPr lang="th-TH" sz="2400" b="1" dirty="0" err="1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สท</a:t>
                </a: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01</a:t>
                </a:r>
              </a:p>
            </p:txBody>
          </p:sp>
          <p:grpSp>
            <p:nvGrpSpPr>
              <p:cNvPr id="39953" name="Group 11"/>
              <p:cNvGrpSpPr>
                <a:grpSpLocks/>
              </p:cNvGrpSpPr>
              <p:nvPr/>
            </p:nvGrpSpPr>
            <p:grpSpPr bwMode="auto">
              <a:xfrm>
                <a:off x="1686276" y="2959084"/>
                <a:ext cx="462902" cy="2225511"/>
                <a:chOff x="1686276" y="2959084"/>
                <a:chExt cx="462902" cy="2225511"/>
              </a:xfrm>
            </p:grpSpPr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948222" y="2959659"/>
                  <a:ext cx="0" cy="1968557"/>
                </a:xfrm>
                <a:prstGeom prst="line">
                  <a:avLst/>
                </a:prstGeom>
                <a:ln w="3810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pic>
              <p:nvPicPr>
                <p:cNvPr id="39957" name="Picture 8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147" t="33521" r="47676" b="41985"/>
                <a:stretch>
                  <a:fillRect/>
                </a:stretch>
              </p:blipFill>
              <p:spPr bwMode="auto">
                <a:xfrm flipV="1">
                  <a:off x="1686276" y="2994709"/>
                  <a:ext cx="462902" cy="2189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61" name="Rectangle 60"/>
              <p:cNvSpPr/>
              <p:nvPr/>
            </p:nvSpPr>
            <p:spPr>
              <a:xfrm>
                <a:off x="2148253" y="3458148"/>
                <a:ext cx="2540078" cy="485789"/>
              </a:xfrm>
              <a:prstGeom prst="rect">
                <a:avLst/>
              </a:prstGeom>
              <a:solidFill>
                <a:srgbClr val="A1CF5D">
                  <a:alpha val="62745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th-TH" sz="2799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31,000.-</a:t>
                </a: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2089513" y="4407377"/>
                <a:ext cx="3301007" cy="1714673"/>
              </a:xfrm>
              <a:prstGeom prst="rect">
                <a:avLst/>
              </a:prstGeom>
              <a:solidFill>
                <a:srgbClr val="A1CF5D">
                  <a:alpha val="62745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th-TH" sz="22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 ปี 7 เดือน</a:t>
                </a:r>
              </a:p>
              <a:p>
                <a:pPr>
                  <a:defRPr/>
                </a:pPr>
                <a:r>
                  <a:rPr lang="th-TH" sz="22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(ใช้ไป 1/11/52 – 1/11/54 </a:t>
                </a:r>
                <a:r>
                  <a:rPr lang="en-US" sz="22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: 2 Y</a:t>
                </a:r>
                <a:endParaRPr lang="th-TH" sz="2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>
                  <a:defRPr/>
                </a:pPr>
                <a:r>
                  <a:rPr lang="th-TH" sz="22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1/12/54 – 1/4/54   </a:t>
                </a:r>
                <a:r>
                  <a:rPr lang="en-US" sz="22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: 5 M)</a:t>
                </a:r>
                <a:endParaRPr lang="th-TH" sz="2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</p:grpSp>
      <p:sp>
        <p:nvSpPr>
          <p:cNvPr id="3" name="Rectangle 2"/>
          <p:cNvSpPr/>
          <p:nvPr/>
        </p:nvSpPr>
        <p:spPr>
          <a:xfrm>
            <a:off x="5849927" y="858830"/>
            <a:ext cx="1524383" cy="881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มูลค่า 60,000.-</a:t>
            </a:r>
          </a:p>
          <a:p>
            <a:r>
              <a:rPr lang="th-TH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อายุ 5 ปี (60 เดือน)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552887" y="858830"/>
            <a:ext cx="1237540" cy="881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C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ซื้อมา</a:t>
            </a:r>
          </a:p>
          <a:p>
            <a:r>
              <a:rPr lang="th-TH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1/11/52 (พัก)</a:t>
            </a:r>
          </a:p>
        </p:txBody>
      </p:sp>
      <p:sp>
        <p:nvSpPr>
          <p:cNvPr id="41" name="Rectangle 40"/>
          <p:cNvSpPr/>
          <p:nvPr/>
        </p:nvSpPr>
        <p:spPr>
          <a:xfrm>
            <a:off x="9033385" y="858829"/>
            <a:ext cx="1237540" cy="8810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C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ล้าง</a:t>
            </a:r>
          </a:p>
          <a:p>
            <a:r>
              <a:rPr lang="th-TH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1/4/55 (ส/ท)</a:t>
            </a:r>
          </a:p>
        </p:txBody>
      </p:sp>
      <p:sp>
        <p:nvSpPr>
          <p:cNvPr id="4" name="Rectangle 3"/>
          <p:cNvSpPr/>
          <p:nvPr/>
        </p:nvSpPr>
        <p:spPr>
          <a:xfrm>
            <a:off x="1264781" y="206571"/>
            <a:ext cx="736068" cy="70750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05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</a:t>
            </a:r>
          </a:p>
        </p:txBody>
      </p:sp>
    </p:spTree>
    <p:extLst>
      <p:ext uri="{BB962C8B-B14F-4D97-AF65-F5344CB8AC3E}">
        <p14:creationId xmlns:p14="http://schemas.microsoft.com/office/powerpoint/2010/main" val="183557656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5070684"/>
              </p:ext>
            </p:extLst>
          </p:nvPr>
        </p:nvGraphicFramePr>
        <p:xfrm>
          <a:off x="1703514" y="1446253"/>
          <a:ext cx="8784976" cy="527293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รายการ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คำสั่งงาน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บันทึกบัญชี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1. สร้างรหัสสินทรัพย์</a:t>
                      </a:r>
                    </a:p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1.1 สินทรัพย์หลัก (อายุที่เหลือ)</a:t>
                      </a:r>
                    </a:p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1.2 สินทรัพย์ย่อย (อายุ 1 งวด)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AS01 / AS11</a:t>
                      </a:r>
                      <a:endParaRPr lang="th-TH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th-TH" sz="24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สท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01</a:t>
                      </a:r>
                      <a:r>
                        <a:rPr lang="en-US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/ </a:t>
                      </a:r>
                      <a:r>
                        <a:rPr lang="th-TH" sz="2400" baseline="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สท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11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tc>
                  <a:txBody>
                    <a:bodyPr/>
                    <a:lstStyle/>
                    <a:p>
                      <a:endParaRPr lang="th-TH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ไม่มีการบันทึกบัญชี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2. บันทึกล้างพักสินทรัพย์</a:t>
                      </a:r>
                    </a:p>
                    <a:p>
                      <a:pPr algn="l">
                        <a:defRPr/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(ระบุวันที่ผ่านรายการวันที่ </a:t>
                      </a:r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1 </a:t>
                      </a: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ของงวดเดือนปัจจุบัน)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46" marR="91446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F-04</a:t>
                      </a:r>
                      <a:r>
                        <a:rPr lang="en-US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/ </a:t>
                      </a:r>
                    </a:p>
                    <a:p>
                      <a:pPr algn="ctr"/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สท 13 (</a:t>
                      </a:r>
                      <a:r>
                        <a:rPr lang="en-US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AA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tc>
                  <a:txBody>
                    <a:bodyPr/>
                    <a:lstStyle/>
                    <a:p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 สินทรัพย์ (ระบุประเภท) (รหัสสินทรัพย์หลัก)</a:t>
                      </a:r>
                    </a:p>
                    <a:p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สินทรัพย์ (ระบุประเภท) (รหัสสินทรัพย์ย่อย)</a:t>
                      </a:r>
                    </a:p>
                    <a:p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เครดิต พักสินทรัพย์ (ระบุประเภท)</a:t>
                      </a:r>
                      <a:endParaRPr lang="th-TH" sz="2400" b="1" baseline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3. ประมวลผลค่าเสื่อมราคา    </a:t>
                      </a:r>
                    </a:p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(ส่วนกลาง)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ZAFAB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tc>
                  <a:txBody>
                    <a:bodyPr/>
                    <a:lstStyle/>
                    <a:p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 ค่าเสื่อมราคา-สินทรัพย์ (ระบุประเภท)</a:t>
                      </a:r>
                    </a:p>
                    <a:p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 เครดิต ค่าเสื่อมราคาสะสม - สินทรัพย์</a:t>
                      </a:r>
                    </a:p>
                    <a:p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               (ระบุประเภท)</a:t>
                      </a:r>
                      <a:endParaRPr lang="th-TH" sz="2400" b="1" baseline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721" marB="4572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8613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4. ปรับปรุงค่าเสื่อมราคาตามข้อ 3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(เฉพาะมูลค่าค่าเสื่อมราคาของปีก่อน)</a:t>
                      </a:r>
                    </a:p>
                  </a:txBody>
                  <a:tcPr marL="91446" marR="91446" marT="45667" marB="45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ZGL_JV</a:t>
                      </a:r>
                      <a:r>
                        <a:rPr lang="en-US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/</a:t>
                      </a:r>
                      <a:endParaRPr lang="th-TH" sz="2400" baseline="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บช01 (</a:t>
                      </a:r>
                      <a:r>
                        <a:rPr lang="en-US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JV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667" marB="45667"/>
                </a:tc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 ผลสะสมจากการแก้ไขข้อผิดพลาด</a:t>
                      </a:r>
                    </a:p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เครดิต ค่าเสื่อมราคา-สินทรัพย์</a:t>
                      </a:r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</a:p>
                    <a:p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             (ระบุประเภท)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46" marR="91446" marT="45667" marB="4566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วงรี 9"/>
          <p:cNvSpPr/>
          <p:nvPr/>
        </p:nvSpPr>
        <p:spPr>
          <a:xfrm>
            <a:off x="1766409" y="764708"/>
            <a:ext cx="6264696" cy="547688"/>
          </a:xfrm>
          <a:prstGeom prst="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32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ไม่ล้างบัญชีพักสินทรัพย์เป็นสินทรัพย์</a:t>
            </a:r>
            <a:endParaRPr lang="th-TH" sz="3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7028619" y="62889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551247" y="764706"/>
            <a:ext cx="1220651" cy="422261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1553380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"/>
          <p:cNvSpPr/>
          <p:nvPr/>
        </p:nvSpPr>
        <p:spPr>
          <a:xfrm>
            <a:off x="4943875" y="2636919"/>
            <a:ext cx="5041900" cy="18002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ZGL_JV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บช </a:t>
            </a: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01 (JV)</a:t>
            </a:r>
            <a:endParaRPr lang="th-TH" sz="2799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defRPr/>
            </a:pPr>
            <a:r>
              <a:rPr lang="th-TH" sz="2799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ผลสะสมจากการแก้ไขข้อผิดพลาด </a:t>
            </a:r>
          </a:p>
          <a:p>
            <a:pPr>
              <a:defRPr/>
            </a:pPr>
            <a:r>
              <a:rPr lang="th-TH" sz="2799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    เครดิต พักสินทรัพย์ (ระบุประเภท)</a:t>
            </a:r>
          </a:p>
        </p:txBody>
      </p:sp>
      <p:sp>
        <p:nvSpPr>
          <p:cNvPr id="6" name="Oval 5"/>
          <p:cNvSpPr/>
          <p:nvPr/>
        </p:nvSpPr>
        <p:spPr>
          <a:xfrm>
            <a:off x="3143674" y="5231514"/>
            <a:ext cx="6127650" cy="968251"/>
          </a:xfrm>
          <a:prstGeom prst="roundRect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จับคู่หักล้างบัญชีพักสินทรัพย์ </a:t>
            </a:r>
            <a:endParaRPr lang="en-US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algn="ctr">
              <a:defRPr/>
            </a:pPr>
            <a:r>
              <a:rPr lang="en-US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F-04 / </a:t>
            </a: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สท 13 </a:t>
            </a:r>
            <a:r>
              <a:rPr lang="en-US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(JJ)</a:t>
            </a:r>
            <a:endParaRPr lang="th-TH" sz="2799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วงรี 9"/>
          <p:cNvSpPr/>
          <p:nvPr/>
        </p:nvSpPr>
        <p:spPr>
          <a:xfrm>
            <a:off x="2135563" y="1268765"/>
            <a:ext cx="5976665" cy="547688"/>
          </a:xfrm>
          <a:prstGeom prst="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32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ไม่ล้างบัญชีพักสินทรัพย์เป็นค่าใช้จ่าย</a:t>
            </a:r>
            <a:endParaRPr lang="th-TH" sz="3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7237961" y="188642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8718989" y="1262740"/>
            <a:ext cx="1728192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ปีก่อน</a:t>
            </a:r>
            <a:endParaRPr lang="en-US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ดาว 7 แฉก 10"/>
          <p:cNvSpPr/>
          <p:nvPr/>
        </p:nvSpPr>
        <p:spPr>
          <a:xfrm>
            <a:off x="1847528" y="2109543"/>
            <a:ext cx="2880320" cy="2546543"/>
          </a:xfrm>
          <a:prstGeom prst="star7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799" dirty="0"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บันทึกล้าง</a:t>
            </a:r>
          </a:p>
          <a:p>
            <a:pPr algn="ctr">
              <a:defRPr/>
            </a:pPr>
            <a:r>
              <a:rPr lang="th-TH" sz="2799" dirty="0">
                <a:latin typeface="Angsana New" panose="02020603050405020304" pitchFamily="18" charset="-34"/>
                <a:cs typeface="Angsana New" panose="02020603050405020304" pitchFamily="18" charset="-34"/>
              </a:rPr>
              <a:t>พักสินทรัพย์</a:t>
            </a:r>
          </a:p>
          <a:p>
            <a:pPr algn="ctr">
              <a:defRPr/>
            </a:pPr>
            <a:r>
              <a:rPr lang="th-TH" sz="2799" dirty="0">
                <a:latin typeface="Angsana New" panose="02020603050405020304" pitchFamily="18" charset="-34"/>
                <a:cs typeface="Angsana New" panose="02020603050405020304" pitchFamily="18" charset="-34"/>
              </a:rPr>
              <a:t>เป็นค่าใช้จ่าย</a:t>
            </a:r>
          </a:p>
        </p:txBody>
      </p:sp>
    </p:spTree>
    <p:extLst>
      <p:ext uri="{BB962C8B-B14F-4D97-AF65-F5344CB8AC3E}">
        <p14:creationId xmlns:p14="http://schemas.microsoft.com/office/powerpoint/2010/main" val="428292973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"/>
          <p:cNvSpPr/>
          <p:nvPr/>
        </p:nvSpPr>
        <p:spPr>
          <a:xfrm>
            <a:off x="6291890" y="2485203"/>
            <a:ext cx="3689350" cy="50323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ตัดสินทรัพย์เดิมออกตามมูลค่าทุน</a:t>
            </a:r>
          </a:p>
        </p:txBody>
      </p:sp>
      <p:sp>
        <p:nvSpPr>
          <p:cNvPr id="4" name="Rounded Rectangle 7"/>
          <p:cNvSpPr/>
          <p:nvPr/>
        </p:nvSpPr>
        <p:spPr>
          <a:xfrm>
            <a:off x="6195085" y="2852882"/>
            <a:ext cx="4106862" cy="14155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ABAVN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/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สท 18</a:t>
            </a:r>
            <a:endParaRPr lang="en-US" sz="2200" b="1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เดบิต ค่าเสื่อมราคาสะสม-สินทรัพย์  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xx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 ค่าจำหน่าย – สินทรัพย์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   xx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     เครดิต สินทรัพย์ (ระบุประเภท)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xx</a:t>
            </a:r>
          </a:p>
        </p:txBody>
      </p:sp>
      <p:sp>
        <p:nvSpPr>
          <p:cNvPr id="5" name="Rounded Rectangle 11"/>
          <p:cNvSpPr/>
          <p:nvPr/>
        </p:nvSpPr>
        <p:spPr>
          <a:xfrm>
            <a:off x="1930603" y="4990855"/>
            <a:ext cx="3825875" cy="6096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ปรับปรุงบัญชีเพื่อรับรู้บัญชีค่าใช้จ่าย</a:t>
            </a:r>
            <a:endParaRPr lang="en-US" sz="2200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Rounded Rectangle 8"/>
          <p:cNvSpPr/>
          <p:nvPr/>
        </p:nvSpPr>
        <p:spPr>
          <a:xfrm>
            <a:off x="1874181" y="5436462"/>
            <a:ext cx="4071938" cy="11607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F-04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/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</a:t>
            </a:r>
            <a:r>
              <a:rPr lang="th-TH" sz="2200" b="1" dirty="0" err="1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สท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13 (</a:t>
            </a: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JV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)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เดบิต ค่าใช้จ่าย (ระบุประเภท)     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xx</a:t>
            </a:r>
          </a:p>
          <a:p>
            <a:pPr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เครดิต พักสินทรัพย์ (ระบุประเภท)     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xx</a:t>
            </a:r>
          </a:p>
        </p:txBody>
      </p:sp>
      <p:sp>
        <p:nvSpPr>
          <p:cNvPr id="9" name="Rounded Rectangle 14"/>
          <p:cNvSpPr/>
          <p:nvPr/>
        </p:nvSpPr>
        <p:spPr>
          <a:xfrm>
            <a:off x="6191724" y="4499649"/>
            <a:ext cx="4176712" cy="20820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ZGL_JV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/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บช 01 (</a:t>
            </a: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JV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)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เดบิต ผสส.แก้ไขข้อผิดพลาด(คชจ.)  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xx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เครดิต ค่าจำหน่าย – สินทรัพย์   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xx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         คส.-สินทรัพย์ (ปีปัจจุบัน)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xx</a:t>
            </a:r>
          </a:p>
          <a:p>
            <a:pPr eaLnBrk="1" hangingPunct="1">
              <a:defRPr/>
            </a:pP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        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ผสส.แก้ไขข้อผิดพลาด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xx 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         (คส.-ปีก่อน)</a:t>
            </a:r>
            <a:endParaRPr lang="en-US" sz="2200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12" name="Oval 19"/>
          <p:cNvSpPr/>
          <p:nvPr/>
        </p:nvSpPr>
        <p:spPr>
          <a:xfrm>
            <a:off x="9749149" y="2366811"/>
            <a:ext cx="504056" cy="43204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</a:p>
        </p:txBody>
      </p:sp>
      <p:sp>
        <p:nvSpPr>
          <p:cNvPr id="13" name="Oval 20"/>
          <p:cNvSpPr/>
          <p:nvPr/>
        </p:nvSpPr>
        <p:spPr>
          <a:xfrm>
            <a:off x="5318210" y="4791078"/>
            <a:ext cx="504056" cy="43204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</a:t>
            </a:r>
          </a:p>
        </p:txBody>
      </p:sp>
      <p:sp>
        <p:nvSpPr>
          <p:cNvPr id="15" name="Oval 22"/>
          <p:cNvSpPr/>
          <p:nvPr/>
        </p:nvSpPr>
        <p:spPr>
          <a:xfrm>
            <a:off x="9749149" y="4387978"/>
            <a:ext cx="504056" cy="43204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562886" y="1681835"/>
            <a:ext cx="2694524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ภายในปีงบประมาณเดียวกัน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6995253" y="1618660"/>
            <a:ext cx="2694524" cy="55371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ภายหลังปีงบประมาณ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วงรี 9"/>
          <p:cNvSpPr/>
          <p:nvPr/>
        </p:nvSpPr>
        <p:spPr>
          <a:xfrm>
            <a:off x="1631506" y="1125151"/>
            <a:ext cx="5606457" cy="347116"/>
          </a:xfrm>
          <a:prstGeom prst="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บันทึกบัญชีสินทรัพย์ผิด ที่ถูกเป็นค่าใช้จ่าย</a:t>
            </a:r>
            <a:endParaRPr lang="th-TH" sz="2799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7237961" y="188642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  <p:sp>
        <p:nvSpPr>
          <p:cNvPr id="20" name="Rounded Rectangle 5"/>
          <p:cNvSpPr/>
          <p:nvPr/>
        </p:nvSpPr>
        <p:spPr>
          <a:xfrm>
            <a:off x="1969189" y="2469290"/>
            <a:ext cx="3689350" cy="50323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กลับรายการสินทรัพย์ </a:t>
            </a:r>
          </a:p>
        </p:txBody>
      </p:sp>
      <p:sp>
        <p:nvSpPr>
          <p:cNvPr id="21" name="Rounded Rectangle 7"/>
          <p:cNvSpPr/>
          <p:nvPr/>
        </p:nvSpPr>
        <p:spPr>
          <a:xfrm>
            <a:off x="1885291" y="2904904"/>
            <a:ext cx="4085888" cy="188017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ZFI_FBRA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/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</a:t>
            </a:r>
            <a:r>
              <a:rPr lang="th-TH" sz="2200" b="1" dirty="0" err="1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สท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21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เดบิต พักสินทรัพย์ (ระบุประเภท)  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xx</a:t>
            </a: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เครดิต สินทรัพย์ (ระบุประเภท)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xx</a:t>
            </a:r>
            <a:endParaRPr lang="th-TH" sz="2200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  <a:p>
            <a:pPr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**หลังจากกลับรายการ ให้ประมวลผลค่าเสื่อมราคาสินทรัพย์ซ้ำ**</a:t>
            </a:r>
            <a:endParaRPr lang="en-US" sz="2200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22" name="Oval 19"/>
          <p:cNvSpPr/>
          <p:nvPr/>
        </p:nvSpPr>
        <p:spPr>
          <a:xfrm>
            <a:off x="5467118" y="2454878"/>
            <a:ext cx="504056" cy="43204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17494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กลุ่ม 33"/>
          <p:cNvGrpSpPr>
            <a:grpSpLocks/>
          </p:cNvGrpSpPr>
          <p:nvPr/>
        </p:nvGrpSpPr>
        <p:grpSpPr bwMode="auto">
          <a:xfrm>
            <a:off x="1806576" y="2582868"/>
            <a:ext cx="4673600" cy="3489324"/>
            <a:chOff x="79580" y="2415749"/>
            <a:chExt cx="4673395" cy="3489751"/>
          </a:xfrm>
        </p:grpSpPr>
        <p:sp>
          <p:nvSpPr>
            <p:cNvPr id="17" name="สี่เหลี่ยมมุมมน 16"/>
            <p:cNvSpPr/>
            <p:nvPr/>
          </p:nvSpPr>
          <p:spPr>
            <a:xfrm>
              <a:off x="951080" y="2904759"/>
              <a:ext cx="3744748" cy="3000741"/>
            </a:xfrm>
            <a:prstGeom prst="roundRect">
              <a:avLst/>
            </a:prstGeom>
            <a:solidFill>
              <a:srgbClr val="F1EB77">
                <a:alpha val="89804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สี่เหลี่ยมผืนผ้า 11"/>
            <p:cNvSpPr/>
            <p:nvPr/>
          </p:nvSpPr>
          <p:spPr>
            <a:xfrm>
              <a:off x="1171574" y="2415749"/>
              <a:ext cx="3581401" cy="3317436"/>
            </a:xfrm>
            <a:prstGeom prst="rect">
              <a:avLst/>
            </a:prstGeom>
            <a:noFill/>
          </p:spPr>
          <p:txBody>
            <a:bodyPr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endParaRPr lang="th-TH" sz="32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endParaRPr lang="th-TH" sz="10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400" dirty="0">
                  <a:latin typeface="TH SarabunPSK" pitchFamily="34" charset="-34"/>
                  <a:cs typeface="TH SarabunPSK" pitchFamily="34" charset="-34"/>
                </a:rPr>
                <a:t>ยอดคงเหลือของบัญชีใบสำคัญค้างจ่าย </a:t>
              </a:r>
            </a:p>
            <a:p>
              <a:pPr>
                <a:defRPr/>
              </a:pPr>
              <a:r>
                <a:rPr lang="th-TH" sz="2400" dirty="0">
                  <a:latin typeface="TH SarabunPSK" pitchFamily="34" charset="-34"/>
                  <a:cs typeface="TH SarabunPSK" pitchFamily="34" charset="-34"/>
                </a:rPr>
                <a:t>บัญชีเจ้าหนี้การค้า - หน่วยงานภาครัฐ                </a:t>
              </a:r>
            </a:p>
            <a:p>
              <a:pPr>
                <a:defRPr/>
              </a:pPr>
              <a:r>
                <a:rPr lang="th-TH" sz="2400" dirty="0">
                  <a:latin typeface="TH SarabunPSK" pitchFamily="34" charset="-34"/>
                  <a:cs typeface="TH SarabunPSK" pitchFamily="34" charset="-34"/>
                </a:rPr>
                <a:t>และบัญชีเจ้าหนี้การค้า - บุคคลภายนอก </a:t>
              </a:r>
            </a:p>
            <a:p>
              <a:pPr>
                <a:defRPr/>
              </a:pPr>
              <a:r>
                <a:rPr lang="th-TH" sz="2400" dirty="0">
                  <a:latin typeface="TH SarabunPSK" pitchFamily="34" charset="-34"/>
                  <a:cs typeface="TH SarabunPSK" pitchFamily="34" charset="-34"/>
                </a:rPr>
                <a:t>ณ วันที่ ๓๐ กันยายน ๒๕๖๑ </a:t>
              </a:r>
            </a:p>
            <a:p>
              <a:pPr>
                <a:defRPr/>
              </a:pPr>
              <a:r>
                <a:rPr lang="th-TH" sz="2400" dirty="0">
                  <a:latin typeface="TH SarabunPSK" pitchFamily="34" charset="-34"/>
                  <a:cs typeface="TH SarabunPSK" pitchFamily="34" charset="-34"/>
                </a:rPr>
                <a:t>ตรงกับสรุปรายการใบแจ้งหนี้ ใบสำคัญหรือ</a:t>
              </a:r>
            </a:p>
            <a:p>
              <a:pPr>
                <a:defRPr/>
              </a:pPr>
              <a:r>
                <a:rPr lang="th-TH" sz="2400" dirty="0">
                  <a:latin typeface="TH SarabunPSK" pitchFamily="34" charset="-34"/>
                  <a:cs typeface="TH SarabunPSK" pitchFamily="34" charset="-34"/>
                </a:rPr>
                <a:t>เอกสารแสดงภาระผูกพันที่ต้องชำระคืนแก่เจ้าหนี้หรือผู้มีสิทธิที่ยังไม่ได้จ่ายเงิน</a:t>
              </a:r>
              <a:endParaRPr lang="th-TH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0752" name="รูปภาพ 18" descr="tb-16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79580" y="265988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23" name="กลุ่ม 6"/>
          <p:cNvGrpSpPr>
            <a:grpSpLocks/>
          </p:cNvGrpSpPr>
          <p:nvPr/>
        </p:nvGrpSpPr>
        <p:grpSpPr bwMode="auto">
          <a:xfrm>
            <a:off x="4332288" y="-123825"/>
            <a:ext cx="5149850" cy="966788"/>
            <a:chOff x="-185270" y="-60152"/>
            <a:chExt cx="5150675" cy="966133"/>
          </a:xfrm>
        </p:grpSpPr>
        <p:pic>
          <p:nvPicPr>
            <p:cNvPr id="30748" name="รูปภาพ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42" r="1202" b="62946"/>
            <a:stretch>
              <a:fillRect/>
            </a:stretch>
          </p:blipFill>
          <p:spPr bwMode="auto">
            <a:xfrm>
              <a:off x="-185270" y="-60152"/>
              <a:ext cx="5150675" cy="96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9" name="สี่เหลี่ยมผืนผ้า 30"/>
            <p:cNvSpPr>
              <a:spLocks noChangeArrowheads="1"/>
            </p:cNvSpPr>
            <p:nvPr/>
          </p:nvSpPr>
          <p:spPr bwMode="auto">
            <a:xfrm>
              <a:off x="542262" y="192269"/>
              <a:ext cx="4371977" cy="52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บัญชีใบสำคัญค้างจ่าย (2102040102)</a:t>
              </a:r>
              <a:endParaRPr lang="en-US" sz="2799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0724" name="กลุ่ม 8"/>
          <p:cNvGrpSpPr>
            <a:grpSpLocks/>
          </p:cNvGrpSpPr>
          <p:nvPr/>
        </p:nvGrpSpPr>
        <p:grpSpPr bwMode="auto">
          <a:xfrm>
            <a:off x="2549531" y="661992"/>
            <a:ext cx="7224712" cy="1499823"/>
            <a:chOff x="-42532" y="611028"/>
            <a:chExt cx="7224382" cy="966133"/>
          </a:xfrm>
        </p:grpSpPr>
        <p:pic>
          <p:nvPicPr>
            <p:cNvPr id="30746" name="รูปภาพ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42" r="1202" b="62946"/>
            <a:stretch>
              <a:fillRect/>
            </a:stretch>
          </p:blipFill>
          <p:spPr bwMode="auto">
            <a:xfrm>
              <a:off x="-42532" y="611028"/>
              <a:ext cx="6324599" cy="96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7" name="สี่เหลี่ยมผืนผ้า 22"/>
            <p:cNvSpPr>
              <a:spLocks noChangeArrowheads="1"/>
            </p:cNvSpPr>
            <p:nvPr/>
          </p:nvSpPr>
          <p:spPr bwMode="auto">
            <a:xfrm>
              <a:off x="514348" y="876300"/>
              <a:ext cx="6667502" cy="339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บัญชีเจ้าหนี้การค้า – หน่วยงานภาครัฐ (2101010101)</a:t>
              </a:r>
              <a:endParaRPr lang="en-US" sz="2799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0725" name="กลุ่ม 7"/>
          <p:cNvGrpSpPr>
            <a:grpSpLocks/>
          </p:cNvGrpSpPr>
          <p:nvPr/>
        </p:nvGrpSpPr>
        <p:grpSpPr bwMode="auto">
          <a:xfrm>
            <a:off x="1524007" y="1481144"/>
            <a:ext cx="7205663" cy="966787"/>
            <a:chOff x="32560" y="1305265"/>
            <a:chExt cx="7206440" cy="966133"/>
          </a:xfrm>
        </p:grpSpPr>
        <p:pic>
          <p:nvPicPr>
            <p:cNvPr id="30744" name="รูปภาพ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42" r="1202" b="62946"/>
            <a:stretch>
              <a:fillRect/>
            </a:stretch>
          </p:blipFill>
          <p:spPr bwMode="auto">
            <a:xfrm>
              <a:off x="32560" y="1305265"/>
              <a:ext cx="6113940" cy="96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5" name="สี่เหลี่ยมผืนผ้า 23"/>
            <p:cNvSpPr>
              <a:spLocks noChangeArrowheads="1"/>
            </p:cNvSpPr>
            <p:nvPr/>
          </p:nvSpPr>
          <p:spPr bwMode="auto">
            <a:xfrm>
              <a:off x="571498" y="1562100"/>
              <a:ext cx="6667502" cy="526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บัญชีเจ้าหนี้การค้า – บุคคลภายนอก (2101010102)</a:t>
              </a:r>
              <a:endParaRPr lang="en-US" sz="2799" b="1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0726" name="กลุ่ม 4"/>
          <p:cNvGrpSpPr>
            <a:grpSpLocks/>
          </p:cNvGrpSpPr>
          <p:nvPr/>
        </p:nvGrpSpPr>
        <p:grpSpPr bwMode="auto">
          <a:xfrm>
            <a:off x="8493128" y="739701"/>
            <a:ext cx="1978025" cy="2354337"/>
            <a:chOff x="6166884" y="1924493"/>
            <a:chExt cx="1977659" cy="1970434"/>
          </a:xfrm>
        </p:grpSpPr>
        <p:grpSp>
          <p:nvGrpSpPr>
            <p:cNvPr id="30740" name="กลุ่ม 3"/>
            <p:cNvGrpSpPr>
              <a:grpSpLocks/>
            </p:cNvGrpSpPr>
            <p:nvPr/>
          </p:nvGrpSpPr>
          <p:grpSpPr bwMode="auto">
            <a:xfrm>
              <a:off x="6166884" y="1924493"/>
              <a:ext cx="1977659" cy="1970434"/>
              <a:chOff x="6103088" y="1820231"/>
              <a:chExt cx="1967024" cy="1862035"/>
            </a:xfrm>
          </p:grpSpPr>
          <p:pic>
            <p:nvPicPr>
              <p:cNvPr id="30742" name="รูปภาพ 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349" t="10995" r="6511" b="38115"/>
              <a:stretch>
                <a:fillRect/>
              </a:stretch>
            </p:blipFill>
            <p:spPr bwMode="auto">
              <a:xfrm>
                <a:off x="6103088" y="1820231"/>
                <a:ext cx="1967024" cy="18620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สี่เหลี่ยมผืนผ้า 2"/>
              <p:cNvSpPr/>
              <p:nvPr/>
            </p:nvSpPr>
            <p:spPr>
              <a:xfrm rot="855326">
                <a:off x="7135539" y="2112815"/>
                <a:ext cx="571479" cy="47263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 sz="1801"/>
              </a:p>
            </p:txBody>
          </p:sp>
        </p:grpSp>
        <p:sp>
          <p:nvSpPr>
            <p:cNvPr id="30741" name="สี่เหลี่ยมผืนผ้า 25"/>
            <p:cNvSpPr>
              <a:spLocks noChangeArrowheads="1"/>
            </p:cNvSpPr>
            <p:nvPr/>
          </p:nvSpPr>
          <p:spPr bwMode="auto">
            <a:xfrm rot="623397">
              <a:off x="7010400" y="2039844"/>
              <a:ext cx="1049079" cy="80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solidFill>
                    <a:srgbClr val="6600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40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>
                  <a:solidFill>
                    <a:srgbClr val="6600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คะแนน</a:t>
              </a:r>
            </a:p>
          </p:txBody>
        </p:sp>
      </p:grpSp>
      <p:grpSp>
        <p:nvGrpSpPr>
          <p:cNvPr id="30727" name="กลุ่ม 9"/>
          <p:cNvGrpSpPr>
            <a:grpSpLocks/>
          </p:cNvGrpSpPr>
          <p:nvPr/>
        </p:nvGrpSpPr>
        <p:grpSpPr bwMode="auto">
          <a:xfrm>
            <a:off x="6438399" y="3127209"/>
            <a:ext cx="3853369" cy="2670784"/>
            <a:chOff x="5152320" y="3286621"/>
            <a:chExt cx="3372781" cy="1676040"/>
          </a:xfrm>
        </p:grpSpPr>
        <p:grpSp>
          <p:nvGrpSpPr>
            <p:cNvPr id="30735" name="กลุ่ม 31"/>
            <p:cNvGrpSpPr>
              <a:grpSpLocks/>
            </p:cNvGrpSpPr>
            <p:nvPr/>
          </p:nvGrpSpPr>
          <p:grpSpPr bwMode="auto">
            <a:xfrm>
              <a:off x="5152320" y="3286621"/>
              <a:ext cx="2637458" cy="1001234"/>
              <a:chOff x="5539735" y="2628754"/>
              <a:chExt cx="2637458" cy="1001234"/>
            </a:xfrm>
          </p:grpSpPr>
          <p:sp>
            <p:nvSpPr>
              <p:cNvPr id="29" name="สี่เหลี่ยมมุมมน 28"/>
              <p:cNvSpPr/>
              <p:nvPr/>
            </p:nvSpPr>
            <p:spPr>
              <a:xfrm>
                <a:off x="5827807" y="2917762"/>
                <a:ext cx="2295468" cy="712226"/>
              </a:xfrm>
              <a:prstGeom prst="roundRect">
                <a:avLst/>
              </a:prstGeom>
              <a:solidFill>
                <a:srgbClr val="F1EB77">
                  <a:alpha val="49804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0739" name="สี่เหลี่ยมผืนผ้า 26"/>
              <p:cNvSpPr>
                <a:spLocks noChangeArrowheads="1"/>
              </p:cNvSpPr>
              <p:nvPr/>
            </p:nvSpPr>
            <p:spPr bwMode="auto">
              <a:xfrm>
                <a:off x="5539735" y="2628754"/>
                <a:ext cx="2637458" cy="923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สิ่งที่ต้องจัดทำ</a:t>
                </a:r>
                <a:endPara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 </a:t>
                </a:r>
                <a:r>
                  <a:rPr lang="th-TH" sz="2799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สรุปใบแจ้งหนี้/ใบสำคัญ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ที่ยังไม่ได้จ่ายเงิน</a:t>
                </a:r>
                <a:endParaRPr lang="en-US" sz="2799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pic>
          <p:nvPicPr>
            <p:cNvPr id="30736" name="รูปภาพ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95740">
              <a:off x="7880964" y="3771095"/>
              <a:ext cx="644137" cy="491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7" name="รูปภาพ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92551">
              <a:off x="7942528" y="4555859"/>
              <a:ext cx="539458" cy="40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Heptagon 29"/>
          <p:cNvSpPr/>
          <p:nvPr/>
        </p:nvSpPr>
        <p:spPr>
          <a:xfrm>
            <a:off x="1789118" y="107954"/>
            <a:ext cx="987425" cy="407988"/>
          </a:xfrm>
          <a:prstGeom prst="heptagon">
            <a:avLst/>
          </a:prstGeom>
          <a:ln>
            <a:solidFill>
              <a:srgbClr val="9900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1.1.5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787904" y="128592"/>
            <a:ext cx="4151313" cy="33337"/>
          </a:xfrm>
          <a:prstGeom prst="line">
            <a:avLst/>
          </a:prstGeom>
          <a:ln w="571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4608513" y="647702"/>
            <a:ext cx="4151312" cy="33338"/>
          </a:xfrm>
          <a:prstGeom prst="line">
            <a:avLst/>
          </a:prstGeom>
          <a:ln w="571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238508" y="898528"/>
            <a:ext cx="4924425" cy="14288"/>
          </a:xfrm>
          <a:prstGeom prst="line">
            <a:avLst/>
          </a:prstGeom>
          <a:ln w="571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106744" y="1446221"/>
            <a:ext cx="5127625" cy="1587"/>
          </a:xfrm>
          <a:prstGeom prst="line">
            <a:avLst/>
          </a:prstGeom>
          <a:ln w="571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146306" y="1690694"/>
            <a:ext cx="4924425" cy="14287"/>
          </a:xfrm>
          <a:prstGeom prst="line">
            <a:avLst/>
          </a:prstGeom>
          <a:ln w="571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014540" y="2239963"/>
            <a:ext cx="5129212" cy="0"/>
          </a:xfrm>
          <a:prstGeom prst="line">
            <a:avLst/>
          </a:prstGeom>
          <a:ln w="571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42734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/>
          <p:nvPr/>
        </p:nvSpPr>
        <p:spPr>
          <a:xfrm>
            <a:off x="6332716" y="1241650"/>
            <a:ext cx="3363689" cy="493272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กรณีอายุการใช้งานเท่ากัน</a:t>
            </a:r>
          </a:p>
        </p:txBody>
      </p:sp>
      <p:sp>
        <p:nvSpPr>
          <p:cNvPr id="3" name="Rounded Rectangle 7"/>
          <p:cNvSpPr/>
          <p:nvPr/>
        </p:nvSpPr>
        <p:spPr>
          <a:xfrm>
            <a:off x="2178852" y="2325471"/>
            <a:ext cx="1841865" cy="1287878"/>
          </a:xfrm>
          <a:prstGeom prst="star7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สร้างรหัสสินทรัพย์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algn="ctr">
              <a:defRPr/>
            </a:pP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ounded Rectangle 6"/>
          <p:cNvSpPr/>
          <p:nvPr/>
        </p:nvSpPr>
        <p:spPr>
          <a:xfrm>
            <a:off x="1752676" y="4142585"/>
            <a:ext cx="2523578" cy="2135236"/>
          </a:xfrm>
          <a:prstGeom prst="star7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โอนสินทรัพย์จากหมวดที่ผิดไปยังหมวดที่ถูกต้อง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ounded Rectangle 9"/>
          <p:cNvSpPr/>
          <p:nvPr/>
        </p:nvSpPr>
        <p:spPr>
          <a:xfrm>
            <a:off x="6436715" y="3933060"/>
            <a:ext cx="3971602" cy="255428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</a:t>
            </a: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สินทรัพย์</a:t>
            </a:r>
            <a:r>
              <a:rPr lang="en-US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ที่ถูก</a:t>
            </a:r>
            <a:r>
              <a:rPr lang="en-US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	     </a:t>
            </a: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xx </a:t>
            </a:r>
          </a:p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เครดิต</a:t>
            </a: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สินทรัพย์ (ที่ผิด)</a:t>
            </a:r>
            <a:r>
              <a:rPr lang="en-US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en-US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xx</a:t>
            </a:r>
            <a:endParaRPr lang="th-TH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</a:t>
            </a: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ค่าเสื่อมราคาสะสม (ที่ผิด) </a:t>
            </a:r>
            <a:r>
              <a:rPr lang="en-US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	  xx</a:t>
            </a:r>
          </a:p>
          <a:p>
            <a:pPr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</a:t>
            </a: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เครดิต</a:t>
            </a: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ค่าเสื่อมราคาสะสม (ที่ถูก)   </a:t>
            </a:r>
            <a:r>
              <a:rPr lang="en-US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xx</a:t>
            </a:r>
          </a:p>
        </p:txBody>
      </p:sp>
      <p:sp>
        <p:nvSpPr>
          <p:cNvPr id="6" name="Rounded Rectangle 10"/>
          <p:cNvSpPr/>
          <p:nvPr/>
        </p:nvSpPr>
        <p:spPr>
          <a:xfrm>
            <a:off x="6422429" y="2598044"/>
            <a:ext cx="3763979" cy="84460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ไม่บันทึกบัญชี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Oval 15"/>
          <p:cNvSpPr/>
          <p:nvPr/>
        </p:nvSpPr>
        <p:spPr>
          <a:xfrm>
            <a:off x="4270807" y="2497153"/>
            <a:ext cx="2061908" cy="1066973"/>
          </a:xfrm>
          <a:prstGeom prst="notchedRightArrow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dirty="0">
                <a:latin typeface="Angsana New" pitchFamily="18" charset="-34"/>
                <a:cs typeface="Angsana New" pitchFamily="18" charset="-34"/>
              </a:rPr>
              <a:t>AS01</a:t>
            </a:r>
            <a:r>
              <a:rPr lang="th-TH" sz="2799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799" dirty="0">
                <a:latin typeface="Angsana New" pitchFamily="18" charset="-34"/>
                <a:cs typeface="Angsana New" pitchFamily="18" charset="-34"/>
              </a:rPr>
              <a:t>/</a:t>
            </a:r>
            <a:r>
              <a:rPr lang="th-TH" sz="2799" dirty="0">
                <a:latin typeface="Angsana New" pitchFamily="18" charset="-34"/>
                <a:cs typeface="Angsana New" pitchFamily="18" charset="-34"/>
              </a:rPr>
              <a:t> สท 01</a:t>
            </a:r>
          </a:p>
        </p:txBody>
      </p:sp>
      <p:sp>
        <p:nvSpPr>
          <p:cNvPr id="12" name="Oval 16"/>
          <p:cNvSpPr/>
          <p:nvPr/>
        </p:nvSpPr>
        <p:spPr>
          <a:xfrm>
            <a:off x="4236077" y="4797155"/>
            <a:ext cx="2131367" cy="1193790"/>
          </a:xfrm>
          <a:prstGeom prst="notched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latin typeface="Angsana New" pitchFamily="18" charset="-34"/>
                <a:cs typeface="Angsana New" pitchFamily="18" charset="-34"/>
              </a:rPr>
              <a:t>ABUMN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AA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) /</a:t>
            </a:r>
          </a:p>
          <a:p>
            <a:pPr algn="ctr">
              <a:defRPr/>
            </a:pPr>
            <a:r>
              <a:rPr lang="th-TH" sz="2400" dirty="0">
                <a:latin typeface="Angsana New" pitchFamily="18" charset="-34"/>
                <a:cs typeface="Angsana New" pitchFamily="18" charset="-34"/>
              </a:rPr>
              <a:t>สท 17</a:t>
            </a:r>
          </a:p>
        </p:txBody>
      </p:sp>
      <p:sp>
        <p:nvSpPr>
          <p:cNvPr id="14" name="วงรี 9"/>
          <p:cNvSpPr/>
          <p:nvPr/>
        </p:nvSpPr>
        <p:spPr>
          <a:xfrm>
            <a:off x="1740598" y="1188556"/>
            <a:ext cx="4052412" cy="546367"/>
          </a:xfrm>
          <a:prstGeom prst="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บันทึกสินทรัพย์ผิดหมวด</a:t>
            </a:r>
            <a:endParaRPr lang="th-TH" sz="2799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7237961" y="188642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</p:spTree>
    <p:extLst>
      <p:ext uri="{BB962C8B-B14F-4D97-AF65-F5344CB8AC3E}">
        <p14:creationId xmlns:p14="http://schemas.microsoft.com/office/powerpoint/2010/main" val="90885994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/>
          <p:cNvSpPr/>
          <p:nvPr/>
        </p:nvSpPr>
        <p:spPr>
          <a:xfrm>
            <a:off x="1774832" y="2195513"/>
            <a:ext cx="2611438" cy="442912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สร้างรหัสสินทรัพย์</a:t>
            </a:r>
            <a:endParaRPr lang="en-US" sz="20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Rounded Rectangle 4"/>
          <p:cNvSpPr/>
          <p:nvPr/>
        </p:nvSpPr>
        <p:spPr>
          <a:xfrm>
            <a:off x="1774827" y="2857501"/>
            <a:ext cx="2613025" cy="101600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th-TH" sz="2000" b="1" spc="-50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ตั้งบัญชีพักสินทรัพย์ที่ถูก</a:t>
            </a:r>
            <a:endParaRPr lang="en-US" sz="2000" b="1" spc="-50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ounded Rectangle 5"/>
          <p:cNvSpPr/>
          <p:nvPr/>
        </p:nvSpPr>
        <p:spPr>
          <a:xfrm>
            <a:off x="6138043" y="2707995"/>
            <a:ext cx="4470400" cy="12715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</a:t>
            </a:r>
            <a:r>
              <a:rPr lang="th-TH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พักสินทรัพย์</a:t>
            </a: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	           	          xx</a:t>
            </a:r>
          </a:p>
          <a:p>
            <a:pPr>
              <a:defRPr/>
            </a:pPr>
            <a:r>
              <a:rPr lang="en-US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</a:t>
            </a:r>
            <a:r>
              <a:rPr lang="th-TH" sz="1801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เครดิต</a:t>
            </a:r>
            <a:r>
              <a:rPr lang="th-TH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ค่าจำหน่าย – สินทรัพย์ </a:t>
            </a: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	        xx</a:t>
            </a:r>
          </a:p>
          <a:p>
            <a:pPr>
              <a:defRPr/>
            </a:pP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  </a:t>
            </a:r>
            <a:r>
              <a:rPr lang="th-TH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ค่าเสื่อมราคา – สินทรัพย์ </a:t>
            </a: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	        xx</a:t>
            </a:r>
            <a:endParaRPr lang="th-TH" sz="180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  </a:t>
            </a:r>
            <a:r>
              <a:rPr lang="th-TH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ผลสะสมจากการแก้ไขข้อผิดพลาด (ค่าเสื่อมปีก่อน)</a:t>
            </a: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xx</a:t>
            </a:r>
          </a:p>
        </p:txBody>
      </p:sp>
      <p:sp>
        <p:nvSpPr>
          <p:cNvPr id="5" name="Rounded Rectangle 6"/>
          <p:cNvSpPr/>
          <p:nvPr/>
        </p:nvSpPr>
        <p:spPr>
          <a:xfrm>
            <a:off x="1755781" y="4975230"/>
            <a:ext cx="2611438" cy="595313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ประมวลผลค่าเสื่อมราคาสินทรัพย์ </a:t>
            </a:r>
            <a:endParaRPr lang="en-US" sz="20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ounded Rectangle 7"/>
          <p:cNvSpPr/>
          <p:nvPr/>
        </p:nvSpPr>
        <p:spPr>
          <a:xfrm>
            <a:off x="6152332" y="5079718"/>
            <a:ext cx="4422775" cy="6778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ค่าเสื่อมราคา – สินทรัพย์                              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xx</a:t>
            </a:r>
            <a:endParaRPr lang="th-TH" sz="20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เครดิต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ค่าเสื่อมราคาสะสม - สินทรัพย์                   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xx</a:t>
            </a:r>
          </a:p>
        </p:txBody>
      </p:sp>
      <p:sp>
        <p:nvSpPr>
          <p:cNvPr id="7" name="Rounded Rectangle 8"/>
          <p:cNvSpPr/>
          <p:nvPr/>
        </p:nvSpPr>
        <p:spPr>
          <a:xfrm>
            <a:off x="1755781" y="5683256"/>
            <a:ext cx="2611438" cy="71437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บันทึกล้างบัญชีค่าเสื่อมราคา เฉพาะมูลค่าของปีก่อน </a:t>
            </a:r>
          </a:p>
        </p:txBody>
      </p:sp>
      <p:sp>
        <p:nvSpPr>
          <p:cNvPr id="8" name="Rounded Rectangle 9"/>
          <p:cNvSpPr/>
          <p:nvPr/>
        </p:nvSpPr>
        <p:spPr>
          <a:xfrm>
            <a:off x="6158684" y="5814729"/>
            <a:ext cx="4427537" cy="6143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เดบิต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ผลสะสมจากการแก้ไขข้อผิดพลาด 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xx</a:t>
            </a:r>
            <a:endParaRPr lang="th-TH" sz="20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เครดิต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ค่าเสื่อมราคา – สินทรัพย์ 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	        	   xx</a:t>
            </a:r>
          </a:p>
        </p:txBody>
      </p:sp>
      <p:sp>
        <p:nvSpPr>
          <p:cNvPr id="9" name="Rounded Rectangle 10"/>
          <p:cNvSpPr/>
          <p:nvPr/>
        </p:nvSpPr>
        <p:spPr>
          <a:xfrm>
            <a:off x="6152332" y="2241265"/>
            <a:ext cx="4456112" cy="4238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ไม่บันทึกบัญชี</a:t>
            </a:r>
            <a:endParaRPr lang="en-US" sz="20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Rounded Rectangle 11"/>
          <p:cNvSpPr/>
          <p:nvPr/>
        </p:nvSpPr>
        <p:spPr>
          <a:xfrm>
            <a:off x="1774827" y="4200529"/>
            <a:ext cx="2613025" cy="52387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ล้างพักสินทรัพย์เป็นสินทรัพย์</a:t>
            </a:r>
            <a:endParaRPr lang="en-US" sz="20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Rounded Rectangle 12"/>
          <p:cNvSpPr/>
          <p:nvPr/>
        </p:nvSpPr>
        <p:spPr>
          <a:xfrm>
            <a:off x="6163444" y="4035143"/>
            <a:ext cx="4422775" cy="9540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เดบิต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สินทรัพย์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ระบุประเภท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 (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หลัก)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xx</a:t>
            </a:r>
          </a:p>
          <a:p>
            <a:pPr>
              <a:defRPr/>
            </a:pP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สินทรัพย์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ระบุประเภท)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ย่อย)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xx 	</a:t>
            </a:r>
            <a:endParaRPr lang="th-TH" sz="20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เครดิต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พักสินทรัพย์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ระบุประเภท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                             xx</a:t>
            </a:r>
            <a:endParaRPr lang="th-TH" sz="20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Rounded Rectangle 28"/>
          <p:cNvSpPr/>
          <p:nvPr/>
        </p:nvSpPr>
        <p:spPr>
          <a:xfrm>
            <a:off x="1774827" y="1592265"/>
            <a:ext cx="2613025" cy="38417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ตัดสินทรัพย์เดิมออกตามมูลค่าทุน</a:t>
            </a:r>
            <a:endParaRPr lang="en-US" sz="20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Rounded Rectangle 30"/>
          <p:cNvSpPr/>
          <p:nvPr/>
        </p:nvSpPr>
        <p:spPr>
          <a:xfrm>
            <a:off x="6141216" y="1223680"/>
            <a:ext cx="4445000" cy="9286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ค่าเสื่อมราคาสะสม(ส/ท ที่ผิด) 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xx</a:t>
            </a:r>
          </a:p>
          <a:p>
            <a:pPr>
              <a:defRPr/>
            </a:pP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ค่าจำหน่าย - สินทรัพย์	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xx</a:t>
            </a:r>
          </a:p>
          <a:p>
            <a:pPr>
              <a:defRPr/>
            </a:pP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เครดิต</a:t>
            </a:r>
            <a:r>
              <a:rPr lang="th-TH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สินทรัพย์ (ที่ผิด)</a:t>
            </a:r>
            <a:r>
              <a:rPr lang="en-US" sz="2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	                     	       xx</a:t>
            </a:r>
          </a:p>
        </p:txBody>
      </p:sp>
      <p:sp>
        <p:nvSpPr>
          <p:cNvPr id="15" name="Down Arrow 38"/>
          <p:cNvSpPr/>
          <p:nvPr/>
        </p:nvSpPr>
        <p:spPr>
          <a:xfrm>
            <a:off x="4007792" y="2013435"/>
            <a:ext cx="216000" cy="180000"/>
          </a:xfrm>
          <a:prstGeom prst="downArrow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1"/>
          </a:p>
        </p:txBody>
      </p:sp>
      <p:sp>
        <p:nvSpPr>
          <p:cNvPr id="16" name="Explosion 2 43"/>
          <p:cNvSpPr/>
          <p:nvPr/>
        </p:nvSpPr>
        <p:spPr>
          <a:xfrm>
            <a:off x="4465619" y="1600531"/>
            <a:ext cx="1603945" cy="387008"/>
          </a:xfrm>
          <a:prstGeom prst="chevr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dirty="0">
                <a:latin typeface="Angsana New" pitchFamily="18" charset="-34"/>
                <a:cs typeface="Angsana New" pitchFamily="18" charset="-34"/>
              </a:rPr>
              <a:t>ABAVN</a:t>
            </a:r>
            <a:endParaRPr lang="th-TH" sz="180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Explosion 2 44"/>
          <p:cNvSpPr/>
          <p:nvPr/>
        </p:nvSpPr>
        <p:spPr>
          <a:xfrm>
            <a:off x="4448157" y="2148171"/>
            <a:ext cx="1620618" cy="528350"/>
          </a:xfrm>
          <a:prstGeom prst="chevr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AS01 /</a:t>
            </a:r>
            <a:r>
              <a:rPr lang="th-TH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สท 01</a:t>
            </a:r>
            <a:endParaRPr lang="en-US" sz="180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algn="ctr">
              <a:defRPr/>
            </a:pP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AS11 / </a:t>
            </a:r>
            <a:r>
              <a:rPr lang="th-TH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สท </a:t>
            </a: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11</a:t>
            </a:r>
            <a:endParaRPr lang="th-TH" sz="180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Explosion 2 45"/>
          <p:cNvSpPr/>
          <p:nvPr/>
        </p:nvSpPr>
        <p:spPr>
          <a:xfrm>
            <a:off x="4460855" y="2995325"/>
            <a:ext cx="1634679" cy="622578"/>
          </a:xfrm>
          <a:prstGeom prst="chevr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dirty="0">
                <a:latin typeface="Angsana New" pitchFamily="18" charset="-34"/>
                <a:cs typeface="Angsana New" pitchFamily="18" charset="-34"/>
              </a:rPr>
              <a:t>ZGL_JV/</a:t>
            </a:r>
            <a:br>
              <a:rPr lang="th-TH" sz="1801" dirty="0">
                <a:latin typeface="Angsana New" pitchFamily="18" charset="-34"/>
                <a:cs typeface="Angsana New" pitchFamily="18" charset="-34"/>
              </a:rPr>
            </a:br>
            <a:r>
              <a:rPr lang="th-TH" sz="1801" dirty="0">
                <a:latin typeface="Angsana New" pitchFamily="18" charset="-34"/>
                <a:cs typeface="Angsana New" pitchFamily="18" charset="-34"/>
              </a:rPr>
              <a:t>บช 01 (</a:t>
            </a:r>
            <a:r>
              <a:rPr lang="en-US" sz="1801" dirty="0">
                <a:latin typeface="Angsana New" pitchFamily="18" charset="-34"/>
                <a:cs typeface="Angsana New" pitchFamily="18" charset="-34"/>
              </a:rPr>
              <a:t>JV</a:t>
            </a:r>
            <a:r>
              <a:rPr lang="th-TH" sz="1801" dirty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19" name="Explosion 2 48"/>
          <p:cNvSpPr/>
          <p:nvPr/>
        </p:nvSpPr>
        <p:spPr>
          <a:xfrm>
            <a:off x="4460854" y="5791199"/>
            <a:ext cx="1626839" cy="617530"/>
          </a:xfrm>
          <a:prstGeom prst="chevr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dirty="0">
                <a:latin typeface="Angsana New" pitchFamily="18" charset="-34"/>
                <a:cs typeface="Angsana New" pitchFamily="18" charset="-34"/>
              </a:rPr>
              <a:t>ZGL_JV/</a:t>
            </a:r>
          </a:p>
          <a:p>
            <a:pPr algn="ctr">
              <a:defRPr/>
            </a:pPr>
            <a:r>
              <a:rPr lang="th-TH" sz="1801" dirty="0">
                <a:latin typeface="Angsana New" pitchFamily="18" charset="-34"/>
                <a:cs typeface="Angsana New" pitchFamily="18" charset="-34"/>
              </a:rPr>
              <a:t>บช 01 (</a:t>
            </a:r>
            <a:r>
              <a:rPr lang="en-US" sz="1801" dirty="0">
                <a:latin typeface="Angsana New" pitchFamily="18" charset="-34"/>
                <a:cs typeface="Angsana New" pitchFamily="18" charset="-34"/>
              </a:rPr>
              <a:t>JV</a:t>
            </a:r>
            <a:r>
              <a:rPr lang="th-TH" sz="1801" dirty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20" name="Explosion 2 49"/>
          <p:cNvSpPr/>
          <p:nvPr/>
        </p:nvSpPr>
        <p:spPr>
          <a:xfrm>
            <a:off x="4470376" y="5093390"/>
            <a:ext cx="1599398" cy="493014"/>
          </a:xfrm>
          <a:prstGeom prst="chevr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dirty="0">
                <a:latin typeface="Angsana New" pitchFamily="18" charset="-34"/>
                <a:cs typeface="Angsana New" pitchFamily="18" charset="-34"/>
              </a:rPr>
              <a:t>ZAFAB</a:t>
            </a:r>
            <a:endParaRPr lang="th-TH" sz="180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Explosion 2 45"/>
          <p:cNvSpPr/>
          <p:nvPr/>
        </p:nvSpPr>
        <p:spPr>
          <a:xfrm>
            <a:off x="4505305" y="4144771"/>
            <a:ext cx="1634679" cy="620896"/>
          </a:xfrm>
          <a:prstGeom prst="chevr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F-04 (AA) </a:t>
            </a:r>
            <a:r>
              <a:rPr lang="en-US" sz="1801" dirty="0">
                <a:latin typeface="Angsana New" pitchFamily="18" charset="-34"/>
                <a:cs typeface="Angsana New" pitchFamily="18" charset="-34"/>
              </a:rPr>
              <a:t>/</a:t>
            </a:r>
            <a:br>
              <a:rPr lang="th-TH" sz="1801" dirty="0">
                <a:latin typeface="Angsana New" pitchFamily="18" charset="-34"/>
                <a:cs typeface="Angsana New" pitchFamily="18" charset="-34"/>
              </a:rPr>
            </a:br>
            <a:r>
              <a:rPr lang="th-TH" sz="1801" dirty="0">
                <a:latin typeface="Angsana New" pitchFamily="18" charset="-34"/>
                <a:cs typeface="Angsana New" pitchFamily="18" charset="-34"/>
              </a:rPr>
              <a:t>สท 13 (</a:t>
            </a:r>
            <a:r>
              <a:rPr lang="en-US" sz="1801" dirty="0">
                <a:latin typeface="Angsana New" pitchFamily="18" charset="-34"/>
                <a:cs typeface="Angsana New" pitchFamily="18" charset="-34"/>
              </a:rPr>
              <a:t>AA</a:t>
            </a:r>
            <a:r>
              <a:rPr lang="th-TH" sz="1801" dirty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23" name="Down Arrow 38"/>
          <p:cNvSpPr/>
          <p:nvPr/>
        </p:nvSpPr>
        <p:spPr>
          <a:xfrm>
            <a:off x="3998674" y="3942838"/>
            <a:ext cx="216000" cy="180000"/>
          </a:xfrm>
          <a:prstGeom prst="downArrow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1"/>
          </a:p>
        </p:txBody>
      </p:sp>
      <p:sp>
        <p:nvSpPr>
          <p:cNvPr id="24" name="Down Arrow 38"/>
          <p:cNvSpPr/>
          <p:nvPr/>
        </p:nvSpPr>
        <p:spPr>
          <a:xfrm>
            <a:off x="4007792" y="2682633"/>
            <a:ext cx="216000" cy="180000"/>
          </a:xfrm>
          <a:prstGeom prst="downArrow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1"/>
          </a:p>
        </p:txBody>
      </p:sp>
      <p:sp>
        <p:nvSpPr>
          <p:cNvPr id="25" name="Down Arrow 38"/>
          <p:cNvSpPr/>
          <p:nvPr/>
        </p:nvSpPr>
        <p:spPr>
          <a:xfrm>
            <a:off x="4007792" y="4749841"/>
            <a:ext cx="216000" cy="180000"/>
          </a:xfrm>
          <a:prstGeom prst="downArrow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1"/>
          </a:p>
        </p:txBody>
      </p:sp>
      <p:sp>
        <p:nvSpPr>
          <p:cNvPr id="26" name="Down Arrow 38"/>
          <p:cNvSpPr/>
          <p:nvPr/>
        </p:nvSpPr>
        <p:spPr>
          <a:xfrm>
            <a:off x="4007792" y="5559697"/>
            <a:ext cx="216000" cy="180000"/>
          </a:xfrm>
          <a:prstGeom prst="downArrow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1"/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1838798" y="1137088"/>
            <a:ext cx="2694524" cy="38006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กรณีอายุการใช้งานไม่เท่ากัน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9" name="วงรี 9"/>
          <p:cNvSpPr/>
          <p:nvPr/>
        </p:nvSpPr>
        <p:spPr>
          <a:xfrm>
            <a:off x="1838795" y="411024"/>
            <a:ext cx="4052412" cy="546367"/>
          </a:xfrm>
          <a:prstGeom prst="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2799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บันทึกสินทรัพย์ผิดหมวด</a:t>
            </a:r>
            <a:endParaRPr lang="th-TH" sz="2799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0" name="Oval 10"/>
          <p:cNvSpPr>
            <a:spLocks noChangeArrowheads="1"/>
          </p:cNvSpPr>
          <p:nvPr/>
        </p:nvSpPr>
        <p:spPr bwMode="auto">
          <a:xfrm>
            <a:off x="7237961" y="188642"/>
            <a:ext cx="2743274" cy="8452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rgbClr val="0033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สินทรัพย์</a:t>
            </a:r>
          </a:p>
        </p:txBody>
      </p:sp>
    </p:spTree>
    <p:extLst>
      <p:ext uri="{BB962C8B-B14F-4D97-AF65-F5344CB8AC3E}">
        <p14:creationId xmlns:p14="http://schemas.microsoft.com/office/powerpoint/2010/main" val="65153403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7"/>
          <p:cNvSpPr/>
          <p:nvPr/>
        </p:nvSpPr>
        <p:spPr>
          <a:xfrm>
            <a:off x="5492757" y="1741490"/>
            <a:ext cx="4684713" cy="1362075"/>
          </a:xfrm>
          <a:prstGeom prst="roundRect">
            <a:avLst/>
          </a:prstGeom>
          <a:solidFill>
            <a:srgbClr val="FFC000"/>
          </a:solidFill>
          <a:ln>
            <a:solidFill>
              <a:srgbClr val="E25A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799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รายละเอียดที่มีการควบคุม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h-TH" sz="2799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เงินที่รับฝากไว้เพื่อจ่ายคืนให้ผู้มีสิทธิ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h-TH" sz="2799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เงินที่หน่วยงานเรียกเก็บเป็นหลักประกัน</a:t>
            </a:r>
            <a:endParaRPr lang="th-TH" sz="2799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4943482" y="2124081"/>
            <a:ext cx="430213" cy="447675"/>
            <a:chOff x="5282495" y="1076915"/>
            <a:chExt cx="560813" cy="560813"/>
          </a:xfrm>
        </p:grpSpPr>
        <p:sp>
          <p:nvSpPr>
            <p:cNvPr id="6" name="Equal 10"/>
            <p:cNvSpPr/>
            <p:nvPr/>
          </p:nvSpPr>
          <p:spPr>
            <a:xfrm>
              <a:off x="5282495" y="1076915"/>
              <a:ext cx="560813" cy="560813"/>
            </a:xfrm>
            <a:prstGeom prst="mathEqual">
              <a:avLst/>
            </a:prstGeom>
            <a:solidFill>
              <a:schemeClr val="tx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11142974"/>
                <a:satOff val="39624"/>
                <a:lumOff val="8960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Equal 6"/>
            <p:cNvSpPr/>
            <p:nvPr/>
          </p:nvSpPr>
          <p:spPr>
            <a:xfrm>
              <a:off x="5356994" y="1192260"/>
              <a:ext cx="411815" cy="3301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890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00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endParaRPr>
            </a:p>
          </p:txBody>
        </p:sp>
      </p:grpSp>
      <p:sp>
        <p:nvSpPr>
          <p:cNvPr id="8" name="Cloud 14"/>
          <p:cNvSpPr/>
          <p:nvPr/>
        </p:nvSpPr>
        <p:spPr>
          <a:xfrm>
            <a:off x="4295802" y="3477925"/>
            <a:ext cx="3887762" cy="591801"/>
          </a:xfrm>
          <a:prstGeom prst="rect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ข้อผิดพลาดอาจเกิดจาก ...</a:t>
            </a:r>
          </a:p>
        </p:txBody>
      </p:sp>
      <p:sp>
        <p:nvSpPr>
          <p:cNvPr id="9" name="Striped Right Arrow 16"/>
          <p:cNvSpPr/>
          <p:nvPr/>
        </p:nvSpPr>
        <p:spPr>
          <a:xfrm>
            <a:off x="2927654" y="4402943"/>
            <a:ext cx="592138" cy="625935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1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0" name="สี่เหลี่ยมมุมมน 7"/>
          <p:cNvSpPr/>
          <p:nvPr/>
        </p:nvSpPr>
        <p:spPr>
          <a:xfrm>
            <a:off x="3719519" y="4414843"/>
            <a:ext cx="6048375" cy="58261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3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1. บันทึกรับรายได้ แต่เบิกเป็นหนี้สิน</a:t>
            </a:r>
            <a:endParaRPr lang="en-US" sz="3200" b="1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11" name="สี่เหลี่ยมมุมมน 7"/>
          <p:cNvSpPr/>
          <p:nvPr/>
        </p:nvSpPr>
        <p:spPr>
          <a:xfrm>
            <a:off x="3719519" y="5157793"/>
            <a:ext cx="6048375" cy="58261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3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2. บันทึกเบิกระบุบัญชีแยกประเภทผิด</a:t>
            </a:r>
            <a:endParaRPr lang="en-US" sz="3200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2" name="Oval 12"/>
          <p:cNvSpPr/>
          <p:nvPr/>
        </p:nvSpPr>
        <p:spPr>
          <a:xfrm>
            <a:off x="1862140" y="1478302"/>
            <a:ext cx="2962275" cy="150336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059399" y="2142195"/>
            <a:ext cx="2604273" cy="53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900"/>
              </a:spcBef>
              <a:buClr>
                <a:srgbClr val="262626"/>
              </a:buClr>
              <a:buFont typeface="Garamond" panose="02020404030301010803" pitchFamily="18" charset="0"/>
              <a:buChar char="◦"/>
              <a:defRPr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1pPr>
            <a:lvl2pPr marL="742950" indent="-285750">
              <a:spcBef>
                <a:spcPts val="500"/>
              </a:spcBef>
              <a:buClr>
                <a:srgbClr val="262626"/>
              </a:buClr>
              <a:buFont typeface="Garamond" panose="02020404030301010803" pitchFamily="18" charset="0"/>
              <a:buChar char="◦"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2pPr>
            <a:lvl3pPr marL="1143000" indent="-228600">
              <a:spcBef>
                <a:spcPts val="500"/>
              </a:spcBef>
              <a:buClr>
                <a:srgbClr val="262626"/>
              </a:buClr>
              <a:buFont typeface="Garamond" panose="02020404030301010803" pitchFamily="18" charset="0"/>
              <a:buChar char="◦"/>
              <a:defRPr sz="1400"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3pPr>
            <a:lvl4pPr marL="1600200" indent="-228600">
              <a:spcBef>
                <a:spcPts val="500"/>
              </a:spcBef>
              <a:buClr>
                <a:srgbClr val="262626"/>
              </a:buClr>
              <a:buFont typeface="Garamond" panose="02020404030301010803" pitchFamily="18" charset="0"/>
              <a:buChar char="◦"/>
              <a:defRPr sz="1400"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4pPr>
            <a:lvl5pPr marL="2057400" indent="-228600">
              <a:spcBef>
                <a:spcPts val="500"/>
              </a:spcBef>
              <a:buClr>
                <a:srgbClr val="262626"/>
              </a:buClr>
              <a:buFont typeface="Garamond" panose="02020404030301010803" pitchFamily="18" charset="0"/>
              <a:buChar char="◦"/>
              <a:defRPr sz="1400"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262626"/>
              </a:buClr>
              <a:buFont typeface="Garamond" panose="02020404030301010803" pitchFamily="18" charset="0"/>
              <a:buChar char="◦"/>
              <a:defRPr sz="1400"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262626"/>
              </a:buClr>
              <a:buFont typeface="Garamond" panose="02020404030301010803" pitchFamily="18" charset="0"/>
              <a:buChar char="◦"/>
              <a:defRPr sz="1400"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262626"/>
              </a:buClr>
              <a:buFont typeface="Garamond" panose="02020404030301010803" pitchFamily="18" charset="0"/>
              <a:buChar char="◦"/>
              <a:defRPr sz="1400"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262626"/>
              </a:buClr>
              <a:buFont typeface="Garamond" panose="02020404030301010803" pitchFamily="18" charset="0"/>
              <a:buChar char="◦"/>
              <a:defRPr sz="1400">
                <a:solidFill>
                  <a:schemeClr val="tx1"/>
                </a:solidFill>
                <a:latin typeface="Century Gothic" panose="020B0502020202020204" pitchFamily="34" charset="0"/>
                <a:cs typeface="DilleniaUPC" panose="02020603050405020304" pitchFamily="18" charset="-34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th-TH" altLang="th-TH" sz="2799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ยอดยกไป</a:t>
            </a:r>
            <a:r>
              <a:rPr lang="th-TH" altLang="th-TH" sz="2799" dirty="0">
                <a:latin typeface="Angsana New" panose="02020603050405020304" pitchFamily="18" charset="-34"/>
                <a:cs typeface="Angsana New" panose="02020603050405020304" pitchFamily="18" charset="-34"/>
              </a:rPr>
              <a:t>ในงบทดลอง</a:t>
            </a:r>
          </a:p>
        </p:txBody>
      </p:sp>
      <p:sp>
        <p:nvSpPr>
          <p:cNvPr id="14" name="สี่เหลี่ยมมุมมน 7"/>
          <p:cNvSpPr/>
          <p:nvPr/>
        </p:nvSpPr>
        <p:spPr>
          <a:xfrm>
            <a:off x="3719519" y="5900740"/>
            <a:ext cx="6048375" cy="581025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3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3. บันทึกรับเป็นหนี้สินแต่เบิกเป็นค่าใช้จ่าย/สินทรัพย์</a:t>
            </a:r>
            <a:endParaRPr lang="en-US" sz="3200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5" name="สี่เหลี่ยมผืนผ้า 1"/>
          <p:cNvSpPr>
            <a:spLocks noChangeArrowheads="1"/>
          </p:cNvSpPr>
          <p:nvPr/>
        </p:nvSpPr>
        <p:spPr bwMode="auto">
          <a:xfrm>
            <a:off x="5386257" y="290368"/>
            <a:ext cx="4461073" cy="66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th-TH" altLang="en-US" sz="3600" b="1" dirty="0">
                <a:solidFill>
                  <a:srgbClr val="003366"/>
                </a:solidFill>
                <a:latin typeface="Angsana New" panose="02020603050405020304" pitchFamily="18" charset="-34"/>
              </a:rPr>
              <a:t>บัญชีเงินรับฝากอื่น/เงินประกันอื่น</a:t>
            </a:r>
            <a:endParaRPr lang="en-US" altLang="en-US" sz="3600" b="1" dirty="0">
              <a:solidFill>
                <a:srgbClr val="003366"/>
              </a:solidFill>
            </a:endParaRPr>
          </a:p>
        </p:txBody>
      </p:sp>
      <p:sp>
        <p:nvSpPr>
          <p:cNvPr id="16" name="Striped Right Arrow 16"/>
          <p:cNvSpPr/>
          <p:nvPr/>
        </p:nvSpPr>
        <p:spPr>
          <a:xfrm>
            <a:off x="2927654" y="5137660"/>
            <a:ext cx="592138" cy="625935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1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7" name="Striped Right Arrow 16"/>
          <p:cNvSpPr/>
          <p:nvPr/>
        </p:nvSpPr>
        <p:spPr>
          <a:xfrm>
            <a:off x="2927654" y="5855952"/>
            <a:ext cx="592138" cy="625935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1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8" name="สี่เหลี่ยมผืนผ้า 6"/>
          <p:cNvSpPr/>
          <p:nvPr/>
        </p:nvSpPr>
        <p:spPr>
          <a:xfrm>
            <a:off x="2325693" y="1741494"/>
            <a:ext cx="2071688" cy="385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ตรวจสอบ</a:t>
            </a:r>
            <a:endParaRPr lang="en-US" sz="3200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pSp>
        <p:nvGrpSpPr>
          <p:cNvPr id="23" name="กลุ่ม 22"/>
          <p:cNvGrpSpPr/>
          <p:nvPr/>
        </p:nvGrpSpPr>
        <p:grpSpPr>
          <a:xfrm>
            <a:off x="1888036" y="1478302"/>
            <a:ext cx="2962275" cy="1503363"/>
            <a:chOff x="364035" y="1478300"/>
            <a:chExt cx="2962275" cy="1503362"/>
          </a:xfrm>
        </p:grpSpPr>
        <p:sp>
          <p:nvSpPr>
            <p:cNvPr id="20" name="Oval 12"/>
            <p:cNvSpPr/>
            <p:nvPr/>
          </p:nvSpPr>
          <p:spPr>
            <a:xfrm>
              <a:off x="364035" y="1478300"/>
              <a:ext cx="2962275" cy="1503362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</p:sp>
        <p:sp>
          <p:nvSpPr>
            <p:cNvPr id="21" name="Rectangle 1"/>
            <p:cNvSpPr>
              <a:spLocks noChangeArrowheads="1"/>
            </p:cNvSpPr>
            <p:nvPr/>
          </p:nvSpPr>
          <p:spPr bwMode="auto">
            <a:xfrm>
              <a:off x="561291" y="2142193"/>
              <a:ext cx="2604273" cy="537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ts val="9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1pPr>
              <a:lvl2pPr marL="742950" indent="-285750">
                <a:spcBef>
                  <a:spcPts val="5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 sz="16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2pPr>
              <a:lvl3pPr marL="1143000" indent="-228600">
                <a:spcBef>
                  <a:spcPts val="5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3pPr>
              <a:lvl4pPr marL="1600200" indent="-228600">
                <a:spcBef>
                  <a:spcPts val="5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4pPr>
              <a:lvl5pPr marL="2057400" indent="-228600">
                <a:spcBef>
                  <a:spcPts val="5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th-TH" altLang="th-TH" sz="2799" b="1" dirty="0">
                  <a:solidFill>
                    <a:srgbClr val="FF0000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ยอดยกไป</a:t>
              </a:r>
              <a:r>
                <a:rPr lang="th-TH" altLang="th-TH" sz="2799" dirty="0">
                  <a:latin typeface="Angsana New" panose="02020603050405020304" pitchFamily="18" charset="-34"/>
                  <a:cs typeface="Angsana New" panose="02020603050405020304" pitchFamily="18" charset="-34"/>
                </a:rPr>
                <a:t>ในงบทดลอง</a:t>
              </a:r>
            </a:p>
          </p:txBody>
        </p:sp>
        <p:sp>
          <p:nvSpPr>
            <p:cNvPr id="22" name="สี่เหลี่ยมผืนผ้า 6"/>
            <p:cNvSpPr/>
            <p:nvPr/>
          </p:nvSpPr>
          <p:spPr>
            <a:xfrm>
              <a:off x="827584" y="1741488"/>
              <a:ext cx="2071688" cy="3857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sz="3200" b="1" dirty="0">
                  <a:solidFill>
                    <a:schemeClr val="tx1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ตรวจสอบ</a:t>
              </a:r>
              <a:endParaRPr lang="en-US" sz="32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42680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1777816" y="2510396"/>
            <a:ext cx="4390195" cy="161631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บันทึกปรับปรุงบัญชี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ZGL_JV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บช 01 (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JV)</a:t>
            </a:r>
            <a:endParaRPr lang="th-TH" sz="24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เดบิต บัญชีค่าใช้จ่าย (ระบุประเภท) / 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บัญชีพักสินทรัพย์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เครดิต  บัญชีเงินรับฝากอื่น / เงินประกันอื่น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สี่เหลี่ยมมุมมน 3"/>
          <p:cNvSpPr/>
          <p:nvPr/>
        </p:nvSpPr>
        <p:spPr>
          <a:xfrm>
            <a:off x="1651095" y="1240219"/>
            <a:ext cx="4372899" cy="510938"/>
          </a:xfrm>
          <a:prstGeom prst="roundRect">
            <a:avLst/>
          </a:prstGeom>
          <a:solidFill>
            <a:srgbClr val="FFFF00"/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รับรู้เป็นรายได้ แต่เบิกเป็นหนี้สิน</a:t>
            </a:r>
            <a:endParaRPr lang="en-US" sz="2799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1775520" y="4885960"/>
            <a:ext cx="4248472" cy="172819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บันทึกปรับปรุงบัญชี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ZGL_JV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b="1" dirty="0" err="1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บช</a:t>
            </a:r>
            <a:r>
              <a:rPr lang="th-TH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01 (</a:t>
            </a:r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JV)</a:t>
            </a:r>
            <a:endParaRPr lang="th-TH" sz="2400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บัญชีผลสะสมจากการแก้ไขข้อผิดพลาด / 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บัญชีพักสินทรัพย์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เครดิต บัญชีเงินรับฝากอื่น / เงินประกันอื่น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สี่เหลี่ยมผืนผ้า 1"/>
          <p:cNvSpPr>
            <a:spLocks noChangeArrowheads="1"/>
          </p:cNvSpPr>
          <p:nvPr/>
        </p:nvSpPr>
        <p:spPr bwMode="auto">
          <a:xfrm>
            <a:off x="5386257" y="290368"/>
            <a:ext cx="4461073" cy="66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th-TH" altLang="en-US" sz="3600" b="1" dirty="0">
                <a:solidFill>
                  <a:srgbClr val="003366"/>
                </a:solidFill>
                <a:latin typeface="Angsana New" panose="02020603050405020304" pitchFamily="18" charset="-34"/>
              </a:rPr>
              <a:t>บัญชีเงินรับฝากอื่น/เงินประกันอื่น</a:t>
            </a:r>
            <a:endParaRPr lang="en-US" altLang="en-US" sz="3600" b="1" dirty="0">
              <a:solidFill>
                <a:srgbClr val="003366"/>
              </a:solidFill>
            </a:endParaRPr>
          </a:p>
        </p:txBody>
      </p:sp>
      <p:sp>
        <p:nvSpPr>
          <p:cNvPr id="9" name="Cloud 14"/>
          <p:cNvSpPr/>
          <p:nvPr/>
        </p:nvSpPr>
        <p:spPr>
          <a:xfrm>
            <a:off x="1855521" y="1856675"/>
            <a:ext cx="1483521" cy="492208"/>
          </a:xfrm>
          <a:prstGeom prst="rect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ปีปัจจุบัน</a:t>
            </a:r>
          </a:p>
        </p:txBody>
      </p:sp>
      <p:sp>
        <p:nvSpPr>
          <p:cNvPr id="10" name="Cloud 14"/>
          <p:cNvSpPr/>
          <p:nvPr/>
        </p:nvSpPr>
        <p:spPr>
          <a:xfrm>
            <a:off x="1855521" y="4283322"/>
            <a:ext cx="1483521" cy="503503"/>
          </a:xfrm>
          <a:prstGeom prst="rect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ปีก่อน</a:t>
            </a:r>
          </a:p>
        </p:txBody>
      </p:sp>
      <p:sp>
        <p:nvSpPr>
          <p:cNvPr id="13" name="สี่เหลี่ยมมุมมน 3"/>
          <p:cNvSpPr/>
          <p:nvPr/>
        </p:nvSpPr>
        <p:spPr>
          <a:xfrm>
            <a:off x="6502280" y="1240220"/>
            <a:ext cx="4102235" cy="510938"/>
          </a:xfrm>
          <a:prstGeom prst="roundRect">
            <a:avLst/>
          </a:prstGeom>
          <a:solidFill>
            <a:srgbClr val="FFFF00"/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สาเหตุ </a:t>
            </a:r>
            <a:r>
              <a:rPr lang="en-US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ระบุบัญชีแยกประเภทหนี้สินผิด</a:t>
            </a:r>
            <a:endParaRPr lang="en-US" sz="2799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6240016" y="1124746"/>
            <a:ext cx="0" cy="5733256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สี่เหลี่ยมผืนผ้ามุมมน 15"/>
          <p:cNvSpPr/>
          <p:nvPr/>
        </p:nvSpPr>
        <p:spPr>
          <a:xfrm>
            <a:off x="7320139" y="1893162"/>
            <a:ext cx="2684959" cy="455722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ZGL_JV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</a:t>
            </a:r>
            <a:r>
              <a:rPr lang="th-TH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บช 01 (</a:t>
            </a:r>
            <a:r>
              <a: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JV)</a:t>
            </a:r>
            <a:endParaRPr lang="th-TH" sz="2799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สี่เหลี่ยมผืนผ้ามุมมน 16"/>
          <p:cNvSpPr/>
          <p:nvPr/>
        </p:nvSpPr>
        <p:spPr>
          <a:xfrm>
            <a:off x="6345666" y="4489879"/>
            <a:ext cx="4288507" cy="145332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รับเงินประกันอื่น แต่บันทึกเบิกเป็นเงินรับฝากอื่น 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เดบิต บัญชีเงินประกันอื่น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เครดิต บัญชีเงินรับฝากอื่น</a:t>
            </a:r>
            <a:endParaRPr lang="en-US" sz="240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8" name="สี่เหลี่ยมผืนผ้ามุมมน 17"/>
          <p:cNvSpPr/>
          <p:nvPr/>
        </p:nvSpPr>
        <p:spPr>
          <a:xfrm>
            <a:off x="6345693" y="2684619"/>
            <a:ext cx="4288507" cy="146951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รับเงินรับฝากอื่น แต่บันทึกเบิกเป็นเงินประกันอื่น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เดบิต บัญชีเงินรับฝากอื่น</a:t>
            </a:r>
          </a:p>
          <a:p>
            <a:pPr eaLnBrk="1" hangingPunct="1">
              <a:defRPr/>
            </a:pPr>
            <a:r>
              <a:rPr lang="th-TH" sz="24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เครดิต  บัญชีเงินประกันอื่น </a:t>
            </a:r>
            <a:endParaRPr lang="en-US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919141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5860"/>
              </p:ext>
            </p:extLst>
          </p:nvPr>
        </p:nvGraphicFramePr>
        <p:xfrm>
          <a:off x="2046288" y="1398506"/>
          <a:ext cx="8442325" cy="15557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88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8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8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9064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ยกมา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ยกไป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6686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เจ้าหนี้การค้า-บุคคลภายนอก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60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80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(2</a:t>
                      </a:r>
                      <a:r>
                        <a:rPr lang="en-US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0)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สี่เหลี่ยมมุมมน 3"/>
          <p:cNvSpPr/>
          <p:nvPr/>
        </p:nvSpPr>
        <p:spPr>
          <a:xfrm>
            <a:off x="5239364" y="260651"/>
            <a:ext cx="4580464" cy="648072"/>
          </a:xfrm>
          <a:prstGeom prst="roundRect">
            <a:avLst/>
          </a:prstGeom>
          <a:noFill/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600" b="1" u="sng" dirty="0">
                <a:solidFill>
                  <a:schemeClr val="accent1">
                    <a:lumMod val="50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บัญชีเจ้าหนี้การค้า - บุคคลภายนอก</a:t>
            </a:r>
          </a:p>
        </p:txBody>
      </p:sp>
      <p:sp>
        <p:nvSpPr>
          <p:cNvPr id="9" name="Snip Same Side Corner Rectangle 23"/>
          <p:cNvSpPr/>
          <p:nvPr/>
        </p:nvSpPr>
        <p:spPr bwMode="auto">
          <a:xfrm>
            <a:off x="5443385" y="3120635"/>
            <a:ext cx="1536206" cy="947388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ลดลง</a:t>
            </a:r>
          </a:p>
        </p:txBody>
      </p:sp>
      <p:sp>
        <p:nvSpPr>
          <p:cNvPr id="10" name="Snip Same Side Corner Rectangle 23"/>
          <p:cNvSpPr/>
          <p:nvPr/>
        </p:nvSpPr>
        <p:spPr bwMode="auto">
          <a:xfrm>
            <a:off x="7030951" y="3120632"/>
            <a:ext cx="1822620" cy="885831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เพิ่มขึ้น</a:t>
            </a:r>
          </a:p>
        </p:txBody>
      </p:sp>
      <p:sp>
        <p:nvSpPr>
          <p:cNvPr id="11" name="Frame 34"/>
          <p:cNvSpPr/>
          <p:nvPr/>
        </p:nvSpPr>
        <p:spPr bwMode="auto">
          <a:xfrm>
            <a:off x="5381722" y="5408179"/>
            <a:ext cx="1636664" cy="1008763"/>
          </a:xfrm>
          <a:prstGeom prst="foldedCorner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sz="2600" dirty="0">
                <a:latin typeface="Angsana New" panose="02020603050405020304" pitchFamily="18" charset="-34"/>
                <a:cs typeface="Angsana New" panose="02020603050405020304" pitchFamily="18" charset="-34"/>
              </a:rPr>
              <a:t>จ่ายเงิน</a:t>
            </a:r>
          </a:p>
        </p:txBody>
      </p:sp>
      <p:sp>
        <p:nvSpPr>
          <p:cNvPr id="12" name="Frame 34"/>
          <p:cNvSpPr/>
          <p:nvPr/>
        </p:nvSpPr>
        <p:spPr bwMode="auto">
          <a:xfrm>
            <a:off x="7224106" y="5403657"/>
            <a:ext cx="1561548" cy="1013289"/>
          </a:xfrm>
          <a:prstGeom prst="foldedCorner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6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เบิกเงิน</a:t>
            </a:r>
          </a:p>
        </p:txBody>
      </p:sp>
      <p:sp>
        <p:nvSpPr>
          <p:cNvPr id="13" name="Frame 34"/>
          <p:cNvSpPr/>
          <p:nvPr/>
        </p:nvSpPr>
        <p:spPr bwMode="auto">
          <a:xfrm>
            <a:off x="2728055" y="4285120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ประเภทเอกสาร</a:t>
            </a:r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5404589" y="4285124"/>
            <a:ext cx="1613794" cy="87207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itchFamily="18" charset="-34"/>
                <a:cs typeface="Angsana New" panose="02020603050405020304" pitchFamily="18" charset="-34"/>
              </a:rPr>
              <a:t>PA PC PM</a:t>
            </a:r>
            <a:endParaRPr lang="th-TH" sz="2799" b="1" dirty="0">
              <a:solidFill>
                <a:schemeClr val="tx1">
                  <a:lumMod val="95000"/>
                  <a:lumOff val="5000"/>
                </a:schemeClr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16" name="Frame 34"/>
          <p:cNvSpPr/>
          <p:nvPr/>
        </p:nvSpPr>
        <p:spPr bwMode="auto">
          <a:xfrm>
            <a:off x="2728055" y="5193421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รายการ</a:t>
            </a:r>
          </a:p>
        </p:txBody>
      </p:sp>
      <p:sp>
        <p:nvSpPr>
          <p:cNvPr id="17" name="สี่เหลี่ยมผืนผ้า 16"/>
          <p:cNvSpPr/>
          <p:nvPr/>
        </p:nvSpPr>
        <p:spPr bwMode="auto">
          <a:xfrm>
            <a:off x="7192123" y="4285123"/>
            <a:ext cx="1613794" cy="87207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itchFamily="18" charset="-34"/>
                <a:cs typeface="Angsana New" panose="02020603050405020304" pitchFamily="18" charset="-34"/>
              </a:rPr>
              <a:t>KA KC KE</a:t>
            </a:r>
            <a:endParaRPr lang="th-TH" sz="2799" b="1" dirty="0">
              <a:solidFill>
                <a:schemeClr val="tx1">
                  <a:lumMod val="95000"/>
                  <a:lumOff val="5000"/>
                </a:schemeClr>
              </a:solidFill>
              <a:latin typeface="Angsana New" pitchFamily="18" charset="-34"/>
              <a:cs typeface="Angsana New" panose="02020603050405020304" pitchFamily="18" charset="-34"/>
            </a:endParaRPr>
          </a:p>
          <a:p>
            <a:pPr algn="ctr">
              <a:defRPr/>
            </a:pPr>
            <a:r>
              <a:rPr lang="en-US" sz="2799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itchFamily="18" charset="-34"/>
                <a:cs typeface="Angsana New" panose="02020603050405020304" pitchFamily="18" charset="-34"/>
              </a:rPr>
              <a:t>KG KH KI</a:t>
            </a:r>
            <a:endParaRPr lang="th-TH" sz="2799" b="1" dirty="0">
              <a:solidFill>
                <a:schemeClr val="tx1"/>
              </a:solidFill>
              <a:latin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656912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184520"/>
              </p:ext>
            </p:extLst>
          </p:nvPr>
        </p:nvGraphicFramePr>
        <p:xfrm>
          <a:off x="2046288" y="1398506"/>
          <a:ext cx="8442325" cy="15557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88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8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8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9064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บัญชี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ยกมา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เดบิต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เครดิต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ยกไป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6686"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ใบสำคัญ</a:t>
                      </a:r>
                    </a:p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ค้างจ่าย</a:t>
                      </a:r>
                      <a:endParaRPr lang="th-TH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80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>
                          <a:solidFill>
                            <a:schemeClr val="dk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120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(</a:t>
                      </a:r>
                      <a:r>
                        <a:rPr lang="en-US" sz="30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40)</a:t>
                      </a:r>
                      <a:endParaRPr lang="th-TH" sz="30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1428" marR="91428" marT="45721" marB="457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Snip Same Side Corner Rectangle 23"/>
          <p:cNvSpPr/>
          <p:nvPr/>
        </p:nvSpPr>
        <p:spPr bwMode="auto">
          <a:xfrm>
            <a:off x="5443385" y="3120635"/>
            <a:ext cx="1536206" cy="947388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ลดลง</a:t>
            </a:r>
          </a:p>
        </p:txBody>
      </p:sp>
      <p:sp>
        <p:nvSpPr>
          <p:cNvPr id="10" name="Snip Same Side Corner Rectangle 23"/>
          <p:cNvSpPr/>
          <p:nvPr/>
        </p:nvSpPr>
        <p:spPr bwMode="auto">
          <a:xfrm>
            <a:off x="7030951" y="3120632"/>
            <a:ext cx="1822620" cy="885831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เพิ่มขึ้น</a:t>
            </a:r>
          </a:p>
        </p:txBody>
      </p:sp>
      <p:sp>
        <p:nvSpPr>
          <p:cNvPr id="11" name="Frame 34"/>
          <p:cNvSpPr/>
          <p:nvPr/>
        </p:nvSpPr>
        <p:spPr bwMode="auto">
          <a:xfrm>
            <a:off x="5381722" y="5408179"/>
            <a:ext cx="1636664" cy="1008763"/>
          </a:xfrm>
          <a:prstGeom prst="foldedCorner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sz="2600" dirty="0">
                <a:latin typeface="Angsana New" panose="02020603050405020304" pitchFamily="18" charset="-34"/>
                <a:cs typeface="Angsana New" panose="02020603050405020304" pitchFamily="18" charset="-34"/>
              </a:rPr>
              <a:t>จ่ายเงิน</a:t>
            </a:r>
          </a:p>
        </p:txBody>
      </p:sp>
      <p:sp>
        <p:nvSpPr>
          <p:cNvPr id="12" name="Frame 34"/>
          <p:cNvSpPr/>
          <p:nvPr/>
        </p:nvSpPr>
        <p:spPr bwMode="auto">
          <a:xfrm>
            <a:off x="7224106" y="5403657"/>
            <a:ext cx="1561548" cy="1013289"/>
          </a:xfrm>
          <a:prstGeom prst="foldedCorner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6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เบิกเงิน</a:t>
            </a:r>
          </a:p>
        </p:txBody>
      </p:sp>
      <p:sp>
        <p:nvSpPr>
          <p:cNvPr id="13" name="Frame 34"/>
          <p:cNvSpPr/>
          <p:nvPr/>
        </p:nvSpPr>
        <p:spPr bwMode="auto">
          <a:xfrm>
            <a:off x="2728055" y="4285120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ประเภทเอกสาร</a:t>
            </a:r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5404589" y="4285124"/>
            <a:ext cx="1613794" cy="87207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itchFamily="18" charset="-34"/>
                <a:cs typeface="Angsana New" panose="02020603050405020304" pitchFamily="18" charset="-34"/>
              </a:rPr>
              <a:t>PM</a:t>
            </a:r>
            <a:endParaRPr lang="th-TH" sz="2799" b="1" dirty="0">
              <a:solidFill>
                <a:schemeClr val="tx1">
                  <a:lumMod val="95000"/>
                  <a:lumOff val="5000"/>
                </a:schemeClr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16" name="Frame 34"/>
          <p:cNvSpPr/>
          <p:nvPr/>
        </p:nvSpPr>
        <p:spPr bwMode="auto">
          <a:xfrm>
            <a:off x="2728055" y="5193421"/>
            <a:ext cx="2167278" cy="71913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รายการ</a:t>
            </a:r>
          </a:p>
        </p:txBody>
      </p:sp>
      <p:sp>
        <p:nvSpPr>
          <p:cNvPr id="17" name="สี่เหลี่ยมผืนผ้า 16"/>
          <p:cNvSpPr/>
          <p:nvPr/>
        </p:nvSpPr>
        <p:spPr bwMode="auto">
          <a:xfrm>
            <a:off x="7192123" y="4285123"/>
            <a:ext cx="1613794" cy="87207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799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itchFamily="18" charset="-34"/>
                <a:cs typeface="Angsana New" panose="02020603050405020304" pitchFamily="18" charset="-34"/>
              </a:rPr>
              <a:t>KL KN</a:t>
            </a:r>
            <a:endParaRPr lang="th-TH" sz="2799" b="1" dirty="0">
              <a:solidFill>
                <a:schemeClr val="tx1"/>
              </a:solidFill>
              <a:latin typeface="Angsana New" pitchFamily="18" charset="-34"/>
            </a:endParaRPr>
          </a:p>
        </p:txBody>
      </p:sp>
      <p:sp>
        <p:nvSpPr>
          <p:cNvPr id="15" name="สี่เหลี่ยมมุมมน 3"/>
          <p:cNvSpPr/>
          <p:nvPr/>
        </p:nvSpPr>
        <p:spPr>
          <a:xfrm>
            <a:off x="6259901" y="260648"/>
            <a:ext cx="3425453" cy="719138"/>
          </a:xfrm>
          <a:prstGeom prst="roundRect">
            <a:avLst/>
          </a:prstGeom>
          <a:noFill/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4002" b="1" u="sng" dirty="0">
                <a:ln w="0"/>
                <a:solidFill>
                  <a:schemeClr val="accent1">
                    <a:lumMod val="50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บัญชีใบสำคัญค้างจ่าย</a:t>
            </a:r>
          </a:p>
        </p:txBody>
      </p:sp>
    </p:spTree>
    <p:extLst>
      <p:ext uri="{BB962C8B-B14F-4D97-AF65-F5344CB8AC3E}">
        <p14:creationId xmlns:p14="http://schemas.microsoft.com/office/powerpoint/2010/main" val="416065905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7"/>
          <p:cNvSpPr/>
          <p:nvPr/>
        </p:nvSpPr>
        <p:spPr>
          <a:xfrm>
            <a:off x="5381432" y="1704168"/>
            <a:ext cx="5081588" cy="13081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ใบแจ้งหนี้/หลักฐานขอเบิกที่ยังไม่ได้จ่าย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h-TH" sz="2799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หลักฐานขอเบิกที่ยังไม่ได้จ่าย </a:t>
            </a:r>
          </a:p>
        </p:txBody>
      </p:sp>
      <p:sp>
        <p:nvSpPr>
          <p:cNvPr id="8" name="Striped Right Arrow 17"/>
          <p:cNvSpPr/>
          <p:nvPr/>
        </p:nvSpPr>
        <p:spPr>
          <a:xfrm>
            <a:off x="2999663" y="4457253"/>
            <a:ext cx="815230" cy="737642"/>
          </a:xfrm>
          <a:prstGeom prst="strip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1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9" name="สี่เหลี่ยมมุมมน 7"/>
          <p:cNvSpPr/>
          <p:nvPr/>
        </p:nvSpPr>
        <p:spPr>
          <a:xfrm>
            <a:off x="4007774" y="4439178"/>
            <a:ext cx="4896544" cy="7508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3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1. ไม่บันทึกการจ่ายเงิน</a:t>
            </a:r>
            <a:endParaRPr lang="en-US" sz="3200" b="1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10" name="สี่เหลี่ยมมุมมน 7"/>
          <p:cNvSpPr/>
          <p:nvPr/>
        </p:nvSpPr>
        <p:spPr>
          <a:xfrm>
            <a:off x="4007774" y="5369450"/>
            <a:ext cx="4896544" cy="72390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32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2. กลับรายการขอเบิกไม่สมบูรณ์</a:t>
            </a:r>
            <a:endParaRPr lang="en-US" sz="3200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4846683" y="2156641"/>
            <a:ext cx="415925" cy="469900"/>
            <a:chOff x="5282495" y="1076915"/>
            <a:chExt cx="560813" cy="560813"/>
          </a:xfrm>
        </p:grpSpPr>
        <p:sp>
          <p:nvSpPr>
            <p:cNvPr id="12" name="Equal 28"/>
            <p:cNvSpPr/>
            <p:nvPr/>
          </p:nvSpPr>
          <p:spPr>
            <a:xfrm>
              <a:off x="5282495" y="1076915"/>
              <a:ext cx="560813" cy="560813"/>
            </a:xfrm>
            <a:prstGeom prst="mathEqual">
              <a:avLst/>
            </a:prstGeom>
            <a:solidFill>
              <a:schemeClr val="tx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11142974"/>
                <a:satOff val="39624"/>
                <a:lumOff val="8960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qual 6"/>
            <p:cNvSpPr/>
            <p:nvPr/>
          </p:nvSpPr>
          <p:spPr>
            <a:xfrm>
              <a:off x="5357413" y="1192489"/>
              <a:ext cx="410977" cy="3296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890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801" b="1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endParaRPr>
            </a:p>
          </p:txBody>
        </p:sp>
      </p:grpSp>
      <p:sp>
        <p:nvSpPr>
          <p:cNvPr id="14" name="สี่เหลี่ยมมุมมน 3"/>
          <p:cNvSpPr/>
          <p:nvPr/>
        </p:nvSpPr>
        <p:spPr>
          <a:xfrm>
            <a:off x="3215683" y="327027"/>
            <a:ext cx="6666508" cy="587375"/>
          </a:xfrm>
          <a:prstGeom prst="roundRect">
            <a:avLst/>
          </a:prstGeom>
          <a:noFill/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600" b="1" dirty="0">
                <a:solidFill>
                  <a:srgbClr val="003366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บัญชีเจ้าหนี้การค้า-บุคคลภายนอก/ใบสำคัญค้างจ่าย</a:t>
            </a:r>
          </a:p>
        </p:txBody>
      </p:sp>
      <p:sp>
        <p:nvSpPr>
          <p:cNvPr id="15" name="Striped Right Arrow 17"/>
          <p:cNvSpPr/>
          <p:nvPr/>
        </p:nvSpPr>
        <p:spPr>
          <a:xfrm>
            <a:off x="2999663" y="5398958"/>
            <a:ext cx="815230" cy="737642"/>
          </a:xfrm>
          <a:prstGeom prst="strip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1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pSp>
        <p:nvGrpSpPr>
          <p:cNvPr id="16" name="กลุ่ม 15"/>
          <p:cNvGrpSpPr/>
          <p:nvPr/>
        </p:nvGrpSpPr>
        <p:grpSpPr>
          <a:xfrm>
            <a:off x="1847529" y="1687519"/>
            <a:ext cx="2880320" cy="1444625"/>
            <a:chOff x="364035" y="1478300"/>
            <a:chExt cx="2962275" cy="1503362"/>
          </a:xfrm>
        </p:grpSpPr>
        <p:sp>
          <p:nvSpPr>
            <p:cNvPr id="17" name="Oval 12"/>
            <p:cNvSpPr/>
            <p:nvPr/>
          </p:nvSpPr>
          <p:spPr>
            <a:xfrm>
              <a:off x="364035" y="1478300"/>
              <a:ext cx="2962275" cy="1503362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</p:sp>
        <p:sp>
          <p:nvSpPr>
            <p:cNvPr id="18" name="Rectangle 1"/>
            <p:cNvSpPr>
              <a:spLocks noChangeArrowheads="1"/>
            </p:cNvSpPr>
            <p:nvPr/>
          </p:nvSpPr>
          <p:spPr bwMode="auto">
            <a:xfrm>
              <a:off x="561292" y="2142193"/>
              <a:ext cx="2604273" cy="494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ts val="9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1pPr>
              <a:lvl2pPr marL="742950" indent="-285750">
                <a:spcBef>
                  <a:spcPts val="5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 sz="16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2pPr>
              <a:lvl3pPr marL="1143000" indent="-228600">
                <a:spcBef>
                  <a:spcPts val="5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3pPr>
              <a:lvl4pPr marL="1600200" indent="-228600">
                <a:spcBef>
                  <a:spcPts val="5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4pPr>
              <a:lvl5pPr marL="2057400" indent="-228600">
                <a:spcBef>
                  <a:spcPts val="5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262626"/>
                </a:buClr>
                <a:buFont typeface="Garamond" panose="02020404030301010803" pitchFamily="18" charset="0"/>
                <a:buChar char="◦"/>
                <a:defRPr sz="1400">
                  <a:solidFill>
                    <a:schemeClr val="tx1"/>
                  </a:solidFill>
                  <a:latin typeface="Century Gothic" panose="020B0502020202020204" pitchFamily="34" charset="0"/>
                  <a:cs typeface="DilleniaUPC" panose="02020603050405020304" pitchFamily="18" charset="-34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th-TH" altLang="th-TH" sz="2400" b="1" dirty="0">
                  <a:solidFill>
                    <a:srgbClr val="FF0000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ยอดยกไป</a:t>
              </a:r>
              <a:r>
                <a:rPr lang="th-TH" altLang="th-TH" sz="2400" dirty="0">
                  <a:latin typeface="Angsana New" panose="02020603050405020304" pitchFamily="18" charset="-34"/>
                  <a:cs typeface="Angsana New" panose="02020603050405020304" pitchFamily="18" charset="-34"/>
                </a:rPr>
                <a:t>ในงบทดลอง</a:t>
              </a:r>
            </a:p>
          </p:txBody>
        </p:sp>
        <p:sp>
          <p:nvSpPr>
            <p:cNvPr id="19" name="สี่เหลี่ยมผืนผ้า 6"/>
            <p:cNvSpPr/>
            <p:nvPr/>
          </p:nvSpPr>
          <p:spPr>
            <a:xfrm>
              <a:off x="827584" y="1741488"/>
              <a:ext cx="2071688" cy="3857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sz="2799" b="1" dirty="0">
                  <a:solidFill>
                    <a:schemeClr val="tx1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ตรวจสอบ</a:t>
              </a:r>
              <a:endParaRPr lang="en-US" sz="2799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endParaRPr>
            </a:p>
          </p:txBody>
        </p:sp>
      </p:grpSp>
      <p:sp>
        <p:nvSpPr>
          <p:cNvPr id="20" name="Cloud 14"/>
          <p:cNvSpPr/>
          <p:nvPr/>
        </p:nvSpPr>
        <p:spPr>
          <a:xfrm>
            <a:off x="4295802" y="3477925"/>
            <a:ext cx="3887762" cy="591801"/>
          </a:xfrm>
          <a:prstGeom prst="rect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ข้อผิดพลาดอาจเกิดจาก ...</a:t>
            </a:r>
          </a:p>
        </p:txBody>
      </p:sp>
    </p:spTree>
    <p:extLst>
      <p:ext uri="{BB962C8B-B14F-4D97-AF65-F5344CB8AC3E}">
        <p14:creationId xmlns:p14="http://schemas.microsoft.com/office/powerpoint/2010/main" val="291075354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640017" y="1755779"/>
            <a:ext cx="7127875" cy="53816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ตรวจสอบรายการที่จ่ายเงินไปแล้ว แต่ยังไม่ได้บันทึกรายการขอจ่าย 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2351090" y="2693994"/>
            <a:ext cx="2736850" cy="4120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จ่ายเงินในปีปัจจุบันที่ปิดงวดแล้ว</a:t>
            </a:r>
          </a:p>
        </p:txBody>
      </p:sp>
      <p:sp>
        <p:nvSpPr>
          <p:cNvPr id="4" name="TextBox 9"/>
          <p:cNvSpPr txBox="1"/>
          <p:nvPr/>
        </p:nvSpPr>
        <p:spPr>
          <a:xfrm>
            <a:off x="2517779" y="3340105"/>
            <a:ext cx="2403475" cy="4120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บันทึกรายการขอจ่าย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6600830" y="2708281"/>
            <a:ext cx="2808288" cy="4120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จ่ายเงินในปีงบประมาณก่อน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038606" y="4048129"/>
            <a:ext cx="1655763" cy="4143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กรณีไม่มีภาษี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2200280" y="4781553"/>
            <a:ext cx="3673475" cy="13577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เดบิต  ใบสำคัญค้างจ่าย/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 เจ้าหนี้การค้า-บุคคลภายนอก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เครดิต  เงินฝากธนาคาร 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(เงินงบประมาณ/เงินนอกงบประมาณ</a:t>
            </a:r>
            <a:r>
              <a:rPr lang="en-US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)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555040" y="4035428"/>
            <a:ext cx="1655762" cy="4111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กรณีมีภาษี</a:t>
            </a:r>
          </a:p>
        </p:txBody>
      </p:sp>
      <p:sp>
        <p:nvSpPr>
          <p:cNvPr id="9" name="TextBox 18"/>
          <p:cNvSpPr txBox="1"/>
          <p:nvPr/>
        </p:nvSpPr>
        <p:spPr>
          <a:xfrm>
            <a:off x="7104065" y="4622804"/>
            <a:ext cx="3384550" cy="10425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เดบิต  ใบสำคัญค้างจ่าย/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   เจ้าหนี้การค้า-บุคคลภายนอก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เครดิต  </a:t>
            </a:r>
            <a:r>
              <a:rPr lang="th-TH" sz="2000" b="1" dirty="0" err="1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ผสส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.จากการแก้ไขข้อผิดพลาด </a:t>
            </a:r>
          </a:p>
        </p:txBody>
      </p:sp>
      <p:cxnSp>
        <p:nvCxnSpPr>
          <p:cNvPr id="10" name="ลูกศรเชื่อมต่อแบบตรง 9"/>
          <p:cNvCxnSpPr>
            <a:stCxn id="3" idx="2"/>
            <a:endCxn id="4" idx="0"/>
          </p:cNvCxnSpPr>
          <p:nvPr/>
        </p:nvCxnSpPr>
        <p:spPr>
          <a:xfrm>
            <a:off x="3719515" y="3106071"/>
            <a:ext cx="2" cy="23403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>
            <a:stCxn id="5" idx="2"/>
            <a:endCxn id="15" idx="0"/>
          </p:cNvCxnSpPr>
          <p:nvPr/>
        </p:nvCxnSpPr>
        <p:spPr>
          <a:xfrm flipH="1">
            <a:off x="7989099" y="3120357"/>
            <a:ext cx="15875" cy="2022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23"/>
          <p:cNvSpPr txBox="1"/>
          <p:nvPr/>
        </p:nvSpPr>
        <p:spPr>
          <a:xfrm>
            <a:off x="7104065" y="5729294"/>
            <a:ext cx="3384550" cy="10425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เดบิต  </a:t>
            </a:r>
            <a:r>
              <a:rPr lang="th-TH" sz="2000" b="1" dirty="0" err="1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ผสส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.จากการแก้ไขข้อผิดพลาด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 เครดิต  เงินฝากธนาคาร </a:t>
            </a:r>
          </a:p>
          <a:p>
            <a:pPr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      (เงินงบประมาณ/เงินนอก งปม.)</a:t>
            </a:r>
          </a:p>
        </p:txBody>
      </p:sp>
      <p:cxnSp>
        <p:nvCxnSpPr>
          <p:cNvPr id="13" name="ตัวเชื่อมต่อหักมุม 12"/>
          <p:cNvCxnSpPr>
            <a:stCxn id="2" idx="2"/>
            <a:endCxn id="3" idx="0"/>
          </p:cNvCxnSpPr>
          <p:nvPr/>
        </p:nvCxnSpPr>
        <p:spPr>
          <a:xfrm rot="5400000">
            <a:off x="4761710" y="1251748"/>
            <a:ext cx="400053" cy="248444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ตัวเชื่อมต่อหักมุม 13"/>
          <p:cNvCxnSpPr>
            <a:stCxn id="15" idx="2"/>
            <a:endCxn id="8" idx="0"/>
          </p:cNvCxnSpPr>
          <p:nvPr/>
        </p:nvCxnSpPr>
        <p:spPr>
          <a:xfrm rot="16200000" flipH="1">
            <a:off x="8535655" y="3188162"/>
            <a:ext cx="300708" cy="1393823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5"/>
          <p:cNvSpPr txBox="1"/>
          <p:nvPr/>
        </p:nvSpPr>
        <p:spPr>
          <a:xfrm>
            <a:off x="7024693" y="3322644"/>
            <a:ext cx="1928812" cy="4120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ปรับปรุงบัญชี</a:t>
            </a:r>
          </a:p>
        </p:txBody>
      </p:sp>
      <p:cxnSp>
        <p:nvCxnSpPr>
          <p:cNvPr id="16" name="ตัวเชื่อมต่อหักมุม 15"/>
          <p:cNvCxnSpPr>
            <a:stCxn id="2" idx="2"/>
            <a:endCxn id="5" idx="0"/>
          </p:cNvCxnSpPr>
          <p:nvPr/>
        </p:nvCxnSpPr>
        <p:spPr>
          <a:xfrm rot="16200000" flipH="1">
            <a:off x="6897297" y="1600602"/>
            <a:ext cx="414338" cy="1801019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หักมุม 16"/>
          <p:cNvCxnSpPr>
            <a:stCxn id="15" idx="2"/>
            <a:endCxn id="6" idx="0"/>
          </p:cNvCxnSpPr>
          <p:nvPr/>
        </p:nvCxnSpPr>
        <p:spPr>
          <a:xfrm rot="5400000">
            <a:off x="6271089" y="2330118"/>
            <a:ext cx="313408" cy="312261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>
            <a:stCxn id="6" idx="2"/>
          </p:cNvCxnSpPr>
          <p:nvPr/>
        </p:nvCxnSpPr>
        <p:spPr>
          <a:xfrm flipH="1">
            <a:off x="4867275" y="4462465"/>
            <a:ext cx="0" cy="3190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9402763" y="4446592"/>
            <a:ext cx="0" cy="2016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สี่เหลี่ยมผืนผ้ามุมมน 21"/>
          <p:cNvSpPr/>
          <p:nvPr/>
        </p:nvSpPr>
        <p:spPr>
          <a:xfrm>
            <a:off x="1892304" y="4414843"/>
            <a:ext cx="1657350" cy="41433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ZF_53_PM/</a:t>
            </a: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ขจ</a:t>
            </a:r>
            <a:r>
              <a:rPr lang="en-US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 05</a:t>
            </a:r>
            <a:endParaRPr lang="th-TH" sz="200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6203954" y="5016508"/>
            <a:ext cx="1116013" cy="366712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ZJ9_C01</a:t>
            </a:r>
            <a:endParaRPr lang="th-TH" sz="200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4" name="สี่เหลี่ยมผืนผ้ามุมมน 23"/>
          <p:cNvSpPr/>
          <p:nvPr/>
        </p:nvSpPr>
        <p:spPr>
          <a:xfrm>
            <a:off x="6203952" y="6119814"/>
            <a:ext cx="1116013" cy="365125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tx1"/>
                </a:solidFill>
                <a:latin typeface="Angsana New" pitchFamily="18" charset="-34"/>
                <a:cs typeface="Angsana New" panose="02020603050405020304" pitchFamily="18" charset="-34"/>
              </a:rPr>
              <a:t>ZJ9_501</a:t>
            </a:r>
            <a:endParaRPr lang="th-TH" sz="2000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5" name="สี่เหลี่ยมมุมมน 3"/>
          <p:cNvSpPr/>
          <p:nvPr/>
        </p:nvSpPr>
        <p:spPr>
          <a:xfrm>
            <a:off x="1631511" y="1141412"/>
            <a:ext cx="6145213" cy="514350"/>
          </a:xfrm>
          <a:prstGeom prst="roundRect">
            <a:avLst/>
          </a:prstGeom>
          <a:solidFill>
            <a:srgbClr val="FFFF00"/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anose="02020603050405020304" pitchFamily="18" charset="-34"/>
              </a:rPr>
              <a:t>สาเหตุ </a:t>
            </a:r>
            <a:r>
              <a:rPr lang="en-US" sz="2799" b="1" dirty="0">
                <a:solidFill>
                  <a:srgbClr val="FF0000"/>
                </a:solidFill>
                <a:latin typeface="Angsana New" pitchFamily="18" charset="-34"/>
                <a:cs typeface="Angsana New" panose="02020603050405020304" pitchFamily="18" charset="-34"/>
              </a:rPr>
              <a:t>: </a:t>
            </a:r>
            <a:r>
              <a:rPr lang="th-TH" sz="2799" b="1" dirty="0">
                <a:solidFill>
                  <a:srgbClr val="FF0000"/>
                </a:solidFill>
                <a:latin typeface="Angsana New" pitchFamily="18" charset="-34"/>
                <a:cs typeface="Angsana New" panose="02020603050405020304" pitchFamily="18" charset="-34"/>
              </a:rPr>
              <a:t>มียอดคงค้างสูง ไม่ได้บันทึกรายการขอจ่ายในระบบ</a:t>
            </a:r>
          </a:p>
        </p:txBody>
      </p:sp>
      <p:sp>
        <p:nvSpPr>
          <p:cNvPr id="26" name="สี่เหลี่ยมมุมมน 3"/>
          <p:cNvSpPr/>
          <p:nvPr/>
        </p:nvSpPr>
        <p:spPr>
          <a:xfrm>
            <a:off x="3215683" y="327027"/>
            <a:ext cx="6666508" cy="587375"/>
          </a:xfrm>
          <a:prstGeom prst="roundRect">
            <a:avLst/>
          </a:prstGeom>
          <a:noFill/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600" b="1" dirty="0">
                <a:solidFill>
                  <a:srgbClr val="003366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บัญชีเจ้าหนี้การค้า-บุคคลภายนอก/ใบสำคัญค้างจ่าย</a:t>
            </a:r>
          </a:p>
        </p:txBody>
      </p:sp>
    </p:spTree>
    <p:extLst>
      <p:ext uri="{BB962C8B-B14F-4D97-AF65-F5344CB8AC3E}">
        <p14:creationId xmlns:p14="http://schemas.microsoft.com/office/powerpoint/2010/main" val="182949257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/>
        </p:nvSpPr>
        <p:spPr>
          <a:xfrm>
            <a:off x="4151784" y="1844828"/>
            <a:ext cx="5866978" cy="2303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9601" b="1" dirty="0">
                <a:ln w="0"/>
                <a:solidFill>
                  <a:srgbClr val="003366"/>
                </a:solidFill>
                <a:effectLst>
                  <a:glow rad="304800">
                    <a:schemeClr val="bg1">
                      <a:alpha val="92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j-cs"/>
              </a:rPr>
              <a:t>ขอบคุณค่ะ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7240294" y="6237313"/>
            <a:ext cx="3294185" cy="537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th-TH" sz="2799" b="1" dirty="0">
                <a:ln w="0"/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+mj-cs"/>
              </a:rPr>
              <a:t>กรมบัญชีกลาง กองบัญชีภาครัฐ</a:t>
            </a:r>
          </a:p>
        </p:txBody>
      </p:sp>
    </p:spTree>
    <p:extLst>
      <p:ext uri="{BB962C8B-B14F-4D97-AF65-F5344CB8AC3E}">
        <p14:creationId xmlns:p14="http://schemas.microsoft.com/office/powerpoint/2010/main" val="4074213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กลุ่ม 33"/>
          <p:cNvGrpSpPr>
            <a:grpSpLocks/>
          </p:cNvGrpSpPr>
          <p:nvPr/>
        </p:nvGrpSpPr>
        <p:grpSpPr bwMode="auto">
          <a:xfrm>
            <a:off x="1708156" y="1811914"/>
            <a:ext cx="6427567" cy="1629770"/>
            <a:chOff x="79580" y="2425275"/>
            <a:chExt cx="5814075" cy="1475179"/>
          </a:xfrm>
        </p:grpSpPr>
        <p:sp>
          <p:nvSpPr>
            <p:cNvPr id="17" name="สี่เหลี่ยมมุมมน 16"/>
            <p:cNvSpPr/>
            <p:nvPr/>
          </p:nvSpPr>
          <p:spPr>
            <a:xfrm>
              <a:off x="925371" y="2908068"/>
              <a:ext cx="4831752" cy="941947"/>
            </a:xfrm>
            <a:prstGeom prst="roundRect">
              <a:avLst/>
            </a:prstGeom>
            <a:solidFill>
              <a:schemeClr val="bg1">
                <a:lumMod val="85000"/>
                <a:alpha val="89804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สี่เหลี่ยมผืนผ้า 11"/>
            <p:cNvSpPr/>
            <p:nvPr/>
          </p:nvSpPr>
          <p:spPr>
            <a:xfrm>
              <a:off x="1171573" y="2425275"/>
              <a:ext cx="4722082" cy="1475179"/>
            </a:xfrm>
            <a:prstGeom prst="rect">
              <a:avLst/>
            </a:prstGeom>
            <a:noFill/>
          </p:spPr>
          <p:txBody>
            <a:bodyPr wrap="square"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endParaRPr lang="th-TH" sz="32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200" dirty="0">
                  <a:latin typeface="TH SarabunPSK" pitchFamily="34" charset="-34"/>
                  <a:cs typeface="TH SarabunPSK" pitchFamily="34" charset="-34"/>
                </a:rPr>
                <a:t>ยอดคงเหลือของบัญชีวัสดุคงคลัง ณ วันที่ ๓๐ กันยายน ๒๕๖๑ </a:t>
              </a:r>
            </a:p>
            <a:p>
              <a:pPr>
                <a:defRPr/>
              </a:pPr>
              <a:r>
                <a:rPr lang="th-TH" sz="2200" dirty="0">
                  <a:latin typeface="TH SarabunPSK" pitchFamily="34" charset="-34"/>
                  <a:cs typeface="TH SarabunPSK" pitchFamily="34" charset="-34"/>
                </a:rPr>
                <a:t>ตรงกับสรุปรายงานผลการตรวจสอบวัสดุ ประจำปีงบประมาณ พ.ศ. ๒๕๖๑</a:t>
              </a:r>
              <a:endParaRPr lang="th-TH" sz="2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1768" name="รูปภาพ 18" descr="tb-16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53439">
              <a:off x="79580" y="2659882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47" name="กลุ่ม 15"/>
          <p:cNvGrpSpPr>
            <a:grpSpLocks/>
          </p:cNvGrpSpPr>
          <p:nvPr/>
        </p:nvGrpSpPr>
        <p:grpSpPr bwMode="auto">
          <a:xfrm>
            <a:off x="1838777" y="4794438"/>
            <a:ext cx="7121108" cy="1184147"/>
            <a:chOff x="236028" y="3924205"/>
            <a:chExt cx="7120351" cy="1409323"/>
          </a:xfrm>
        </p:grpSpPr>
        <p:grpSp>
          <p:nvGrpSpPr>
            <p:cNvPr id="31762" name="กลุ่ม 24"/>
            <p:cNvGrpSpPr>
              <a:grpSpLocks/>
            </p:cNvGrpSpPr>
            <p:nvPr/>
          </p:nvGrpSpPr>
          <p:grpSpPr bwMode="auto">
            <a:xfrm>
              <a:off x="684825" y="4419069"/>
              <a:ext cx="6671554" cy="914459"/>
              <a:chOff x="-150067" y="2862455"/>
              <a:chExt cx="4677395" cy="1717456"/>
            </a:xfrm>
          </p:grpSpPr>
          <p:sp>
            <p:nvSpPr>
              <p:cNvPr id="22" name="สี่เหลี่ยมมุมมน 21"/>
              <p:cNvSpPr/>
              <p:nvPr/>
            </p:nvSpPr>
            <p:spPr>
              <a:xfrm>
                <a:off x="-150067" y="2922780"/>
                <a:ext cx="4542385" cy="1657131"/>
              </a:xfrm>
              <a:prstGeom prst="roundRect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-4000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5" name="สี่เหลี่ยมมุมมน 5"/>
              <p:cNvSpPr/>
              <p:nvPr/>
            </p:nvSpPr>
            <p:spPr>
              <a:xfrm>
                <a:off x="349612" y="2862455"/>
                <a:ext cx="4177716" cy="82679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61291" tIns="0" rIns="161291" bIns="0" spcCol="1270" anchor="ctr"/>
              <a:lstStyle/>
              <a:p>
                <a:pPr defTabSz="137802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3101"/>
              </a:p>
            </p:txBody>
          </p:sp>
        </p:grpSp>
        <p:sp>
          <p:nvSpPr>
            <p:cNvPr id="31763" name="สี่เหลี่ยมผืนผ้า 19"/>
            <p:cNvSpPr>
              <a:spLocks noChangeArrowheads="1"/>
            </p:cNvSpPr>
            <p:nvPr/>
          </p:nvSpPr>
          <p:spPr bwMode="auto">
            <a:xfrm>
              <a:off x="236028" y="3924205"/>
              <a:ext cx="7026071" cy="1226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สิ่งที่ต้องจัดทำ</a:t>
              </a:r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endPara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สรุปรายงานผลการตรวจสอบพัสดุประจำปีงบประมาณ พ.ศ. ๒๕๖๑</a:t>
              </a:r>
              <a:endParaRPr lang="en-US" sz="2799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1748" name="กลุ่ม 4"/>
          <p:cNvGrpSpPr>
            <a:grpSpLocks/>
          </p:cNvGrpSpPr>
          <p:nvPr/>
        </p:nvGrpSpPr>
        <p:grpSpPr bwMode="auto">
          <a:xfrm>
            <a:off x="3025778" y="142876"/>
            <a:ext cx="6272213" cy="2245485"/>
            <a:chOff x="1810896" y="134005"/>
            <a:chExt cx="6272707" cy="1969614"/>
          </a:xfrm>
        </p:grpSpPr>
        <p:grpSp>
          <p:nvGrpSpPr>
            <p:cNvPr id="31757" name="กลุ่ม 3"/>
            <p:cNvGrpSpPr>
              <a:grpSpLocks/>
            </p:cNvGrpSpPr>
            <p:nvPr/>
          </p:nvGrpSpPr>
          <p:grpSpPr bwMode="auto">
            <a:xfrm>
              <a:off x="3844483" y="134005"/>
              <a:ext cx="4239120" cy="1969614"/>
              <a:chOff x="375743" y="84186"/>
              <a:chExt cx="4239120" cy="1969614"/>
            </a:xfrm>
          </p:grpSpPr>
          <p:pic>
            <p:nvPicPr>
              <p:cNvPr id="31759" name="รูปภาพ 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375743" y="84186"/>
                <a:ext cx="4239120" cy="1969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60" name="สี่เหลี่ยมผืนผ้า 22"/>
              <p:cNvSpPr>
                <a:spLocks noChangeArrowheads="1"/>
              </p:cNvSpPr>
              <p:nvPr/>
            </p:nvSpPr>
            <p:spPr bwMode="auto">
              <a:xfrm>
                <a:off x="876298" y="572455"/>
                <a:ext cx="3400427" cy="452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บัญชีวัสดุคงคลัง (1105010105)</a:t>
                </a:r>
                <a:endParaRPr lang="en-US" sz="2799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31761" name="สี่เหลี่ยมผืนผ้า 14"/>
              <p:cNvSpPr>
                <a:spLocks noChangeArrowheads="1"/>
              </p:cNvSpPr>
              <p:nvPr/>
            </p:nvSpPr>
            <p:spPr bwMode="auto">
              <a:xfrm>
                <a:off x="1404936" y="1095056"/>
                <a:ext cx="3209927" cy="461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2799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บัญชีครุภัณฑ์ (12</a:t>
                </a:r>
                <a:r>
                  <a:rPr lang="en-US" sz="2799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xxxxxxxx</a:t>
                </a:r>
                <a:r>
                  <a:rPr lang="th-TH" sz="2799" b="1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)</a:t>
                </a:r>
                <a:endParaRPr lang="en-US" sz="2799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pic>
          <p:nvPicPr>
            <p:cNvPr id="31758" name="รูปภาพ 29" descr="tl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896" y="276995"/>
              <a:ext cx="2665974" cy="173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749" name="รูปภาพ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95740">
            <a:off x="7964140" y="6076619"/>
            <a:ext cx="762000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รูปภาพ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2551">
            <a:off x="7156280" y="6097261"/>
            <a:ext cx="7191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1" name="กลุ่ม 27"/>
          <p:cNvGrpSpPr>
            <a:grpSpLocks/>
          </p:cNvGrpSpPr>
          <p:nvPr/>
        </p:nvGrpSpPr>
        <p:grpSpPr bwMode="auto">
          <a:xfrm>
            <a:off x="8167689" y="2150148"/>
            <a:ext cx="2178050" cy="2042445"/>
            <a:chOff x="6055800" y="178684"/>
            <a:chExt cx="2272319" cy="2113837"/>
          </a:xfrm>
        </p:grpSpPr>
        <p:grpSp>
          <p:nvGrpSpPr>
            <p:cNvPr id="31753" name="กลุ่ม 28"/>
            <p:cNvGrpSpPr>
              <a:grpSpLocks/>
            </p:cNvGrpSpPr>
            <p:nvPr/>
          </p:nvGrpSpPr>
          <p:grpSpPr bwMode="auto">
            <a:xfrm>
              <a:off x="6055800" y="275436"/>
              <a:ext cx="2272319" cy="2017085"/>
              <a:chOff x="3334533" y="2661445"/>
              <a:chExt cx="2722976" cy="2530383"/>
            </a:xfrm>
          </p:grpSpPr>
          <p:pic>
            <p:nvPicPr>
              <p:cNvPr id="31755" name="รูปภาพ 3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3" t="5997" r="65698" b="41136"/>
              <a:stretch>
                <a:fillRect/>
              </a:stretch>
            </p:blipFill>
            <p:spPr bwMode="auto">
              <a:xfrm>
                <a:off x="3334533" y="2661445"/>
                <a:ext cx="2722976" cy="25303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56" name="สี่เหลี่ยมผืนผ้า 32"/>
              <p:cNvSpPr>
                <a:spLocks noChangeArrowheads="1"/>
              </p:cNvSpPr>
              <p:nvPr/>
            </p:nvSpPr>
            <p:spPr bwMode="auto">
              <a:xfrm rot="21183587">
                <a:off x="3557756" y="2873823"/>
                <a:ext cx="876474" cy="6018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31754" name="สี่เหลี่ยมผืนผ้า 30"/>
            <p:cNvSpPr>
              <a:spLocks noChangeArrowheads="1"/>
            </p:cNvSpPr>
            <p:nvPr/>
          </p:nvSpPr>
          <p:spPr bwMode="auto">
            <a:xfrm rot="21078477">
              <a:off x="6119767" y="178684"/>
              <a:ext cx="1004495" cy="1001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solidFill>
                    <a:srgbClr val="6633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15คะแนน</a:t>
              </a:r>
            </a:p>
          </p:txBody>
        </p:sp>
      </p:grpSp>
      <p:sp>
        <p:nvSpPr>
          <p:cNvPr id="26" name="Heptagon 25"/>
          <p:cNvSpPr/>
          <p:nvPr/>
        </p:nvSpPr>
        <p:spPr>
          <a:xfrm>
            <a:off x="1789118" y="107954"/>
            <a:ext cx="987425" cy="407988"/>
          </a:xfrm>
          <a:prstGeom prst="heptagon">
            <a:avLst/>
          </a:prstGeom>
          <a:ln>
            <a:solidFill>
              <a:srgbClr val="9900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1.1.6</a:t>
            </a:r>
            <a:endParaRPr lang="th-TH" sz="1801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7" name="กลุ่ม 33"/>
          <p:cNvGrpSpPr>
            <a:grpSpLocks/>
          </p:cNvGrpSpPr>
          <p:nvPr/>
        </p:nvGrpSpPr>
        <p:grpSpPr bwMode="auto">
          <a:xfrm>
            <a:off x="1644484" y="3268255"/>
            <a:ext cx="6863746" cy="1629770"/>
            <a:chOff x="14178" y="2487854"/>
            <a:chExt cx="6031048" cy="1473659"/>
          </a:xfrm>
        </p:grpSpPr>
        <p:sp>
          <p:nvSpPr>
            <p:cNvPr id="28" name="สี่เหลี่ยมมุมมน 16"/>
            <p:cNvSpPr/>
            <p:nvPr/>
          </p:nvSpPr>
          <p:spPr>
            <a:xfrm>
              <a:off x="925370" y="2908070"/>
              <a:ext cx="5119856" cy="955851"/>
            </a:xfrm>
            <a:prstGeom prst="roundRect">
              <a:avLst/>
            </a:prstGeom>
            <a:solidFill>
              <a:schemeClr val="bg1">
                <a:lumMod val="85000"/>
                <a:alpha val="89804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สี่เหลี่ยมผืนผ้า 11"/>
            <p:cNvSpPr/>
            <p:nvPr/>
          </p:nvSpPr>
          <p:spPr>
            <a:xfrm>
              <a:off x="1130256" y="2487854"/>
              <a:ext cx="4826604" cy="1473659"/>
            </a:xfrm>
            <a:prstGeom prst="rect">
              <a:avLst/>
            </a:prstGeom>
            <a:noFill/>
          </p:spPr>
          <p:txBody>
            <a:bodyPr wrap="square" lIns="84550" tIns="42275" rIns="84550" bIns="42275">
              <a:spAutoFit/>
            </a:bodyPr>
            <a:lstStyle/>
            <a:p>
              <a:pPr>
                <a:defRPr/>
              </a:pP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แนวทางการประเมิน 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endParaRPr lang="th-TH" sz="3200" b="1" dirty="0">
                <a:latin typeface="TH SarabunPSK" pitchFamily="34" charset="-34"/>
                <a:cs typeface="TH SarabunPSK" pitchFamily="34" charset="-34"/>
              </a:endParaRPr>
            </a:p>
            <a:p>
              <a:pPr>
                <a:defRPr/>
              </a:pPr>
              <a:r>
                <a:rPr lang="th-TH" sz="2200" dirty="0">
                  <a:latin typeface="TH SarabunPSK" pitchFamily="34" charset="-34"/>
                  <a:cs typeface="TH SarabunPSK" pitchFamily="34" charset="-34"/>
                </a:rPr>
                <a:t>ยอดคงเหลือของบัญชีครุภัณฑ์ ณ วันที่ ๓๐ กันยายน ๒๕๖๑ </a:t>
              </a:r>
            </a:p>
            <a:p>
              <a:pPr>
                <a:defRPr/>
              </a:pPr>
              <a:r>
                <a:rPr lang="th-TH" sz="2200" dirty="0">
                  <a:latin typeface="TH SarabunPSK" pitchFamily="34" charset="-34"/>
                  <a:cs typeface="TH SarabunPSK" pitchFamily="34" charset="-34"/>
                </a:rPr>
                <a:t>ตรงกับสรุปรายงานผลการตรวจสอบทรัพย์สิน ประจำปีงบประมาณ พ.ศ.๒๕๖๑</a:t>
              </a:r>
              <a:endParaRPr lang="th-TH" sz="2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0" name="รูปภาพ 18" descr="tb-16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46561">
              <a:off x="14178" y="2559487"/>
              <a:ext cx="1175565" cy="794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กลุ่ม 27"/>
          <p:cNvGrpSpPr>
            <a:grpSpLocks/>
          </p:cNvGrpSpPr>
          <p:nvPr/>
        </p:nvGrpSpPr>
        <p:grpSpPr bwMode="auto">
          <a:xfrm>
            <a:off x="8208965" y="3721749"/>
            <a:ext cx="2178050" cy="2042447"/>
            <a:chOff x="6055800" y="178682"/>
            <a:chExt cx="2272319" cy="2113839"/>
          </a:xfrm>
        </p:grpSpPr>
        <p:grpSp>
          <p:nvGrpSpPr>
            <p:cNvPr id="32" name="กลุ่ม 28"/>
            <p:cNvGrpSpPr>
              <a:grpSpLocks/>
            </p:cNvGrpSpPr>
            <p:nvPr/>
          </p:nvGrpSpPr>
          <p:grpSpPr bwMode="auto">
            <a:xfrm>
              <a:off x="6055800" y="275436"/>
              <a:ext cx="2272319" cy="2017085"/>
              <a:chOff x="3334533" y="2661445"/>
              <a:chExt cx="2722976" cy="2530383"/>
            </a:xfrm>
          </p:grpSpPr>
          <p:pic>
            <p:nvPicPr>
              <p:cNvPr id="34" name="รูปภาพ 3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3" t="5997" r="65698" b="41136"/>
              <a:stretch>
                <a:fillRect/>
              </a:stretch>
            </p:blipFill>
            <p:spPr bwMode="auto">
              <a:xfrm>
                <a:off x="3334533" y="2661445"/>
                <a:ext cx="2722976" cy="25303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สี่เหลี่ยมผืนผ้า 32"/>
              <p:cNvSpPr>
                <a:spLocks noChangeArrowheads="1"/>
              </p:cNvSpPr>
              <p:nvPr/>
            </p:nvSpPr>
            <p:spPr bwMode="auto">
              <a:xfrm rot="21183587">
                <a:off x="3557756" y="2873823"/>
                <a:ext cx="876474" cy="6018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550" tIns="42275" rIns="84550" bIns="42275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sz="2400" b="1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33" name="สี่เหลี่ยมผืนผ้า 30"/>
            <p:cNvSpPr>
              <a:spLocks noChangeArrowheads="1"/>
            </p:cNvSpPr>
            <p:nvPr/>
          </p:nvSpPr>
          <p:spPr bwMode="auto">
            <a:xfrm rot="21078477">
              <a:off x="6119767" y="178682"/>
              <a:ext cx="1004495" cy="1001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550" tIns="42275" rIns="84550" bIns="42275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sz="2799" b="1" dirty="0">
                  <a:solidFill>
                    <a:srgbClr val="6633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25คะแนน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 rot="20644876">
            <a:off x="1755760" y="2168108"/>
            <a:ext cx="1170393" cy="47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วัสดุคงคลัง</a:t>
            </a:r>
          </a:p>
        </p:txBody>
      </p:sp>
      <p:sp>
        <p:nvSpPr>
          <p:cNvPr id="36" name="TextBox 35"/>
          <p:cNvSpPr txBox="1"/>
          <p:nvPr/>
        </p:nvSpPr>
        <p:spPr>
          <a:xfrm rot="20644876">
            <a:off x="1842025" y="3464748"/>
            <a:ext cx="896519" cy="4750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ครุภัณฑ์</a:t>
            </a:r>
          </a:p>
        </p:txBody>
      </p:sp>
    </p:spTree>
    <p:extLst>
      <p:ext uri="{BB962C8B-B14F-4D97-AF65-F5344CB8AC3E}">
        <p14:creationId xmlns:p14="http://schemas.microsoft.com/office/powerpoint/2010/main" val="1320957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</TotalTime>
  <Words>6363</Words>
  <Application>Microsoft Office PowerPoint</Application>
  <PresentationFormat>แบบจอกว้าง</PresentationFormat>
  <Paragraphs>1309</Paragraphs>
  <Slides>88</Slides>
  <Notes>9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11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88</vt:i4>
      </vt:variant>
    </vt:vector>
  </HeadingPairs>
  <TitlesOfParts>
    <vt:vector size="101" baseType="lpstr">
      <vt:lpstr>맑은 고딕</vt:lpstr>
      <vt:lpstr>SimSun</vt:lpstr>
      <vt:lpstr>Angsana New</vt:lpstr>
      <vt:lpstr>AngsanaUPC</vt:lpstr>
      <vt:lpstr>Arial</vt:lpstr>
      <vt:lpstr>Browallia New</vt:lpstr>
      <vt:lpstr>Calibri</vt:lpstr>
      <vt:lpstr>Cambria Math</vt:lpstr>
      <vt:lpstr>Cordia New</vt:lpstr>
      <vt:lpstr>TH SarabunPSK</vt:lpstr>
      <vt:lpstr>Wingdings</vt:lpstr>
      <vt:lpstr>Office Theme</vt:lpstr>
      <vt:lpstr>Custom Design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DIY</cp:lastModifiedBy>
  <cp:revision>134</cp:revision>
  <cp:lastPrinted>2018-04-23T07:51:24Z</cp:lastPrinted>
  <dcterms:created xsi:type="dcterms:W3CDTF">2014-04-01T16:35:38Z</dcterms:created>
  <dcterms:modified xsi:type="dcterms:W3CDTF">2018-04-23T09:32:42Z</dcterms:modified>
</cp:coreProperties>
</file>